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73" r:id="rId6"/>
    <p:sldId id="265" r:id="rId7"/>
    <p:sldId id="266" r:id="rId8"/>
    <p:sldId id="271" r:id="rId9"/>
    <p:sldId id="270" r:id="rId10"/>
    <p:sldId id="263" r:id="rId11"/>
    <p:sldId id="272" r:id="rId12"/>
    <p:sldId id="268" r:id="rId13"/>
    <p:sldId id="274" r:id="rId14"/>
    <p:sldId id="269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  <a:srgbClr val="FDBBDC"/>
    <a:srgbClr val="E1E6EB"/>
    <a:srgbClr val="FCA6D1"/>
    <a:srgbClr val="F967B0"/>
    <a:srgbClr val="FFD85B"/>
    <a:srgbClr val="FFD54F"/>
    <a:srgbClr val="FFE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86396" autoAdjust="0"/>
  </p:normalViewPr>
  <p:slideViewPr>
    <p:cSldViewPr snapToGrid="0">
      <p:cViewPr varScale="1">
        <p:scale>
          <a:sx n="100" d="100"/>
          <a:sy n="100" d="100"/>
        </p:scale>
        <p:origin x="184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m Tusvik" userId="491dc71c-ecc6-4a27-a1bb-8d57308abe96" providerId="ADAL" clId="{971D6963-E2AF-5265-BF89-4DDDC57397F0}"/>
    <pc:docChg chg="custSel modSld">
      <pc:chgData name="Rim Tusvik" userId="491dc71c-ecc6-4a27-a1bb-8d57308abe96" providerId="ADAL" clId="{971D6963-E2AF-5265-BF89-4DDDC57397F0}" dt="2026-10-13T18:46:44.292" v="1" actId="1076"/>
      <pc:docMkLst>
        <pc:docMk/>
      </pc:docMkLst>
      <pc:sldChg chg="delSp modSp mod delAnim">
        <pc:chgData name="Rim Tusvik" userId="491dc71c-ecc6-4a27-a1bb-8d57308abe96" providerId="ADAL" clId="{971D6963-E2AF-5265-BF89-4DDDC57397F0}" dt="2026-10-13T18:46:44.292" v="1" actId="1076"/>
        <pc:sldMkLst>
          <pc:docMk/>
          <pc:sldMk cId="900172837" sldId="269"/>
        </pc:sldMkLst>
        <pc:spChg chg="del">
          <ac:chgData name="Rim Tusvik" userId="491dc71c-ecc6-4a27-a1bb-8d57308abe96" providerId="ADAL" clId="{971D6963-E2AF-5265-BF89-4DDDC57397F0}" dt="2026-10-13T18:46:42.537" v="0" actId="478"/>
          <ac:spMkLst>
            <pc:docMk/>
            <pc:sldMk cId="900172837" sldId="269"/>
            <ac:spMk id="2" creationId="{FF1DF1A4-F749-ACF7-F20D-145F91E125AB}"/>
          </ac:spMkLst>
        </pc:spChg>
        <pc:spChg chg="mod">
          <ac:chgData name="Rim Tusvik" userId="491dc71c-ecc6-4a27-a1bb-8d57308abe96" providerId="ADAL" clId="{971D6963-E2AF-5265-BF89-4DDDC57397F0}" dt="2026-10-13T18:46:44.292" v="1" actId="1076"/>
          <ac:spMkLst>
            <pc:docMk/>
            <pc:sldMk cId="900172837" sldId="269"/>
            <ac:spMk id="9" creationId="{D00ADB62-C1FC-8B7C-8CA3-D9E1E7A2D73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5:29.36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6927 2721,'0'-59,"1"-2,-2 0,-14-89,14 143,0-1,-1 0,0 0,0 0,0 0,-1 0,0 0,0 0,-1 1,0 0,-5-7,3 3,0 0,2 1,-1-2,1 1,1 0,0-1,-2-17,-1 3,1-1,-2-47,6 46,-9-46,-8-16,-16-61,29 137,-1 0,-1 1,0 0,-1 0,-9-12,9 15,1 0,1-1,-1 0,2 0,-1 0,2-1,-1 1,-2-16,3-7,3 28,1-1,-1 0,0 1,0-1,0 1,-1-1,0 1,-1 0,1 0,-1 0,0 0,-1 0,-3-5,-3-2,2 0,0 0,0-1,1 0,1-1,1 1,0-1,0 0,-2-22,3 17,-1 1,-1-1,-1 1,-16-33,-9-7,26 43,-2 0,0 1,-1 1,-1-1,0 2,0-1,-25-22,21 26,1-1,0 0,1-1,0 0,1-1,1 0,0-1,0 0,-7-16,-46-108,54 121,1-1,2-1,-8-26,12 33,-1 1,0-1,-1 1,0 0,-1 0,0 1,-1-1,0 1,0 0,-1 1,-15-17,-80-47,67 37,32 32,-1-1,0 1,1 0,-2 0,1 0,0 0,-1 1,0 0,1 0,-7-2,-53-23,-66-37,122 61,0 0,0 1,-1 1,0 0,1 0,-1 0,0 1,0 0,-15 1,16 1,0-1,0-1,0 1,0-1,0-1,0 1,0-1,0-1,1 0,-1 0,-11-6,10 2,-1 1,0 0,0 1,-1 0,1 1,-1 0,0 0,-1 1,1 1,0 0,-1 0,1 1,-18 1,-1540-1,686 4,359-3,506-1,0-1,-36-8,35 5,-1 1,-26-1,12 4,0-1,1 2,-38 5,62-4,0 0,-1 1,1 1,0-1,0 2,0-1,1 1,-1 0,1 1,0 0,0 0,-7 8,-138 111,-10 24,134-122,-2-1,-1-2,-1 0,-69 33,57-37,-24 13,-86 48,-3 23,109-73,1 1,-83 73,101-79,20-17,1-1,-1 2,1-1,1 1,-1 1,2-1,-11 18,0 4,-35 45,32-47,13-17,0-1,-1-1,1 0,-17 15,13-14,2 1,-1 0,2 1,-1 0,2 0,-10 21,9-18,-49 112,47-98,-2-1,0 0,-2-1,-30 42,37-61,1 0,-1 1,2 0,0 0,0 0,1 1,0-1,1 2,0-1,0 0,2 1,-1-1,1 1,0 20,2 3,1-10,-1 1,-1 0,-1 0,-2 0,0 0,-2-1,-10 29,-33 107,29-108,12-42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6:14.586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1 379,'15'-1,"0"-1,0-1,0 0,0-1,-1-1,1 0,16-9,-15 6,0 1,1 1,0 1,0 1,22-4,-20 7,0-2,-1 0,1-1,-1 0,0-2,0 0,-1-1,19-11,-13 8,0 0,0 1,29-6,-5 1,101-38,-120 44,1 2,46-5,-26 5,-2 1,50 1,-66 5,1-2,0-2,-1 0,53-14,-48 8,0 2,0 1,73-1,43-6,-76 4,0 4,115 7,-60 0,873-2,-960-2,52-9,-52 5,58-1,551 8,-642-1,0 0,-1 2,1-1,-1 1,1 1,-1 0,0 0,1 1,-2 0,1 1,0 0,-1 0,15 12,-7-2,-1 1,-1 0,0 1,-1 1,18 28,-17-28,0-1,1 0,1-2,0 0,20 13,-26-20,1-1,0-1,0 0,0-1,14 5,-18-9,-1 1,0 1,0-1,0 1,0 1,-1-1,1 1,-1 0,0 0,0 1,-1 0,1 0,-1 0,0 1,0 0,-1 0,1 0,5 12,-6-8,1 0,0-1,0 0,1 1,0-2,1 1,0-1,0 0,1-1,0 0,0 0,1 0,0-1,17 9,-9-6,-1 1,0 0,-1 1,20 18,-28-21,0 0,-1 0,0 0,0 1,-1 0,0 0,0 0,-1 1,5 16,-2-4,1 0,1 0,1 0,24 38,-21-39,0-1,2 0,28 28,-35-39,0 1,0 1,-1-1,12 23,-12-19,1-1,18 24,57 44,-68-69,1 2,-2 0,0 1,0 0,-2 1,0 0,-1 1,15 29,-9-4,-10-22,2 1,0-2,1 1,24 34,-4-17,-19-25,0 1,-1 0,0 0,-1 1,-1 1,0-1,-1 1,0 1,4 15,-7-16,0 1,2-1,0 0,0-1,18 28,53 62,-58-80,0 0,-1 1,-1 1,24 52,-29-46,-1 1,-1 0,-2 1,-1 0,-2 0,-1 0,-1 36,-2-41,1 0,1-1,2 1,0-1,2 0,2-1,13 34,-15-43,-2 0,0 0,-2 0,3 23,5 25,-7-39,-1 0,-1 1,-2 42,-2-50,2 1,0 0,1-1,2 1,0-1,1 1,10 31,-7-32,-1-1,0 1,-2 1,0-1,0 34,-5 109,-2-64,3 562,1-649,0 0,1 0,0 0,1 0,0-1,1 1,8 18,-2-7,-7-11,0 0,0 0,-1 1,0-1,-1 23,-1-24,0 0,1 1,1-1,0 0,0 0,1 0,5 14,-1-8,-1 0,0 0,-2 0,0 0,-1 1,1 25,-5 112,-1-62,2 308,0-380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07:56:22.268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0 123,'1'-3,"-1"1,0 0,1-1,0 1,0 0,-1 0,1-1,0 1,1 0,-1 0,0 0,1 0,-1 0,1 0,0 1,-1-1,1 0,0 1,0-1,0 1,0 0,0 0,0 0,1 0,-1 0,0 0,0 0,1 1,-1-1,0 1,1 0,2 0,14-3,0 2,0 0,22 3,-20-1,640 0,-602-4,-1-2,67-16,10-1,-85 13,-31 5,-1 1,32-1,-44 4,0 0,-1 0,1 1,0 0,-1 0,1 1,-1-1,1 1,-1 0,0 1,0-1,0 1,5 4,152 125,-135-109,14 11,57 40,-81-63,-1 0,0 1,-1 1,0 1,-1 0,-1 1,0 1,-1 0,-1 0,17 33,51 102,82 165,-153-299,-2 0,0 0,6 31,9 30,61 171,-80-244,14 41,28 54,-23-55,16 50,-19-39,-7-26,-1 1,-2 0,-1 0,5 59,-10-74,1 0,0 0,1 0,1 0,1-1,10 22,13 38,-2 11,-14-51,-2 0,-1 0,-2 1,-2 0,4 65,-13 14,4 135,2-236,-1-1,1 0,1 1,9 20,-7-21,-1 0,-1 1,0 0,2 21,-3 281,-6-156,3 446,-1-578,-2 0,-6 29,4-28,-3 55,8 20,2-36,-3-1,-14 98,9-117,2 0,4 79,-1 19,0-135,-1 0,0 0,0-1,-2 1,1 0,-1-1,-8 15,-46 67,41-69,1 1,-17 36,20-29,0 1,2 0,2 1,1 0,1 0,2 1,1 0,1 39,2-45,-2-1,-1 0,-1 1,-2-2,-11 32,9-29,0 0,3 0,-7 59,9-59,-1 0,-1 0,-1 0,-2-1,-20 46,-7 24,1-23,13-33,14-27,-1 0,0-1,-20 21,22-27,0 1,0-1,0 1,1 0,1 1,-1 0,1-1,1 2,0-1,1 0,-3 13,5-21,-1 22,-2 0,-10 35,12-54,0 1,0 0,0-1,-1 1,0-1,0 0,0 0,-1 0,0 0,0-1,0 0,0 1,-1-1,1-1,-9 6,-4-1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6:53.80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9487 6490,'5'-1,"-1"-1,1 1,0-1,-1 0,0 0,8-5,3-1,8-2,1 1,1 1,0 0,0 2,0 1,1 2,26-2,-30 2,0-2,-1-1,1-1,-1 0,-1-2,1 0,29-19,56-24,-71 39,-9 4,1-2,-1-1,27-16,-50 26,-1 0,1 0,0-1,-1 1,0-1,1 0,-1 0,0 1,-1-1,1-1,0 1,-1 0,0 0,1-1,-2 1,1 0,1-7,-1-5,0 0,-1-1,-2-15,1 21,0 0,0 0,1 0,1-1,0 1,0 0,3-10,1 10,0 1,0-1,1 1,0 0,1 0,10-10,-10 11,0 0,0 0,-1-1,0 0,-1 0,8-17,-11 20,9-29,1 1,2 0,1 0,1 2,2 0,38-49,-48 69,0 1,-1-1,0 0,-1 0,0-1,-1 0,0 0,-1 0,0-1,-1 0,1-17,1-24,-4-84,-2 87,1 43,-2-53,3-1,3 1,20-109,-12 104,-3-2,-3 1,-3-1,-7-79,1 12,1 45,5-100,9 123,-8 50,0 0,1-29,-3-467,-4 248,0 240,-2 1,0 0,-1 0,-2 0,0 0,-2 1,-15-32,1 2,13 21,1 0,1-1,-4-57,8 64,0 11,-1 0,-1 0,0 0,-1 1,-1-1,0 2,-19-26,-8-15,-19-37,22 40,3 0,-33-80,57 114,1 0,0-1,1 1,0-27,2 28,-1-1,0 0,-1 1,-1 0,-7-22,-1 11,-2-8,-35-63,43 88,0-1,1 0,1 0,-5-20,7 21,-1 0,-1-1,0 1,-1 1,-9-18,4 12,2-1,1 1,0-1,-6-24,7 21,-1 1,-1 0,-12-23,17 36,0 1,-1 0,0 0,0 0,0 1,-1-1,1 1,-1 0,0 0,0 1,-1 0,1 0,-1 0,1 0,-7-1,-48-18,36 13,-1 0,0 2,-42-7,52 11,0-1,1-1,-1 0,1 0,0-2,0 0,0 0,-16-14,13 10,0 1,-1 0,0 1,-24-8,5 4,2-1,0-1,-64-41,74 43,0 1,-40-12,-26-12,36 12,38 18,1-1,0-1,0 0,-20-16,12 6,-122-87,133 98,1 1,-1 1,0 0,0 1,-22-4,18 4,1 0,-28-12,-21-22,54 30,0 1,-1 0,0 0,0 2,0-1,-16-4,10 5,1-1,0-1,-18-10,23 10,-1 1,-1 0,1 1,-1 1,0 0,-21-4,-1 2,1-3,-1-1,1-1,1-2,1-2,-37-21,48 25,-65-41,64 36,-1 1,-43-18,34 21,-2 2,1 1,-1 2,-1 1,1 2,-1 1,-46 3,-1515 3,829-5,738 0,-54-9,54 6,-52-3,62 7,0-1,-30-7,-36-4,62 12,-178 3,191 0,1 1,-1 0,0 1,1 0,0 0,0 1,-10 7,-28 12,11-6,1 2,0 2,2 1,0 2,-33 32,18-16,-57 36,-7-12,78-45,1 2,1 2,1 1,1 1,-31 35,-73 66,-27 62,85-116,25-27,-3 8,3 2,-64 92,80-104,-1 0,-68 58,-23 27,-46 47,107-98,-71 74,64-94,21-19,0 4,-93 58,47-30,14-20,3 3,-79 68,74-54,59-47,1-2,0 1,2 2,0 1,-38 46,39-37,13-19,1 0,1 1,-13 25,10-17,0 0,-1-1,-1 0,-30 33,-78 66,75-76,41-37,0 0,0 1,1 0,0 0,1 0,0 1,-4 10,-16 31,-9 10,26-46,0 1,-1-2,0 1,-1-1,0 0,-13 12,-15 13,2 1,1 3,3 0,1 2,-37 73,58-96,1 0,1 0,1 1,1 0,-5 42,8-44,0 1,-2-1,-1 1,0-1,-2 0,0-1,-13 25,-45 99,58-128,0 0,1 1,0 0,1 0,1 0,1 1,0-1,1 1,0 28,1-19,-10 52,6-54,1 0,1 25,2-11,2-7,-2 1,-1 0,-9 47,-15 97,19-131,3 0,1 1,6 78,-1-26,0 2,-5 111,-9-144,8-49,0 1,-1 27,6 59,-2 42,-1-135,-1 0,0-1,0 1,-10 20,7-20,2 1,-1 0,-3 19,2 29,3-1,6 81,0-23,-3 3071,1-3160,1-1,2 1,1-1,16 54,52 107,-34-93,3 4,21 59,-56-135,-1 0,-1 1,0 0,0 48,-6 203,1-254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02.869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4029 1,'-2'12,"0"1,0 0,-2-1,1 0,-9 17,4-6,-2 2,-1 0,-1-1,-1 0,-2-1,0-1,-29 34,-124 109,38-41,40-26,47-47,-3-3,-1-1,-96 72,115-98,1 1,1 2,-28 32,-5 5,48-49,1 0,0 1,-15 27,18-27,-1 0,-1 0,-1-1,-13 15,-213 176,216-183,1 0,-26 39,12-15,18-28,0 0,-1-1,0 0,-1-2,-30 19,-99 47,99-58,-91 30,68-21,13-4,-119 47,146-60,-2-2,1-1,-48 8,-27 8,57-13,0-1,0-3,-82 4,-153-11,144-4,121 3,1 1,-35 8,33-5,0-2,-26 2,-90-6,-55 2,182 1,1 1,-1 0,1 0,-1 1,1 0,0 0,1 1,-1 0,1 1,0-1,0 1,1 0,-11 13,-38 30,-62 33,102-72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05.887"/>
    </inkml:context>
    <inkml:brush xml:id="br0">
      <inkml:brushProperty name="width" value="0.4" units="cm"/>
      <inkml:brushProperty name="height" value="0.8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2185 1,'0'50,"-2"1,-12 70,-12 106,20-170,1 73,5-87,-2 0,-1 0,-17 76,12-82,2 0,2 0,0 70,1-4,-2-56,-14 60,10-69,2 1,-3 71,10-84,1 39,-16 126,10-152,2 74,0-5,-9-24,7-52,-3 54,6-45,-8 42,4-42,-1 45,10-18,-1-49,0 1,-2 0,-1 0,0-1,-8 39,3-44,-1 0,-1 0,-1-1,1 0,-2-1,0 1,0-2,-15 14,-28 33,-75 86,85-100,2 2,-41 60,70-84,0 0,2 0,-12 39,13-35,-1 0,-19 36,-11 11,-34 54,37-80,-77 78,17-22,80-84,-6 7,1 1,0 1,2 0,-18 37,22-32,-1 4,-1-1,-2-1,-1-1,-39 47,43-60,1 0,2 1,0 1,1 0,1 1,1 0,-15 51,14-48,-1 0,-2-1,0 0,-2-1,-1-1,-1-1,-34 34,6-11,14-14,1 2,-39 52,66-80,-1 0,1 0,-1 0,-1-1,1 0,-1 0,-12 6,-56 25,69-33,-7 1,0 1,-1-2,1 0,0-1,-1 0,-27 0,19-2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13T10:57:32.014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1309 1,'0'7,"0"-1,-1 1,0 0,0 0,-1-1,1 1,-1-1,-1 1,1-1,-1 0,0 0,-5 7,-4 1,1 0,-2 0,-18 15,9-7,1 1,1 1,1 0,2 2,0 0,2 1,0 0,2 2,-16 50,-31 139,54-191,1 1,-2 29,6-40,0-1,-1 1,-1-1,-1 0,0 0,-1 0,-1 0,0-1,-9 15,-26 31,28-45,1 1,1 0,1 1,0 0,1 1,-7 23,1 19,9-34,0 0,-2 0,-1-1,-2-1,0 0,-16 26,9-19,1 1,2 0,-22 67,-16 37,22-77,22-45,0 0,1 0,1 0,1 1,0 0,1 1,1-1,0 1,-2 32,6 18,2-34,-3 1,0-1,-12 63,8-77,-1 0,0 0,-1-1,-10 18,-78 146,15-14,68-148,-1 0,-1-1,0-1,-2 0,-30 28,40-41,1 1,1 0,-1 0,1 1,0-1,0 1,1 0,0 0,0 0,0 1,1-1,-2 15,0 4,2 1,0 35,-10 127,0 3,11-164,-2-1,-6 31,4-28,-3 52,9 1174,-1-1243,0-1,1 1,1 0,0-1,1 0,0 1,1-1,0-1,1 1,0 0,1-1,0 0,0 0,2-1,15 19,50 70,-56-73,2 0,0-2,1 0,32 29,-47-49,-1 0,0 1,0-1,0 1,-1 0,1 0,-1 0,0 1,-1-1,1 1,1 6,11 67,-14-64,1 0,1 0,0 0,9 21,-10-31,1-1,0 1,0-1,1 0,-1 0,1-1,0 1,0-1,0 1,0-1,1-1,-1 1,1-1,-1 1,1-1,7 2,-7-3,0 1,0 0,-1 0,1 1,0-1,-1 1,1 0,-1 0,0 1,0-1,-1 1,1 0,-1 0,6 8,-2 4,-1-1,-1 1,0 0,-2 1,0-1,2 34,-6 107,-3-63,5 838,0-915,2 0,0 1,1-1,1 0,1-1,0 1,14 25,7 20,-18-42,0-1,20 29,-20-34,-1 0,0 0,0 0,-2 1,9 29,-6-5,-3 1,-1-1,0 69,-6-89,1 1,1-1,1 0,5 21,-5-33,0 0,1 0,0-1,0 1,0-1,1 0,0 0,0 0,1 0,-1-1,1 0,1 0,-1 0,9 6,152 88,-127-79,-1 1,-1 3,-1 0,58 53,-88-70,-1-1,0 1,-1-1,0 1,0 1,0-1,-1 1,0-1,0 1,-1 0,0 0,0 0,0 13,0 10,-2 0,-5 41,0 7,6 1026,-2-1104,1 0,0 0,0 0,0 0,0 0,0-1,1 1,-1 0,0 0,0 0,0 0,1-1,-1 1,0 0,1 0,-1 0,1-1,-1 1,1 0,-1-1,1 1,0 0,-1-1,1 1,0-1,-1 1,1-1,1 1,0 0,0-1,0 0,0 0,0 0,0 0,0 0,0 0,0-1,0 1,0-1,0 1,3-2,11-6,-1 0,24-15,-21 11,32-13,104-38,-106 46,-7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223B9-F64B-45F6-919F-BEDDA8B2BE0C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C08EF-1B0B-4FE6-9968-5455DE06A9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589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7vyN36uFIuM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>
                <a:hlinkClick r:id="rId3"/>
              </a:rPr>
              <a:t>YouTube</a:t>
            </a:r>
            <a:r>
              <a:rPr lang="nb-NO" dirty="0">
                <a:hlinkClick r:id="rId3"/>
              </a:rPr>
              <a:t>: The </a:t>
            </a:r>
            <a:r>
              <a:rPr lang="nb-NO" dirty="0" err="1">
                <a:hlinkClick r:id="rId3"/>
              </a:rPr>
              <a:t>Fibonacci</a:t>
            </a:r>
            <a:r>
              <a:rPr lang="nb-NO" dirty="0">
                <a:hlinkClick r:id="rId3"/>
              </a:rPr>
              <a:t> </a:t>
            </a:r>
            <a:r>
              <a:rPr lang="nb-NO" dirty="0" err="1">
                <a:hlinkClick r:id="rId3"/>
              </a:rPr>
              <a:t>Sequence</a:t>
            </a:r>
            <a:r>
              <a:rPr lang="nb-NO" dirty="0">
                <a:hlinkClick r:id="rId3"/>
              </a:rPr>
              <a:t> in Nature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08EF-1B0B-4FE6-9968-5455DE06A93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639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08EF-1B0B-4FE6-9968-5455DE06A93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180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A93BF-B0DD-D2DB-D855-3E132FCC1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F55DD3-0A66-145B-6526-452FADC3E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2665F1-B88E-2B5D-7EB7-F4B8D4B4A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BF1CEE-D9C2-6CEC-E41C-5B834189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6CE7B5-FA32-8E4F-CFA0-29A6D74C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222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98F691-7E10-EA34-009B-0B015580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BBF0BD-7C2E-4AC5-2CC7-7C5F196BD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0F36FE-2F95-28C7-5B5D-4E3F84893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6882BC-7224-8F89-8C00-12B8D2CA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910B52-7B56-B3B9-D751-DE36180C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20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2DC055-1B03-C0E8-C68D-370FC3C1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40FFA8-652C-C5C4-1EF8-7B9B8D2E8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1A07DA-0D34-DB65-CE57-35C0D1E8E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2ECF70-0E96-FDF2-CC3C-45EAAA48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DC1E33-2A04-D818-9F86-798ECDAC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24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7D080B-5304-6BE1-D798-4EC48FA8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7D7BB4-1DAC-5B3F-0BF2-830B919A5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DD95A72-1962-F366-3C93-C333FA6D0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3C79CE-F2AF-FC06-6754-FBF534DF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B2F665-ADCE-A70A-9BB7-401AE1CE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23EB11-652A-D3FF-08F0-FCA77F24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075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5F6DC1-5D7D-C128-B73E-9AA9B085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9162DE-1B6D-78B6-6A98-2AA279BF9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07885A-45B5-1103-4F1E-E1233133E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CCF1BCD-15B7-9A42-30F6-940149A20E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F51AD06-BDCF-C5FD-B22F-122F4D9A8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05A765A-8D72-B58C-5E9E-CBCD3B755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45B00E-82BF-5F8C-83E3-895131BA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C5654B0-324D-FDB1-BB7E-A1765254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45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15690F-D3BC-F3F4-A92E-68B2AD78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8F1584-2E39-BAB6-7388-72FD7063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E7CF4DA-F8FF-E2AA-8BD2-14AF85618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414996-6298-DA43-5C64-5A164CB4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1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B7DB528-C10C-D285-ECE1-91761BEBA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FD8D4B5-83DA-7A70-9D49-D22BB518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486D0D-0A3F-2632-BB33-36648B3A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63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114C3-1809-7404-0CE1-94CFF4BDA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C2140D-D524-9942-D0C3-29A07E765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C067B79-AE71-37CC-F638-D9A9A5585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12E9CB-9F2D-2C66-90E2-8AFB9CC4B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B16D28-09F7-19D7-9FB8-95B53E68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8A5D16-C253-F2B9-F4E3-6D227E7A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23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184B97-4237-B348-04A1-AB75ABFDF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6A09FD0-F7DC-75B4-2EF5-0EF0F386B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C09CD37-EF89-9157-4BEF-3E850D3A5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61BF51-9FAA-5791-AE3E-6E3A910F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C5F10A-5913-F210-774C-C4F00535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B4E373-5766-DA38-8D91-64E531F41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79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5E25B2-4C21-4BB5-C3AC-4C3EE913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47781CF-CEFC-400D-04F1-581DCBA85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5BEB0F-36FB-D07F-EB8A-32686C16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6A9CB0-AB5B-6C67-61D4-D16E429A1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5A264B-D728-DBFC-956B-46BD7E0D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26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B664CD1-8DF6-DFBA-DB00-7B7295C0A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D2066D-25B1-5934-3868-8B7CC9FFD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FA8A2A-3A0A-90C7-EA3A-5998633E6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ABD559-12DE-CFC4-830D-4129AA61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3BE067-9CBB-DF97-3856-DC5B19EA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9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F9B82-6BD3-88E5-E535-60940B9E9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7AC279-3251-EA33-87E5-958B8974C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4442BE-38DD-68FC-CA27-C1B8F9DA8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1080EC-4436-4F19-8805-3B6A8DCA8A49}" type="datetimeFigureOut">
              <a:rPr lang="nb-NO" smtClean="0"/>
              <a:t>13.10.2026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59B5A1-E283-7B14-EDAE-BA8DEEC4C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829B4F-8675-3DD5-9204-DD2171E97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ABE9D-1CEF-4368-8C2E-CD1539A6B2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13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7.xml"/><Relationship Id="rId1" Type="http://schemas.openxmlformats.org/officeDocument/2006/relationships/themeOverride" Target="../theme/themeOverride1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7vyN36uFIuM?feature=oembed" TargetMode="Externa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hyperlink" Target="https://youtube.com/shorts/cgZT8XXp3Fo?si=_2PPzUR5lWrV2NaQ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youtube.com/shorts/cgZT8XXp3Fo?si=_2PPzUR5lWrV2NaQ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00605C7-6BA5-16E1-7933-D6312944E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2" r="-1" b="7735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054F202-333E-AEE6-95DD-8E70F693C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4488" y="2500313"/>
            <a:ext cx="3643311" cy="2043112"/>
          </a:xfrm>
        </p:spPr>
        <p:txBody>
          <a:bodyPr anchor="b">
            <a:normAutofit/>
          </a:bodyPr>
          <a:lstStyle/>
          <a:p>
            <a:r>
              <a:rPr lang="nb-NO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Hva er konglenes tall-hemmelighet?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29BA3F83-345A-ED58-D5E9-5DD2D515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" r="25776" b="2"/>
          <a:stretch>
            <a:fillRect/>
          </a:stretch>
        </p:blipFill>
        <p:spPr>
          <a:xfrm>
            <a:off x="6882275" y="1386250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689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E8D99-87CC-7587-E3A9-6EF78352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816325-B8E4-B19E-0D4C-4572B8C8D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Kongle med spiraler</a:t>
            </a:r>
          </a:p>
        </p:txBody>
      </p:sp>
      <p:pic>
        <p:nvPicPr>
          <p:cNvPr id="10" name="Plassholder for innhold 4" descr="Kongle med streker som er tegnet på, gule streker som følger spiralene mot venstre og rosa streker som følger spiralene mot høyre.">
            <a:extLst>
              <a:ext uri="{FF2B5EF4-FFF2-40B4-BE49-F238E27FC236}">
                <a16:creationId xmlns:a16="http://schemas.microsoft.com/office/drawing/2014/main" id="{CAFDC60F-DB00-3CEF-9A13-585CF86AF4D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" b="1322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4" name="Rectangle 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Håndskrift 15">
                <a:extLst>
                  <a:ext uri="{FF2B5EF4-FFF2-40B4-BE49-F238E27FC236}">
                    <a16:creationId xmlns:a16="http://schemas.microsoft.com/office/drawing/2014/main" id="{5845A909-B00E-BCD2-05A8-814E11EA8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739197" y="2307151"/>
              <a:ext cx="2494440" cy="979560"/>
            </p14:xfrm>
          </p:contentPart>
        </mc:Choice>
        <mc:Fallback xmlns="">
          <p:pic>
            <p:nvPicPr>
              <p:cNvPr id="16" name="Håndskrift 15">
                <a:extLst>
                  <a:ext uri="{FF2B5EF4-FFF2-40B4-BE49-F238E27FC236}">
                    <a16:creationId xmlns:a16="http://schemas.microsoft.com/office/drawing/2014/main" id="{5845A909-B00E-BCD2-05A8-814E11EA8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7197" y="2163204"/>
                <a:ext cx="2638080" cy="12670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E62F59CC-FFF9-3814-DAD3-E2EF1F1075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4680317" y="2905471"/>
              <a:ext cx="2220120" cy="196452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E62F59CC-FFF9-3814-DAD3-E2EF1F1075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08305" y="2761445"/>
                <a:ext cx="2363783" cy="22522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9375C474-3244-C3DA-4888-8025D55E6B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5241917" y="3350791"/>
              <a:ext cx="970200" cy="2506680"/>
            </p14:xfrm>
          </p:contentPart>
        </mc:Choice>
        <mc:Fallback xmlns=""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9375C474-3244-C3DA-4888-8025D55E6B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69917" y="3206791"/>
                <a:ext cx="1113840" cy="27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Håndskrift 22">
                <a:extLst>
                  <a:ext uri="{FF2B5EF4-FFF2-40B4-BE49-F238E27FC236}">
                    <a16:creationId xmlns:a16="http://schemas.microsoft.com/office/drawing/2014/main" id="{99E26A4A-879E-7720-666A-56F83A4D2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1889957" y="1737631"/>
              <a:ext cx="3841920" cy="3992760"/>
            </p14:xfrm>
          </p:contentPart>
        </mc:Choice>
        <mc:Fallback xmlns="">
          <p:pic>
            <p:nvPicPr>
              <p:cNvPr id="23" name="Håndskrift 22">
                <a:extLst>
                  <a:ext uri="{FF2B5EF4-FFF2-40B4-BE49-F238E27FC236}">
                    <a16:creationId xmlns:a16="http://schemas.microsoft.com/office/drawing/2014/main" id="{99E26A4A-879E-7720-666A-56F83A4D2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17964" y="1593644"/>
                <a:ext cx="3985547" cy="42803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Håndskrift 24">
                <a:extLst>
                  <a:ext uri="{FF2B5EF4-FFF2-40B4-BE49-F238E27FC236}">
                    <a16:creationId xmlns:a16="http://schemas.microsoft.com/office/drawing/2014/main" id="{57E87A3A-647B-BA10-DE51-828474FD7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4533797" y="5739751"/>
              <a:ext cx="1450440" cy="865800"/>
            </p14:xfrm>
          </p:contentPart>
        </mc:Choice>
        <mc:Fallback xmlns="">
          <p:pic>
            <p:nvPicPr>
              <p:cNvPr id="25" name="Håndskrift 24">
                <a:extLst>
                  <a:ext uri="{FF2B5EF4-FFF2-40B4-BE49-F238E27FC236}">
                    <a16:creationId xmlns:a16="http://schemas.microsoft.com/office/drawing/2014/main" id="{57E87A3A-647B-BA10-DE51-828474FD7F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61797" y="5595751"/>
                <a:ext cx="1594080" cy="11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7B122165-5545-A411-3DA3-1476281769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6112397" y="4852351"/>
              <a:ext cx="786960" cy="188424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7B122165-5545-A411-3DA3-1476281769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40397" y="4708351"/>
                <a:ext cx="930600" cy="21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2" name="Håndskrift 31">
                <a:extLst>
                  <a:ext uri="{FF2B5EF4-FFF2-40B4-BE49-F238E27FC236}">
                    <a16:creationId xmlns:a16="http://schemas.microsoft.com/office/drawing/2014/main" id="{54A1FDAD-21EF-1EBC-A9F4-55CA8EC71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2443997" y="2724751"/>
              <a:ext cx="605160" cy="3494160"/>
            </p14:xfrm>
          </p:contentPart>
        </mc:Choice>
        <mc:Fallback xmlns="">
          <p:pic>
            <p:nvPicPr>
              <p:cNvPr id="32" name="Håndskrift 31">
                <a:extLst>
                  <a:ext uri="{FF2B5EF4-FFF2-40B4-BE49-F238E27FC236}">
                    <a16:creationId xmlns:a16="http://schemas.microsoft.com/office/drawing/2014/main" id="{54A1FDAD-21EF-1EBC-A9F4-55CA8EC710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71997" y="2580751"/>
                <a:ext cx="748800" cy="37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841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F7CA13-11D0-191C-5DD1-14F2FFC2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mange spiraler?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7D9B427F-43CA-E9CE-F60F-5C0C84B677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812541"/>
              </p:ext>
            </p:extLst>
          </p:nvPr>
        </p:nvGraphicFramePr>
        <p:xfrm>
          <a:off x="838200" y="2049134"/>
          <a:ext cx="10293627" cy="21171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04621">
                  <a:extLst>
                    <a:ext uri="{9D8B030D-6E8A-4147-A177-3AD203B41FA5}">
                      <a16:colId xmlns:a16="http://schemas.microsoft.com/office/drawing/2014/main" val="2427998457"/>
                    </a:ext>
                  </a:extLst>
                </a:gridCol>
                <a:gridCol w="3761294">
                  <a:extLst>
                    <a:ext uri="{9D8B030D-6E8A-4147-A177-3AD203B41FA5}">
                      <a16:colId xmlns:a16="http://schemas.microsoft.com/office/drawing/2014/main" val="1702451711"/>
                    </a:ext>
                  </a:extLst>
                </a:gridCol>
                <a:gridCol w="4127712">
                  <a:extLst>
                    <a:ext uri="{9D8B030D-6E8A-4147-A177-3AD203B41FA5}">
                      <a16:colId xmlns:a16="http://schemas.microsoft.com/office/drawing/2014/main" val="562566285"/>
                    </a:ext>
                  </a:extLst>
                </a:gridCol>
              </a:tblGrid>
              <a:tr h="529291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Antall spiraler mot høyre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Antall spiraler mot venstre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65944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b-NO" sz="2000" dirty="0"/>
                        <a:t>Furukongler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4390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b-NO" sz="2000" dirty="0"/>
                        <a:t>Grankongler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386725"/>
                  </a:ext>
                </a:extLst>
              </a:tr>
              <a:tr h="529291">
                <a:tc>
                  <a:txBody>
                    <a:bodyPr/>
                    <a:lstStyle/>
                    <a:p>
                      <a:r>
                        <a:rPr lang="nb-NO" sz="2000" dirty="0"/>
                        <a:t>Lerkekongler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80463"/>
                  </a:ext>
                </a:extLst>
              </a:tr>
            </a:tbl>
          </a:graphicData>
        </a:graphic>
      </p:graphicFrame>
      <p:sp>
        <p:nvSpPr>
          <p:cNvPr id="6" name="Snakkeboble: rektangel med avrundede hjørner 5">
            <a:extLst>
              <a:ext uri="{FF2B5EF4-FFF2-40B4-BE49-F238E27FC236}">
                <a16:creationId xmlns:a16="http://schemas.microsoft.com/office/drawing/2014/main" id="{7FA41B5F-A7AE-F1C9-11DD-D7E77B775C4A}"/>
              </a:ext>
            </a:extLst>
          </p:cNvPr>
          <p:cNvSpPr/>
          <p:nvPr/>
        </p:nvSpPr>
        <p:spPr>
          <a:xfrm>
            <a:off x="6859216" y="4434369"/>
            <a:ext cx="3996965" cy="954464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/>
              <a:t>Hvilke tall gjentar seg?</a:t>
            </a:r>
          </a:p>
        </p:txBody>
      </p:sp>
    </p:spTree>
    <p:extLst>
      <p:ext uri="{BB962C8B-B14F-4D97-AF65-F5344CB8AC3E}">
        <p14:creationId xmlns:p14="http://schemas.microsoft.com/office/powerpoint/2010/main" val="3255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D88F069-540B-9CDF-0597-ECB51EB6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Tallrekke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A22BF7-D607-784B-97C9-D3A6E0E58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7800" dirty="0"/>
              <a:t>0  1  1  2  3  5  8  13  21…    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E1042E3D-05D1-23F2-3A63-67718CABE414}"/>
              </a:ext>
            </a:extLst>
          </p:cNvPr>
          <p:cNvSpPr/>
          <p:nvPr/>
        </p:nvSpPr>
        <p:spPr>
          <a:xfrm>
            <a:off x="4634163" y="3827057"/>
            <a:ext cx="4655494" cy="939152"/>
          </a:xfrm>
          <a:prstGeom prst="wedgeRoundRect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Nå skal vi se en film om denne tallrekka</a:t>
            </a:r>
          </a:p>
        </p:txBody>
      </p:sp>
    </p:spTree>
    <p:extLst>
      <p:ext uri="{BB962C8B-B14F-4D97-AF65-F5344CB8AC3E}">
        <p14:creationId xmlns:p14="http://schemas.microsoft.com/office/powerpoint/2010/main" val="2776105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7662CA-23DF-9145-E325-D08EBECE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Se film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4EA216E-CA01-E54A-41C8-1DDE5C59A21D}"/>
              </a:ext>
            </a:extLst>
          </p:cNvPr>
          <p:cNvSpPr txBox="1"/>
          <p:nvPr/>
        </p:nvSpPr>
        <p:spPr>
          <a:xfrm>
            <a:off x="466344" y="95984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b-NO" sz="2200" dirty="0"/>
              <a:t>Se filmen og svar på spørsmålene: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200" dirty="0"/>
              <a:t>Hva kalles tallrekka?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200" dirty="0"/>
              <a:t>Hvorfor bruker naturen dette mønsteret?</a:t>
            </a:r>
          </a:p>
        </p:txBody>
      </p:sp>
      <p:pic>
        <p:nvPicPr>
          <p:cNvPr id="3" name="Online Media 2" title="The Fibonacci Sequence in Nature">
            <a:hlinkClick r:id="" action="ppaction://media"/>
            <a:extLst>
              <a:ext uri="{FF2B5EF4-FFF2-40B4-BE49-F238E27FC236}">
                <a16:creationId xmlns:a16="http://schemas.microsoft.com/office/drawing/2014/main" id="{2E92C58A-D002-AF04-7034-F6BF06B13A9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794557" y="8008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1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BB685-0C8F-E7D8-B4B1-EBE21DCF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17580D-2F91-1F5F-3852-CF828AF2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795164" cy="1325563"/>
          </a:xfrm>
        </p:spPr>
        <p:txBody>
          <a:bodyPr>
            <a:normAutofit/>
          </a:bodyPr>
          <a:lstStyle/>
          <a:p>
            <a:r>
              <a:rPr lang="nb-NO" dirty="0"/>
              <a:t>Effektivitet i naturen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D8731D-2800-0CC5-460B-5595922E7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795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dirty="0"/>
              <a:t>Dette er den beste måten å pakke frøene på.</a:t>
            </a:r>
          </a:p>
          <a:p>
            <a:pPr marL="0" indent="0">
              <a:buNone/>
            </a:pPr>
            <a:r>
              <a:rPr lang="nb-NO" sz="2200" dirty="0"/>
              <a:t>Det gir flest frø på minst mulig plass, samtidig som det gir maksimal solinnstråling.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D402351F-3981-080A-23B8-059326182DDE}"/>
              </a:ext>
            </a:extLst>
          </p:cNvPr>
          <p:cNvSpPr/>
          <p:nvPr/>
        </p:nvSpPr>
        <p:spPr>
          <a:xfrm>
            <a:off x="838200" y="3864768"/>
            <a:ext cx="4795163" cy="2170272"/>
          </a:xfrm>
          <a:prstGeom prst="wedgeRoundRect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err="1"/>
              <a:t>Fibonacci</a:t>
            </a:r>
            <a:r>
              <a:rPr lang="nb-NO" sz="2200" dirty="0"/>
              <a:t>-rekka er oppkalt etter matematikeren Leonardo </a:t>
            </a:r>
            <a:r>
              <a:rPr lang="nb-NO" sz="2200" dirty="0" err="1"/>
              <a:t>Fibonacci</a:t>
            </a:r>
            <a:r>
              <a:rPr lang="nb-NO" sz="2200" dirty="0"/>
              <a:t> (ca. 1175–1235). Rekka er en modell som beskriver og kan forutsi mønstre vi finner igjen i naturen.</a:t>
            </a:r>
          </a:p>
        </p:txBody>
      </p:sp>
      <p:pic>
        <p:nvPicPr>
          <p:cNvPr id="7" name="Plassholder for innhold 4" descr="Romanesco">
            <a:extLst>
              <a:ext uri="{FF2B5EF4-FFF2-40B4-BE49-F238E27FC236}">
                <a16:creationId xmlns:a16="http://schemas.microsoft.com/office/drawing/2014/main" id="{DB86642F-5674-4089-0F95-8D05AD50D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" r="11990" b="-5"/>
          <a:stretch>
            <a:fillRect/>
          </a:stretch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4" name="Plassholder for innhold 10" descr="Prestekrage">
            <a:extLst>
              <a:ext uri="{FF2B5EF4-FFF2-40B4-BE49-F238E27FC236}">
                <a16:creationId xmlns:a16="http://schemas.microsoft.com/office/drawing/2014/main" id="{5197A124-BAEB-9BE4-DE6C-E5FDE66FD7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r="14697" b="-3"/>
          <a:stretch>
            <a:fillRect/>
          </a:stretch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8" name="Plassholder for innhold 4" descr="Kongle">
            <a:extLst>
              <a:ext uri="{FF2B5EF4-FFF2-40B4-BE49-F238E27FC236}">
                <a16:creationId xmlns:a16="http://schemas.microsoft.com/office/drawing/2014/main" id="{35D5F416-1C9C-028E-6C37-4635ED590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7" r="38227" b="-1"/>
          <a:stretch>
            <a:fillRect/>
          </a:stretch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6" name="Plassholder for innhold 8" descr="Solsikke">
            <a:hlinkClick r:id="rId6"/>
            <a:extLst>
              <a:ext uri="{FF2B5EF4-FFF2-40B4-BE49-F238E27FC236}">
                <a16:creationId xmlns:a16="http://schemas.microsoft.com/office/drawing/2014/main" id="{409CDD2A-8663-0106-934E-2B06ED8DFC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5" r="28253" b="2"/>
          <a:stretch>
            <a:fillRect/>
          </a:stretch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03395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32D99-3EA6-B75B-485D-AA4F86A7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>
            <a:hlinkClick r:id="rId2"/>
            <a:extLst>
              <a:ext uri="{FF2B5EF4-FFF2-40B4-BE49-F238E27FC236}">
                <a16:creationId xmlns:a16="http://schemas.microsoft.com/office/drawing/2014/main" id="{63FEF57F-2FF8-FAE4-C37A-AA07439EA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5"/>
          <a:stretch>
            <a:fillRect/>
          </a:stretch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EB068496-32F2-9DB4-1EA7-AB2077434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Spiraler i naturen</a:t>
            </a:r>
          </a:p>
        </p:txBody>
      </p:sp>
      <p:sp>
        <p:nvSpPr>
          <p:cNvPr id="2" name="Snakkeboble: rektangel med avrundede hjørner 1">
            <a:extLst>
              <a:ext uri="{FF2B5EF4-FFF2-40B4-BE49-F238E27FC236}">
                <a16:creationId xmlns:a16="http://schemas.microsoft.com/office/drawing/2014/main" id="{47EF24A5-1127-A5EE-C113-43F884096FC3}"/>
              </a:ext>
            </a:extLst>
          </p:cNvPr>
          <p:cNvSpPr/>
          <p:nvPr/>
        </p:nvSpPr>
        <p:spPr>
          <a:xfrm>
            <a:off x="1133786" y="992820"/>
            <a:ext cx="5655634" cy="1121729"/>
          </a:xfrm>
          <a:prstGeom prst="wedgeRoundRect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/>
              <a:t>La oss sjekke om vi finner tall fra denne tallrekka andre steder i naturen.</a:t>
            </a:r>
          </a:p>
        </p:txBody>
      </p:sp>
    </p:spTree>
    <p:extLst>
      <p:ext uri="{BB962C8B-B14F-4D97-AF65-F5344CB8AC3E}">
        <p14:creationId xmlns:p14="http://schemas.microsoft.com/office/powerpoint/2010/main" val="388458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B6394-7C48-84CE-FFD2-D6E4870E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70DA68-AF9D-D104-1D59-282B315A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av tallene i rekka fant dere?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7CD683-CC9C-A7BF-8815-F31728205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66949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7200" dirty="0"/>
              <a:t>0  1  1  2  3  5  8  13  21  34  55 …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0719F8D0-CDD0-554F-F131-738266777098}"/>
              </a:ext>
            </a:extLst>
          </p:cNvPr>
          <p:cNvSpPr/>
          <p:nvPr/>
        </p:nvSpPr>
        <p:spPr>
          <a:xfrm>
            <a:off x="6283409" y="3637722"/>
            <a:ext cx="3996965" cy="954464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/>
              <a:t>Hva blir de neste tallene?</a:t>
            </a:r>
          </a:p>
        </p:txBody>
      </p:sp>
    </p:spTree>
    <p:extLst>
      <p:ext uri="{BB962C8B-B14F-4D97-AF65-F5344CB8AC3E}">
        <p14:creationId xmlns:p14="http://schemas.microsoft.com/office/powerpoint/2010/main" val="397750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E9A722-D91D-B965-82A6-A722D2481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5" y="755312"/>
            <a:ext cx="4558749" cy="1330839"/>
          </a:xfrm>
        </p:spPr>
        <p:txBody>
          <a:bodyPr>
            <a:normAutofit/>
          </a:bodyPr>
          <a:lstStyle/>
          <a:p>
            <a:r>
              <a:rPr lang="nb-NO" dirty="0"/>
              <a:t>Ikke nok med det 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908EC7-F840-A728-36D1-1F8DE5C7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Antall kronblader på blomster er også ofte et </a:t>
            </a:r>
            <a:r>
              <a:rPr lang="nb-NO" sz="2000" dirty="0" err="1"/>
              <a:t>Fibonacci</a:t>
            </a:r>
            <a:r>
              <a:rPr lang="nb-NO" sz="2000" dirty="0"/>
              <a:t>-tall! </a:t>
            </a:r>
          </a:p>
          <a:p>
            <a:pPr marL="0" indent="0">
              <a:buNone/>
            </a:pPr>
            <a:r>
              <a:rPr lang="nb-NO" sz="2000" dirty="0"/>
              <a:t>Sjekk det neste gang du ser en blomst.</a:t>
            </a:r>
          </a:p>
        </p:txBody>
      </p:sp>
      <p:pic>
        <p:nvPicPr>
          <p:cNvPr id="7" name="Bilde 6" descr="Smørblomst">
            <a:extLst>
              <a:ext uri="{FF2B5EF4-FFF2-40B4-BE49-F238E27FC236}">
                <a16:creationId xmlns:a16="http://schemas.microsoft.com/office/drawing/2014/main" id="{43F92E1B-C50E-A1EA-9138-2F485CB50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r="11483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9086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6AD25E-3C3F-AD70-0AE8-289E651487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720726"/>
            <a:ext cx="10515600" cy="8202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Svar på spørsmålet:</a:t>
            </a:r>
            <a:r>
              <a:rPr kumimoji="0" lang="nb-NO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nb-NO" sz="4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Hva er konglenes tall-hemmelighet?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1CAC13-B5EB-C1A6-2F82-7BB81766B237}"/>
              </a:ext>
            </a:extLst>
          </p:cNvPr>
          <p:cNvSpPr txBox="1"/>
          <p:nvPr/>
        </p:nvSpPr>
        <p:spPr>
          <a:xfrm>
            <a:off x="838200" y="2272190"/>
            <a:ext cx="569863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Diskuter i par: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Hva fant vi ut?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Hvordan fant vi det ut?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369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58804EF7-64C6-A4DF-5C5A-4CA5C8FAA8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4434" y="525307"/>
            <a:ext cx="10515600" cy="8202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Oppsummering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1CAC13-B5EB-C1A6-2F82-7BB81766B237}"/>
              </a:ext>
            </a:extLst>
          </p:cNvPr>
          <p:cNvSpPr txBox="1"/>
          <p:nvPr/>
        </p:nvSpPr>
        <p:spPr>
          <a:xfrm>
            <a:off x="634434" y="1530181"/>
            <a:ext cx="569863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 b="1" dirty="0"/>
              <a:t>Hva fant vi ut?</a:t>
            </a:r>
          </a:p>
          <a:p>
            <a:r>
              <a:rPr lang="nb-NO" sz="2200" dirty="0"/>
              <a:t>Organisering av frø følger ofte </a:t>
            </a:r>
            <a:r>
              <a:rPr lang="nb-NO" sz="2200" dirty="0" err="1"/>
              <a:t>Fibonacci</a:t>
            </a:r>
            <a:r>
              <a:rPr lang="nb-NO" sz="2200" dirty="0"/>
              <a:t>-tallrekka fordi det gir flest mulig frø på minst mulig plass, samtidig som frøene får maksimalt med lysinnstråling.</a:t>
            </a:r>
          </a:p>
          <a:p>
            <a:endParaRPr lang="nb-NO" sz="2200" dirty="0"/>
          </a:p>
          <a:p>
            <a:r>
              <a:rPr lang="nb-NO" sz="2200" b="1" dirty="0"/>
              <a:t>Hvordan fant vi det ut?</a:t>
            </a:r>
          </a:p>
          <a:p>
            <a:r>
              <a:rPr lang="nb-NO" sz="2200" dirty="0"/>
              <a:t>Vi telte antall spiraler i begge retninger på ulike kongler. Til sammen telte vi ___ (antall) kongler. Vi telte også spiralene på andre planter, og så en video som forklarte hvorfor plantene organiserer frøene sine slik.</a:t>
            </a:r>
          </a:p>
          <a:p>
            <a:endParaRPr lang="nb-NO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2B5751-4622-2C8D-B08A-79A145B29CFB}"/>
              </a:ext>
            </a:extLst>
          </p:cNvPr>
          <p:cNvSpPr txBox="1"/>
          <p:nvPr/>
        </p:nvSpPr>
        <p:spPr>
          <a:xfrm>
            <a:off x="8337824" y="1525861"/>
            <a:ext cx="28122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200" b="1" dirty="0"/>
              <a:t>Metoder vi brukte</a:t>
            </a:r>
            <a:endParaRPr lang="nb-NO" sz="2200" dirty="0"/>
          </a:p>
        </p:txBody>
      </p:sp>
      <p:sp>
        <p:nvSpPr>
          <p:cNvPr id="8" name="Snakkeboble: rektangel med avrundede hjørner 7">
            <a:extLst>
              <a:ext uri="{FF2B5EF4-FFF2-40B4-BE49-F238E27FC236}">
                <a16:creationId xmlns:a16="http://schemas.microsoft.com/office/drawing/2014/main" id="{C1B5E7F1-56E0-A61F-57E1-CD264C3C2250}"/>
              </a:ext>
            </a:extLst>
          </p:cNvPr>
          <p:cNvSpPr/>
          <p:nvPr/>
        </p:nvSpPr>
        <p:spPr>
          <a:xfrm>
            <a:off x="8048270" y="2084414"/>
            <a:ext cx="3714181" cy="1254843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Samle og behandle data</a:t>
            </a: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D00ADB62-C1FC-8B7C-8CA3-D9E1E7A2D732}"/>
              </a:ext>
            </a:extLst>
          </p:cNvPr>
          <p:cNvSpPr/>
          <p:nvPr/>
        </p:nvSpPr>
        <p:spPr>
          <a:xfrm>
            <a:off x="7435853" y="4321352"/>
            <a:ext cx="3714181" cy="1254843"/>
          </a:xfrm>
          <a:prstGeom prst="wedgeRoundRectCallou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Lage forklaringer</a:t>
            </a:r>
          </a:p>
        </p:txBody>
      </p:sp>
    </p:spTree>
    <p:extLst>
      <p:ext uri="{BB962C8B-B14F-4D97-AF65-F5344CB8AC3E}">
        <p14:creationId xmlns:p14="http://schemas.microsoft.com/office/powerpoint/2010/main" val="900172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6f540e-7aab-4e8b-9466-45a66b8a1a61">
      <Terms xmlns="http://schemas.microsoft.com/office/infopath/2007/PartnerControls"/>
    </lcf76f155ced4ddcb4097134ff3c332f>
    <TaxCatchAll xmlns="c745b698-e463-48ca-9abc-0c646366a5e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387ADC35EFBE4190805F03DBBE7F3E" ma:contentTypeVersion="11" ma:contentTypeDescription="Opprett et nytt dokument." ma:contentTypeScope="" ma:versionID="ec5f7b9bda4c7ba32f432770d58de2df">
  <xsd:schema xmlns:xsd="http://www.w3.org/2001/XMLSchema" xmlns:xs="http://www.w3.org/2001/XMLSchema" xmlns:p="http://schemas.microsoft.com/office/2006/metadata/properties" xmlns:ns2="b16f540e-7aab-4e8b-9466-45a66b8a1a61" xmlns:ns3="c745b698-e463-48ca-9abc-0c646366a5e7" targetNamespace="http://schemas.microsoft.com/office/2006/metadata/properties" ma:root="true" ma:fieldsID="53a9eba74acb1a85d0f5f0ef118c9ae3" ns2:_="" ns3:_="">
    <xsd:import namespace="b16f540e-7aab-4e8b-9466-45a66b8a1a61"/>
    <xsd:import namespace="c745b698-e463-48ca-9abc-0c646366a5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f540e-7aab-4e8b-9466-45a66b8a1a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45b698-e463-48ca-9abc-0c646366a5e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c6dda97-d309-4828-a036-3734e09dda2b}" ma:internalName="TaxCatchAll" ma:showField="CatchAllData" ma:web="c745b698-e463-48ca-9abc-0c646366a5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E1C726-A6CC-4558-9106-10BFF62EBA99}">
  <ds:schemaRefs>
    <ds:schemaRef ds:uri="http://purl.org/dc/elements/1.1/"/>
    <ds:schemaRef ds:uri="http://schemas.microsoft.com/office/2006/documentManagement/types"/>
    <ds:schemaRef ds:uri="http://purl.org/dc/terms/"/>
    <ds:schemaRef ds:uri="c745b698-e463-48ca-9abc-0c646366a5e7"/>
    <ds:schemaRef ds:uri="http://schemas.openxmlformats.org/package/2006/metadata/core-properties"/>
    <ds:schemaRef ds:uri="http://schemas.microsoft.com/office/2006/metadata/properties"/>
    <ds:schemaRef ds:uri="b16f540e-7aab-4e8b-9466-45a66b8a1a61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B1A53DD-B979-4EF7-A509-B7740CFF88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98C752-9DBA-42AE-9B06-4307979846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f540e-7aab-4e8b-9466-45a66b8a1a61"/>
    <ds:schemaRef ds:uri="c745b698-e463-48ca-9abc-0c646366a5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1176</TotalTime>
  <Words>314</Words>
  <Application>Microsoft Macintosh PowerPoint</Application>
  <PresentationFormat>Widescreen</PresentationFormat>
  <Paragraphs>44</Paragraphs>
  <Slides>11</Slides>
  <Notes>2</Notes>
  <HiddenSlides>0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Meiryo</vt:lpstr>
      <vt:lpstr>Aptos</vt:lpstr>
      <vt:lpstr>Aptos Display</vt:lpstr>
      <vt:lpstr>Arial</vt:lpstr>
      <vt:lpstr>Office-tema</vt:lpstr>
      <vt:lpstr>Hva er konglenes tall-hemmelighet?</vt:lpstr>
      <vt:lpstr>Kongle med spiraler</vt:lpstr>
      <vt:lpstr>Hvor mange spiraler?</vt:lpstr>
      <vt:lpstr>Tallrekke</vt:lpstr>
      <vt:lpstr>Se film</vt:lpstr>
      <vt:lpstr>Effektivitet i naturen</vt:lpstr>
      <vt:lpstr>Spiraler i naturen</vt:lpstr>
      <vt:lpstr>Hvilke av tallene i rekka fant dere?</vt:lpstr>
      <vt:lpstr>Ikke nok med det …</vt:lpstr>
      <vt:lpstr>Svar på spørsmålet:  Hva er konglenes tall-hemmelighet?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Berit Reitan</dc:creator>
  <cp:lastModifiedBy>rim tusvik</cp:lastModifiedBy>
  <cp:revision>37</cp:revision>
  <cp:lastPrinted>2026-04-08T08:33:35Z</cp:lastPrinted>
  <dcterms:created xsi:type="dcterms:W3CDTF">2026-03-25T12:34:09Z</dcterms:created>
  <dcterms:modified xsi:type="dcterms:W3CDTF">2026-10-13T18:46:46Z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0x01010010387ADC35EFBE4190805F03DBBE7F3E</vt:lpwstr>
  </property>
  <property fmtid="{D5CDD505-2E9C-101B-9397-08002B2CF9AE}" pid="3" name="MediaServiceImageTags">
    <vt:lpwstr/>
  </property>
</Properties>
</file>