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4.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3" r:id="rId4"/>
    <p:sldMasterId id="2147483705" r:id="rId5"/>
    <p:sldMasterId id="2147483696" r:id="rId6"/>
    <p:sldMasterId id="2147483687" r:id="rId7"/>
    <p:sldMasterId id="2147483715" r:id="rId8"/>
  </p:sldMasterIdLst>
  <p:notesMasterIdLst>
    <p:notesMasterId r:id="rId21"/>
  </p:notesMasterIdLst>
  <p:sldIdLst>
    <p:sldId id="785" r:id="rId9"/>
    <p:sldId id="784" r:id="rId10"/>
    <p:sldId id="790" r:id="rId11"/>
    <p:sldId id="791" r:id="rId12"/>
    <p:sldId id="709" r:id="rId13"/>
    <p:sldId id="883" r:id="rId14"/>
    <p:sldId id="530" r:id="rId15"/>
    <p:sldId id="259" r:id="rId16"/>
    <p:sldId id="880" r:id="rId17"/>
    <p:sldId id="783" r:id="rId18"/>
    <p:sldId id="481" r:id="rId19"/>
    <p:sldId id="781" r:id="rId20"/>
  </p:sldIdLst>
  <p:sldSz cx="12192000" cy="6858000"/>
  <p:notesSz cx="6794500" cy="99314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832DA1C-5F1E-80FE-765D-9200F9DE4CF4}" name="Maria Gaare Dahl" initials="MD" userId="S::mariagda@uio.no::c86e498c-2028-4ad0-bcc9-39b1a3053f3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1" dt="2026-09-09T10:55:44.261"/>
    <p1510:client id="{7905D423-7AFA-0CA9-920B-CC17A99A5FF2}" v="2" dt="2026-09-09T10:49:13.869"/>
    <p1510:client id="{B04B5183-D33C-4A36-DB7C-6774D6DE8848}" v="84" dt="2026-09-10T08:39:52.104"/>
    <p1510:client id="{F2483307-2902-24D7-A491-74AF364D169B}" v="10" dt="2026-09-09T10:57:25.68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viewProps" Target="viewProps.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presProps" Target="presProps.xml"/><Relationship Id="rId27"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4283" cy="49657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48645" y="0"/>
            <a:ext cx="2944283" cy="496570"/>
          </a:xfrm>
          <a:prstGeom prst="rect">
            <a:avLst/>
          </a:prstGeom>
        </p:spPr>
        <p:txBody>
          <a:bodyPr vert="horz" lIns="91440" tIns="45720" rIns="91440" bIns="45720" rtlCol="0"/>
          <a:lstStyle>
            <a:lvl1pPr algn="r">
              <a:defRPr sz="1200"/>
            </a:lvl1pPr>
          </a:lstStyle>
          <a:p>
            <a:fld id="{1606B355-1F2A-4656-9C63-4C373C81F0D3}" type="datetimeFigureOut">
              <a:rPr lang="nb-NO" smtClean="0"/>
              <a:t>11.09.2026</a:t>
            </a:fld>
            <a:endParaRPr lang="nb-NO"/>
          </a:p>
        </p:txBody>
      </p:sp>
      <p:sp>
        <p:nvSpPr>
          <p:cNvPr id="4" name="Plassholder for lysbilde 3"/>
          <p:cNvSpPr>
            <a:spLocks noGrp="1" noRot="1" noChangeAspect="1"/>
          </p:cNvSpPr>
          <p:nvPr>
            <p:ph type="sldImg" idx="2"/>
          </p:nvPr>
        </p:nvSpPr>
        <p:spPr>
          <a:xfrm>
            <a:off x="87313" y="744538"/>
            <a:ext cx="6619875" cy="3724275"/>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450" y="4717415"/>
            <a:ext cx="5435600" cy="446913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433106"/>
            <a:ext cx="2944283" cy="496570"/>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48645" y="9433106"/>
            <a:ext cx="2944283" cy="496570"/>
          </a:xfrm>
          <a:prstGeom prst="rect">
            <a:avLst/>
          </a:prstGeom>
        </p:spPr>
        <p:txBody>
          <a:bodyPr vert="horz" lIns="91440" tIns="45720" rIns="91440" bIns="45720" rtlCol="0" anchor="b"/>
          <a:lstStyle>
            <a:lvl1pPr algn="r">
              <a:defRPr sz="1200"/>
            </a:lvl1pPr>
          </a:lstStyle>
          <a:p>
            <a:fld id="{DFFCBCB9-DAEF-4493-8C21-772188A0CDF9}" type="slidenum">
              <a:rPr lang="nb-NO" smtClean="0"/>
              <a:t>‹#›</a:t>
            </a:fld>
            <a:endParaRPr lang="nb-NO"/>
          </a:p>
        </p:txBody>
      </p:sp>
    </p:spTree>
    <p:extLst>
      <p:ext uri="{BB962C8B-B14F-4D97-AF65-F5344CB8AC3E}">
        <p14:creationId xmlns:p14="http://schemas.microsoft.com/office/powerpoint/2010/main" val="41302077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vimeo.com/1220127339/7a83ef1179?share=copy&amp;fl=sv&amp;fe=ci"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87313" y="744538"/>
            <a:ext cx="6619875" cy="3724275"/>
          </a:xfrm>
        </p:spPr>
      </p:sp>
      <p:sp>
        <p:nvSpPr>
          <p:cNvPr id="3" name="Plassholder for notater 2"/>
          <p:cNvSpPr>
            <a:spLocks noGrp="1"/>
          </p:cNvSpPr>
          <p:nvPr>
            <p:ph type="body" idx="1"/>
          </p:nvPr>
        </p:nvSpPr>
        <p:spPr/>
        <p:txBody>
          <a:bodyPr/>
          <a:lstStyle/>
          <a:p>
            <a:endParaRPr lang="nb-NO" sz="1200" kern="1200">
              <a:solidFill>
                <a:schemeClr val="tx1"/>
              </a:solidFill>
              <a:effectLst/>
              <a:latin typeface="+mn-lt"/>
              <a:ea typeface="+mn-ea"/>
              <a:cs typeface="+mn-cs"/>
            </a:endParaRPr>
          </a:p>
          <a:p>
            <a:endParaRPr lang="nb-NO" sz="1200" kern="120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fld id="{DAAE2583-4F94-45FE-BFCE-EAC97B499C01}" type="slidenum">
              <a:rPr lang="en-US" smtClean="0"/>
              <a:t>1</a:t>
            </a:fld>
            <a:endParaRPr lang="en-US"/>
          </a:p>
        </p:txBody>
      </p:sp>
    </p:spTree>
    <p:extLst>
      <p:ext uri="{BB962C8B-B14F-4D97-AF65-F5344CB8AC3E}">
        <p14:creationId xmlns:p14="http://schemas.microsoft.com/office/powerpoint/2010/main" val="24420806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200" u="sng" kern="1200">
                <a:solidFill>
                  <a:schemeClr val="tx1"/>
                </a:solidFill>
                <a:effectLst/>
                <a:latin typeface="+mn-lt"/>
                <a:ea typeface="+mn-ea"/>
                <a:cs typeface="+mn-cs"/>
                <a:hlinkClick r:id="rId3"/>
              </a:rPr>
              <a:t>https://vimeo.com/1220127339/7a83ef1179?share=copy&amp;fl=sv&amp;fe=ci</a:t>
            </a:r>
            <a:r>
              <a:rPr lang="nb-NO" sz="1200" u="sng" kern="1200">
                <a:solidFill>
                  <a:schemeClr val="tx1"/>
                </a:solidFill>
                <a:effectLst/>
                <a:latin typeface="+mn-lt"/>
                <a:ea typeface="+mn-ea"/>
                <a:cs typeface="+mn-cs"/>
              </a:rPr>
              <a:t> </a:t>
            </a:r>
            <a:endParaRPr lang="en-US"/>
          </a:p>
          <a:p>
            <a:endParaRPr lang="en-US"/>
          </a:p>
          <a:p>
            <a:r>
              <a:rPr lang="en-US" err="1"/>
              <a:t>Filmen</a:t>
            </a:r>
            <a:r>
              <a:rPr lang="en-US"/>
              <a:t> ligger </a:t>
            </a:r>
            <a:r>
              <a:rPr lang="en-US" err="1"/>
              <a:t>også</a:t>
            </a:r>
            <a:r>
              <a:rPr lang="en-US"/>
              <a:t> </a:t>
            </a:r>
            <a:r>
              <a:rPr lang="en-US" err="1"/>
              <a:t>på</a:t>
            </a:r>
            <a:r>
              <a:rPr lang="en-US"/>
              <a:t> </a:t>
            </a:r>
            <a:r>
              <a:rPr lang="en-US" err="1"/>
              <a:t>nettsiden</a:t>
            </a:r>
            <a:r>
              <a:rPr lang="en-US"/>
              <a:t>: naturfag.no/</a:t>
            </a:r>
            <a:r>
              <a:rPr lang="en-US" err="1"/>
              <a:t>energi</a:t>
            </a:r>
            <a:r>
              <a:rPr lang="en-US"/>
              <a:t> – </a:t>
            </a:r>
            <a:r>
              <a:rPr lang="en-US" err="1"/>
              <a:t>Oppdraget</a:t>
            </a:r>
            <a:r>
              <a:rPr lang="en-US"/>
              <a:t> og </a:t>
            </a:r>
            <a:r>
              <a:rPr lang="en-US" err="1"/>
              <a:t>lærerressurser</a:t>
            </a:r>
            <a:r>
              <a:rPr lang="en-US"/>
              <a:t> </a:t>
            </a:r>
          </a:p>
          <a:p>
            <a:endParaRPr lang="en-US"/>
          </a:p>
          <a:p>
            <a:endParaRPr lang="nb-NO"/>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FCBCB9-DAEF-4493-8C21-772188A0CDF9}"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558607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E78936-DACF-3210-7581-4BB2BE03F1B7}"/>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ED68AA2C-0A09-012F-EC18-487F64451B15}"/>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DC92FBD0-3B1B-BF97-D22A-CC2D357A9ABB}"/>
              </a:ext>
            </a:extLst>
          </p:cNvPr>
          <p:cNvSpPr>
            <a:spLocks noGrp="1"/>
          </p:cNvSpPr>
          <p:nvPr>
            <p:ph type="body" idx="1"/>
          </p:nvPr>
        </p:nvSpPr>
        <p:spPr/>
        <p:txBody>
          <a:bodyPr/>
          <a:lstStyle/>
          <a:p>
            <a:r>
              <a:rPr lang="en-US" err="1"/>
              <a:t>Versjon</a:t>
            </a:r>
            <a:r>
              <a:rPr lang="en-US"/>
              <a:t> </a:t>
            </a:r>
            <a:r>
              <a:rPr lang="en-US" err="1"/>
              <a:t>tilpasset</a:t>
            </a:r>
            <a:r>
              <a:rPr lang="en-US"/>
              <a:t> </a:t>
            </a:r>
            <a:r>
              <a:rPr lang="en-US" err="1"/>
              <a:t>ungdomstrinn</a:t>
            </a:r>
            <a:r>
              <a:rPr lang="en-US"/>
              <a:t> og </a:t>
            </a:r>
            <a:r>
              <a:rPr lang="en-US" err="1"/>
              <a:t>vgs</a:t>
            </a:r>
            <a:r>
              <a:rPr lang="en-US"/>
              <a:t> </a:t>
            </a:r>
            <a:endParaRPr lang="nb-NO"/>
          </a:p>
        </p:txBody>
      </p:sp>
      <p:sp>
        <p:nvSpPr>
          <p:cNvPr id="4" name="Plassholder for lysbildenummer 3">
            <a:extLst>
              <a:ext uri="{FF2B5EF4-FFF2-40B4-BE49-F238E27FC236}">
                <a16:creationId xmlns:a16="http://schemas.microsoft.com/office/drawing/2014/main" id="{61353114-1023-9415-BA41-EE6845BBC30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FCBCB9-DAEF-4493-8C21-772188A0CDF9}"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543974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7DE09B-F808-E83D-12AD-0D0BC535D108}"/>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566220DE-BB69-CD9C-F029-638219489754}"/>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F0E2DA3A-DFA6-63BA-59EA-4064CDA0A6BF}"/>
              </a:ext>
            </a:extLst>
          </p:cNvPr>
          <p:cNvSpPr>
            <a:spLocks noGrp="1"/>
          </p:cNvSpPr>
          <p:nvPr>
            <p:ph type="body" idx="1"/>
          </p:nvPr>
        </p:nvSpPr>
        <p:spPr/>
        <p:txBody>
          <a:bodyPr/>
          <a:lstStyle/>
          <a:p>
            <a:r>
              <a:rPr lang="en-US" err="1"/>
              <a:t>Versjon</a:t>
            </a:r>
            <a:r>
              <a:rPr lang="en-US"/>
              <a:t> </a:t>
            </a:r>
            <a:r>
              <a:rPr lang="en-US" err="1"/>
              <a:t>tilpasset</a:t>
            </a:r>
            <a:r>
              <a:rPr lang="en-US"/>
              <a:t> </a:t>
            </a:r>
            <a:r>
              <a:rPr lang="en-US" err="1"/>
              <a:t>mellomtrinn</a:t>
            </a:r>
            <a:endParaRPr lang="nb-NO"/>
          </a:p>
        </p:txBody>
      </p:sp>
      <p:sp>
        <p:nvSpPr>
          <p:cNvPr id="4" name="Plassholder for lysbildenummer 3">
            <a:extLst>
              <a:ext uri="{FF2B5EF4-FFF2-40B4-BE49-F238E27FC236}">
                <a16:creationId xmlns:a16="http://schemas.microsoft.com/office/drawing/2014/main" id="{BE23AD8F-D9AE-ACF5-2FCA-58AEE7F81FB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FCBCB9-DAEF-4493-8C21-772188A0CDF9}"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633922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90EDEF5-C786-594C-A590-441095D3935A}" type="slidenum">
              <a:rPr lang="nb-NO" smtClean="0"/>
              <a:pPr/>
              <a:t>5</a:t>
            </a:fld>
            <a:endParaRPr lang="nb-NO"/>
          </a:p>
        </p:txBody>
      </p:sp>
    </p:spTree>
    <p:extLst>
      <p:ext uri="{BB962C8B-B14F-4D97-AF65-F5344CB8AC3E}">
        <p14:creationId xmlns:p14="http://schemas.microsoft.com/office/powerpoint/2010/main" val="4120615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30097D-7CDF-33D2-94E2-C887E58D8C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365F65-6AE3-434B-4E1D-DA5778E040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2E1431-961B-BBA9-223A-67EAACE38D8B}"/>
              </a:ext>
            </a:extLst>
          </p:cNvPr>
          <p:cNvSpPr>
            <a:spLocks noGrp="1"/>
          </p:cNvSpPr>
          <p:nvPr>
            <p:ph type="body" idx="1"/>
          </p:nvPr>
        </p:nvSpPr>
        <p:spPr/>
        <p:txBody>
          <a:bodyPr/>
          <a:lstStyle/>
          <a:p>
            <a:pPr>
              <a:defRPr/>
            </a:pPr>
            <a:r>
              <a:rPr lang="nb-NO">
                <a:latin typeface="Comic Sans MS"/>
              </a:rPr>
              <a:t>Det er et viktig poeng at elevene ikke trenger å vite hva ordene betyr eller kjenne til dem fra før. De kan bruke alle slags assosiasjoner, rimord og lignende når de beskriver ordet for gruppa si. Alt er lov, så lenge de ikke bruker selve ordet. </a:t>
            </a:r>
          </a:p>
          <a:p>
            <a:pPr>
              <a:defRPr/>
            </a:pPr>
            <a:r>
              <a:rPr lang="nb-NO">
                <a:latin typeface="Comic Sans MS"/>
              </a:rPr>
              <a:t>Små grupper er fint i denne aktiviteten, 3-4 elever per gruppe. </a:t>
            </a:r>
          </a:p>
          <a:p>
            <a:pPr>
              <a:defRPr/>
            </a:pPr>
            <a:endParaRPr lang="en-US">
              <a:latin typeface="Comic Sans MS"/>
            </a:endParaRPr>
          </a:p>
        </p:txBody>
      </p:sp>
      <p:sp>
        <p:nvSpPr>
          <p:cNvPr id="4" name="Slide Number Placeholder 3">
            <a:extLst>
              <a:ext uri="{FF2B5EF4-FFF2-40B4-BE49-F238E27FC236}">
                <a16:creationId xmlns:a16="http://schemas.microsoft.com/office/drawing/2014/main" id="{6E9AE103-EDBF-57E9-9266-973DF936E073}"/>
              </a:ext>
            </a:extLst>
          </p:cNvPr>
          <p:cNvSpPr>
            <a:spLocks noGrp="1"/>
          </p:cNvSpPr>
          <p:nvPr>
            <p:ph type="sldNum" sz="quarter" idx="10"/>
          </p:nvPr>
        </p:nvSpPr>
        <p:spPr/>
        <p:txBody>
          <a:bodyPr/>
          <a:lstStyle/>
          <a:p>
            <a:fld id="{DFFCBCB9-DAEF-4493-8C21-772188A0CDF9}" type="slidenum">
              <a:rPr lang="nb-NO" smtClean="0"/>
              <a:t>6</a:t>
            </a:fld>
            <a:endParaRPr lang="nb-NO"/>
          </a:p>
        </p:txBody>
      </p:sp>
    </p:spTree>
    <p:extLst>
      <p:ext uri="{BB962C8B-B14F-4D97-AF65-F5344CB8AC3E}">
        <p14:creationId xmlns:p14="http://schemas.microsoft.com/office/powerpoint/2010/main" val="6640469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solidFill>
                  <a:srgbClr val="000000"/>
                </a:solidFill>
                <a:ea typeface="Calibri"/>
                <a:cs typeface="Calibri"/>
              </a:rPr>
              <a:t>Oppsummer</a:t>
            </a:r>
            <a:r>
              <a:rPr lang="en-US">
                <a:solidFill>
                  <a:srgbClr val="000000"/>
                </a:solidFill>
                <a:ea typeface="Calibri"/>
                <a:cs typeface="Calibri"/>
              </a:rPr>
              <a:t>/</a:t>
            </a:r>
            <a:r>
              <a:rPr lang="en-US" err="1">
                <a:solidFill>
                  <a:srgbClr val="000000"/>
                </a:solidFill>
                <a:ea typeface="Calibri"/>
                <a:cs typeface="Calibri"/>
              </a:rPr>
              <a:t>gjennomgå</a:t>
            </a:r>
            <a:r>
              <a:rPr lang="en-US">
                <a:solidFill>
                  <a:srgbClr val="000000"/>
                </a:solidFill>
                <a:ea typeface="Calibri"/>
                <a:cs typeface="Calibri"/>
              </a:rPr>
              <a:t> </a:t>
            </a:r>
            <a:r>
              <a:rPr lang="en-US" err="1">
                <a:solidFill>
                  <a:srgbClr val="000000"/>
                </a:solidFill>
                <a:ea typeface="Calibri"/>
                <a:cs typeface="Calibri"/>
              </a:rPr>
              <a:t>begrepene</a:t>
            </a:r>
            <a:r>
              <a:rPr lang="en-US">
                <a:solidFill>
                  <a:srgbClr val="000000"/>
                </a:solidFill>
                <a:ea typeface="Calibri"/>
                <a:cs typeface="Calibri"/>
              </a:rPr>
              <a:t> </a:t>
            </a:r>
            <a:r>
              <a:rPr lang="en-US" err="1">
                <a:solidFill>
                  <a:srgbClr val="000000"/>
                </a:solidFill>
                <a:ea typeface="Calibri"/>
                <a:cs typeface="Calibri"/>
              </a:rPr>
              <a:t>sammen</a:t>
            </a:r>
            <a:r>
              <a:rPr lang="en-US">
                <a:solidFill>
                  <a:srgbClr val="000000"/>
                </a:solidFill>
                <a:ea typeface="Calibri"/>
                <a:cs typeface="Calibri"/>
              </a:rPr>
              <a:t> med </a:t>
            </a:r>
            <a:r>
              <a:rPr lang="en-US" err="1">
                <a:solidFill>
                  <a:srgbClr val="000000"/>
                </a:solidFill>
                <a:ea typeface="Calibri"/>
                <a:cs typeface="Calibri"/>
              </a:rPr>
              <a:t>elevene</a:t>
            </a:r>
            <a:r>
              <a:rPr lang="en-US">
                <a:solidFill>
                  <a:srgbClr val="000000"/>
                </a:solidFill>
                <a:ea typeface="Calibri"/>
                <a:cs typeface="Calibri"/>
              </a:rPr>
              <a:t>. </a:t>
            </a:r>
          </a:p>
        </p:txBody>
      </p:sp>
      <p:sp>
        <p:nvSpPr>
          <p:cNvPr id="4" name="Slide Number Placeholder 3"/>
          <p:cNvSpPr>
            <a:spLocks noGrp="1"/>
          </p:cNvSpPr>
          <p:nvPr>
            <p:ph type="sldNum" sz="quarter" idx="10"/>
          </p:nvPr>
        </p:nvSpPr>
        <p:spPr/>
        <p:txBody>
          <a:bodyPr/>
          <a:lstStyle/>
          <a:p>
            <a:fld id="{DFFCBCB9-DAEF-4493-8C21-772188A0CDF9}" type="slidenum">
              <a:rPr lang="nb-NO" smtClean="0"/>
              <a:t>7</a:t>
            </a:fld>
            <a:endParaRPr lang="nb-NO"/>
          </a:p>
        </p:txBody>
      </p:sp>
    </p:spTree>
    <p:extLst>
      <p:ext uri="{BB962C8B-B14F-4D97-AF65-F5344CB8AC3E}">
        <p14:creationId xmlns:p14="http://schemas.microsoft.com/office/powerpoint/2010/main" val="26874936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1c96f586f6f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2" name="Google Shape;212;g1c96f586f6f_0_6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no" b="1"/>
              <a:t>Diskuter med gruppe i ca. 2 min. Hvem skal ut og hvorfor?</a:t>
            </a:r>
          </a:p>
          <a:p>
            <a:pPr marL="0" lvl="0" indent="0" algn="l" rtl="0">
              <a:lnSpc>
                <a:spcPct val="100000"/>
              </a:lnSpc>
              <a:spcBef>
                <a:spcPts val="0"/>
              </a:spcBef>
              <a:spcAft>
                <a:spcPts val="0"/>
              </a:spcAft>
              <a:buSzPts val="1100"/>
              <a:buNone/>
            </a:pPr>
            <a:endParaRPr lang="no" b="1"/>
          </a:p>
          <a:p>
            <a:pPr marL="0" lvl="0" indent="0" algn="l" rtl="0">
              <a:lnSpc>
                <a:spcPct val="100000"/>
              </a:lnSpc>
              <a:spcBef>
                <a:spcPts val="0"/>
              </a:spcBef>
              <a:spcAft>
                <a:spcPts val="0"/>
              </a:spcAft>
              <a:buSzPts val="1100"/>
              <a:buNone/>
            </a:pPr>
            <a:r>
              <a:rPr lang="no" b="1"/>
              <a:t>Løsningsforslag</a:t>
            </a:r>
            <a:endParaRPr/>
          </a:p>
          <a:p>
            <a:pPr fontAlgn="t"/>
            <a:r>
              <a:rPr lang="no"/>
              <a:t>D</a:t>
            </a:r>
            <a:r>
              <a:rPr lang="no" b="0"/>
              <a:t>et er ingen fasit til denne aktiviteten. Det kan være mange forskjellige løsningsforslag. Her er et par eksempler: </a:t>
            </a:r>
            <a:r>
              <a:rPr lang="nb-NO" sz="1200" b="0" i="0" kern="1200">
                <a:solidFill>
                  <a:schemeClr val="tx1"/>
                </a:solidFill>
                <a:effectLst/>
                <a:latin typeface="+mn-lt"/>
                <a:ea typeface="+mn-ea"/>
                <a:cs typeface="+mn-cs"/>
              </a:rPr>
              <a:t>Alle kan være riktige:</a:t>
            </a:r>
          </a:p>
          <a:p>
            <a:pPr lvl="0" fontAlgn="t"/>
            <a:r>
              <a:rPr lang="nb-NO" sz="1200" b="1" i="0" kern="1200">
                <a:solidFill>
                  <a:schemeClr val="tx1"/>
                </a:solidFill>
                <a:effectLst/>
                <a:latin typeface="+mn-lt"/>
                <a:ea typeface="+mn-ea"/>
                <a:cs typeface="+mn-cs"/>
              </a:rPr>
              <a:t>Elbilen skal ut</a:t>
            </a:r>
            <a:r>
              <a:rPr lang="nb-NO" sz="1200" b="0" i="0" kern="1200">
                <a:solidFill>
                  <a:schemeClr val="tx1"/>
                </a:solidFill>
                <a:effectLst/>
                <a:latin typeface="+mn-lt"/>
                <a:ea typeface="+mn-ea"/>
                <a:cs typeface="+mn-cs"/>
              </a:rPr>
              <a:t> fordi de andre produserer eller lagrer energi, mens elbilen bruker energi.</a:t>
            </a:r>
          </a:p>
          <a:p>
            <a:pPr lvl="0" fontAlgn="t"/>
            <a:r>
              <a:rPr lang="nb-NO" sz="1200" b="1" i="0" kern="1200">
                <a:solidFill>
                  <a:schemeClr val="tx1"/>
                </a:solidFill>
                <a:effectLst/>
                <a:latin typeface="+mn-lt"/>
                <a:ea typeface="+mn-ea"/>
                <a:cs typeface="+mn-cs"/>
              </a:rPr>
              <a:t>Batteriet skal ut</a:t>
            </a:r>
            <a:r>
              <a:rPr lang="nb-NO" sz="1200" b="0" i="0" kern="1200">
                <a:solidFill>
                  <a:schemeClr val="tx1"/>
                </a:solidFill>
                <a:effectLst/>
                <a:latin typeface="+mn-lt"/>
                <a:ea typeface="+mn-ea"/>
                <a:cs typeface="+mn-cs"/>
              </a:rPr>
              <a:t> fordi det ikke produserer energi.</a:t>
            </a:r>
          </a:p>
          <a:p>
            <a:pPr lvl="0" fontAlgn="t"/>
            <a:r>
              <a:rPr lang="nb-NO" sz="1200" b="1" i="0" kern="1200">
                <a:solidFill>
                  <a:schemeClr val="tx1"/>
                </a:solidFill>
                <a:effectLst/>
                <a:latin typeface="+mn-lt"/>
                <a:ea typeface="+mn-ea"/>
                <a:cs typeface="+mn-cs"/>
              </a:rPr>
              <a:t>Vindmøllen skal ut</a:t>
            </a:r>
            <a:r>
              <a:rPr lang="nb-NO" sz="1200" b="0" i="0" kern="1200">
                <a:solidFill>
                  <a:schemeClr val="tx1"/>
                </a:solidFill>
                <a:effectLst/>
                <a:latin typeface="+mn-lt"/>
                <a:ea typeface="+mn-ea"/>
                <a:cs typeface="+mn-cs"/>
              </a:rPr>
              <a:t> fordi den har bevegelige deler, mens de andre ikke nødvendigvis har det.</a:t>
            </a:r>
          </a:p>
          <a:p>
            <a:pPr lvl="0" fontAlgn="t"/>
            <a:r>
              <a:rPr lang="nb-NO" sz="1200" b="1" i="0" kern="1200">
                <a:solidFill>
                  <a:schemeClr val="tx1"/>
                </a:solidFill>
                <a:effectLst/>
                <a:latin typeface="+mn-lt"/>
                <a:ea typeface="+mn-ea"/>
                <a:cs typeface="+mn-cs"/>
              </a:rPr>
              <a:t>Solcellepanelet skal ut</a:t>
            </a:r>
            <a:r>
              <a:rPr lang="nb-NO" sz="1200" b="0" i="0" kern="1200">
                <a:solidFill>
                  <a:schemeClr val="tx1"/>
                </a:solidFill>
                <a:effectLst/>
                <a:latin typeface="+mn-lt"/>
                <a:ea typeface="+mn-ea"/>
                <a:cs typeface="+mn-cs"/>
              </a:rPr>
              <a:t> fordi det er den eneste teknologien som omdanner sollys direkte til elektrisitet.</a:t>
            </a:r>
          </a:p>
          <a:p>
            <a:pPr marL="0" lvl="0" indent="0" algn="l" rtl="0">
              <a:lnSpc>
                <a:spcPct val="100000"/>
              </a:lnSpc>
              <a:spcBef>
                <a:spcPts val="0"/>
              </a:spcBef>
              <a:spcAft>
                <a:spcPts val="0"/>
              </a:spcAft>
              <a:buSzPts val="1100"/>
              <a:buNone/>
            </a:pPr>
            <a:endParaRPr lang="nb-NO"/>
          </a:p>
          <a:p>
            <a:pPr marL="0" marR="0" lvl="0" indent="0" algn="l" defTabSz="914400" rtl="0" eaLnBrk="1" fontAlgn="auto" latinLnBrk="0" hangingPunct="1">
              <a:lnSpc>
                <a:spcPct val="100000"/>
              </a:lnSpc>
              <a:spcBef>
                <a:spcPts val="0"/>
              </a:spcBef>
              <a:spcAft>
                <a:spcPts val="0"/>
              </a:spcAft>
              <a:buClrTx/>
              <a:buSzPts val="1100"/>
              <a:buFontTx/>
              <a:buNone/>
              <a:tabLst/>
              <a:defRPr/>
            </a:pPr>
            <a:r>
              <a:rPr lang="nb-NO" sz="1200" b="0" i="0" kern="1200">
                <a:solidFill>
                  <a:schemeClr val="tx1"/>
                </a:solidFill>
                <a:effectLst/>
                <a:latin typeface="+mn-lt"/>
                <a:ea typeface="+mn-ea"/>
                <a:cs typeface="+mn-cs"/>
              </a:rPr>
              <a:t>«Poenget med oppgaven er at komplekse spørsmål sjelden har ett riktig svar. I energiundervisning møter elevene ofte problemstillinger hvor flere løsninger kan være riktige avhengig av hvilke perspektiver vi legger til grunn. I dag skal vi utforske nettopp slike spørsmål.»</a:t>
            </a: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DFFCBCB9-DAEF-4493-8C21-772188A0CDF9}" type="slidenum">
              <a:rPr lang="nb-NO" smtClean="0"/>
              <a:t>9</a:t>
            </a:fld>
            <a:endParaRPr lang="nb-NO"/>
          </a:p>
        </p:txBody>
      </p:sp>
    </p:spTree>
    <p:extLst>
      <p:ext uri="{BB962C8B-B14F-4D97-AF65-F5344CB8AC3E}">
        <p14:creationId xmlns:p14="http://schemas.microsoft.com/office/powerpoint/2010/main" val="26350144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err="1"/>
              <a:t>Konkretisering</a:t>
            </a:r>
            <a:r>
              <a:rPr lang="en-US"/>
              <a:t> av </a:t>
            </a:r>
            <a:r>
              <a:rPr lang="en-US" err="1"/>
              <a:t>hva</a:t>
            </a:r>
            <a:r>
              <a:rPr lang="en-US"/>
              <a:t> vi </a:t>
            </a:r>
            <a:r>
              <a:rPr lang="en-US" err="1"/>
              <a:t>skal</a:t>
            </a:r>
            <a:r>
              <a:rPr lang="en-US"/>
              <a:t> </a:t>
            </a:r>
            <a:r>
              <a:rPr lang="en-US" err="1"/>
              <a:t>gjøre</a:t>
            </a:r>
            <a:r>
              <a:rPr lang="en-US"/>
              <a:t> </a:t>
            </a:r>
            <a:r>
              <a:rPr lang="en-US" err="1"/>
              <a:t>på</a:t>
            </a:r>
            <a:r>
              <a:rPr lang="en-US"/>
              <a:t> </a:t>
            </a:r>
            <a:r>
              <a:rPr lang="en-US" err="1"/>
              <a:t>vår</a:t>
            </a:r>
            <a:r>
              <a:rPr lang="en-US"/>
              <a:t> </a:t>
            </a:r>
            <a:r>
              <a:rPr lang="en-US" err="1"/>
              <a:t>skole</a:t>
            </a:r>
            <a:r>
              <a:rPr lang="en-US"/>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err="1"/>
              <a:t>Hva</a:t>
            </a:r>
            <a:r>
              <a:rPr lang="en-US"/>
              <a:t> </a:t>
            </a:r>
            <a:r>
              <a:rPr lang="en-US" err="1"/>
              <a:t>må</a:t>
            </a:r>
            <a:r>
              <a:rPr lang="en-US"/>
              <a:t> vi </a:t>
            </a:r>
            <a:r>
              <a:rPr lang="en-US" err="1"/>
              <a:t>gjøre</a:t>
            </a:r>
            <a:r>
              <a:rPr lang="en-US"/>
              <a:t> </a:t>
            </a:r>
            <a:r>
              <a:rPr lang="en-US" err="1"/>
              <a:t>og</a:t>
            </a:r>
            <a:r>
              <a:rPr lang="en-US"/>
              <a:t> </a:t>
            </a:r>
            <a:r>
              <a:rPr lang="en-US" err="1"/>
              <a:t>lære</a:t>
            </a:r>
            <a:r>
              <a:rPr lang="en-US"/>
              <a:t> for </a:t>
            </a:r>
            <a:r>
              <a:rPr lang="en-US" err="1"/>
              <a:t>å</a:t>
            </a:r>
            <a:r>
              <a:rPr lang="en-US"/>
              <a:t> </a:t>
            </a:r>
            <a:r>
              <a:rPr lang="en-US" err="1"/>
              <a:t>kunne</a:t>
            </a:r>
            <a:r>
              <a:rPr lang="en-US"/>
              <a:t> </a:t>
            </a:r>
            <a:r>
              <a:rPr lang="en-US" err="1"/>
              <a:t>svare</a:t>
            </a:r>
            <a:r>
              <a:rPr lang="en-US"/>
              <a:t> </a:t>
            </a:r>
            <a:r>
              <a:rPr lang="en-US" err="1"/>
              <a:t>på</a:t>
            </a:r>
            <a:r>
              <a:rPr lang="en-US"/>
              <a:t> </a:t>
            </a:r>
            <a:r>
              <a:rPr lang="en-US" err="1"/>
              <a:t>oppdraget</a:t>
            </a:r>
            <a:r>
              <a:rPr lang="en-US"/>
              <a:t> – </a:t>
            </a:r>
            <a:r>
              <a:rPr lang="en-US" err="1"/>
              <a:t>hva</a:t>
            </a:r>
            <a:r>
              <a:rPr lang="en-US"/>
              <a:t> er </a:t>
            </a:r>
            <a:r>
              <a:rPr lang="en-US" err="1"/>
              <a:t>arbeidsoppgavene</a:t>
            </a:r>
            <a:r>
              <a:rPr lang="en-US"/>
              <a:t>? </a:t>
            </a:r>
            <a:r>
              <a:rPr lang="en-US" err="1"/>
              <a:t>Hvilken</a:t>
            </a:r>
            <a:r>
              <a:rPr lang="en-US"/>
              <a:t> </a:t>
            </a:r>
            <a:r>
              <a:rPr lang="en-US" err="1"/>
              <a:t>rekkefølge</a:t>
            </a:r>
            <a:r>
              <a:rPr lang="en-US"/>
              <a:t> </a:t>
            </a:r>
            <a:r>
              <a:rPr lang="en-US" err="1"/>
              <a:t>må</a:t>
            </a:r>
            <a:r>
              <a:rPr lang="en-US"/>
              <a:t> vi </a:t>
            </a:r>
            <a:r>
              <a:rPr lang="en-US" err="1"/>
              <a:t>gjøre</a:t>
            </a:r>
            <a:r>
              <a:rPr lang="en-US"/>
              <a:t> dem </a:t>
            </a:r>
            <a:r>
              <a:rPr lang="en-US" err="1"/>
              <a:t>i</a:t>
            </a:r>
            <a:r>
              <a:rPr lang="en-US"/>
              <a:t>?</a:t>
            </a:r>
            <a:endParaRPr lang="nb-NO"/>
          </a:p>
          <a:p>
            <a:r>
              <a:rPr lang="en-US"/>
              <a:t>E</a:t>
            </a:r>
            <a:r>
              <a:rPr lang="nb-NO"/>
              <a:t>v. dele elevene i grupper og tildele ulike ansvarsområder. </a:t>
            </a:r>
            <a:endParaRPr lang="en-US"/>
          </a:p>
          <a:p>
            <a:endParaRPr lang="nb-NO"/>
          </a:p>
        </p:txBody>
      </p:sp>
      <p:sp>
        <p:nvSpPr>
          <p:cNvPr id="4" name="Plassholder for lysbildenummer 3"/>
          <p:cNvSpPr>
            <a:spLocks noGrp="1"/>
          </p:cNvSpPr>
          <p:nvPr>
            <p:ph type="sldNum" sz="quarter" idx="5"/>
          </p:nvPr>
        </p:nvSpPr>
        <p:spPr/>
        <p:txBody>
          <a:bodyPr/>
          <a:lstStyle/>
          <a:p>
            <a:fld id="{DFFCBCB9-DAEF-4493-8C21-772188A0CDF9}" type="slidenum">
              <a:rPr lang="nb-NO" smtClean="0"/>
              <a:t>10</a:t>
            </a:fld>
            <a:endParaRPr lang="nb-NO"/>
          </a:p>
        </p:txBody>
      </p:sp>
    </p:spTree>
    <p:extLst>
      <p:ext uri="{BB962C8B-B14F-4D97-AF65-F5344CB8AC3E}">
        <p14:creationId xmlns:p14="http://schemas.microsoft.com/office/powerpoint/2010/main" val="26164214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Presentere</a:t>
            </a:r>
            <a:r>
              <a:rPr lang="en-US"/>
              <a:t> </a:t>
            </a:r>
            <a:r>
              <a:rPr lang="en-US" err="1"/>
              <a:t>læringsmål</a:t>
            </a:r>
            <a:r>
              <a:rPr lang="en-US"/>
              <a:t>, </a:t>
            </a:r>
            <a:r>
              <a:rPr lang="en-US" err="1"/>
              <a:t>vurderingskriterier</a:t>
            </a:r>
            <a:r>
              <a:rPr lang="en-US"/>
              <a:t>, </a:t>
            </a:r>
            <a:r>
              <a:rPr lang="en-US" err="1"/>
              <a:t>informasjon</a:t>
            </a:r>
            <a:r>
              <a:rPr lang="en-US"/>
              <a:t> om </a:t>
            </a:r>
            <a:r>
              <a:rPr lang="en-US" err="1"/>
              <a:t>krav</a:t>
            </a:r>
            <a:r>
              <a:rPr lang="en-US"/>
              <a:t> </a:t>
            </a:r>
            <a:r>
              <a:rPr lang="en-US" err="1"/>
              <a:t>til</a:t>
            </a:r>
            <a:r>
              <a:rPr lang="en-US"/>
              <a:t> format </a:t>
            </a:r>
            <a:r>
              <a:rPr lang="en-US" err="1"/>
              <a:t>på</a:t>
            </a:r>
            <a:r>
              <a:rPr lang="en-US"/>
              <a:t> </a:t>
            </a:r>
            <a:r>
              <a:rPr lang="en-US" err="1"/>
              <a:t>løsningen</a:t>
            </a:r>
            <a:r>
              <a:rPr lang="en-US"/>
              <a:t>. </a:t>
            </a:r>
            <a:endParaRPr lang="nb-NO"/>
          </a:p>
        </p:txBody>
      </p:sp>
      <p:sp>
        <p:nvSpPr>
          <p:cNvPr id="4" name="Slide Number Placeholder 3"/>
          <p:cNvSpPr>
            <a:spLocks noGrp="1"/>
          </p:cNvSpPr>
          <p:nvPr>
            <p:ph type="sldNum" sz="quarter" idx="5"/>
          </p:nvPr>
        </p:nvSpPr>
        <p:spPr/>
        <p:txBody>
          <a:bodyPr/>
          <a:lstStyle/>
          <a:p>
            <a:fld id="{DFFCBCB9-DAEF-4493-8C21-772188A0CDF9}" type="slidenum">
              <a:rPr lang="nb-NO" smtClean="0"/>
              <a:t>11</a:t>
            </a:fld>
            <a:endParaRPr lang="nb-NO"/>
          </a:p>
        </p:txBody>
      </p:sp>
    </p:spTree>
    <p:extLst>
      <p:ext uri="{BB962C8B-B14F-4D97-AF65-F5344CB8AC3E}">
        <p14:creationId xmlns:p14="http://schemas.microsoft.com/office/powerpoint/2010/main" val="24198519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Kan </a:t>
            </a:r>
            <a:r>
              <a:rPr lang="en-US" err="1"/>
              <a:t>tilpasses</a:t>
            </a:r>
            <a:r>
              <a:rPr lang="en-US"/>
              <a:t> elevens </a:t>
            </a:r>
            <a:r>
              <a:rPr lang="en-US" err="1"/>
              <a:t>nivå</a:t>
            </a:r>
            <a:r>
              <a:rPr lang="en-US"/>
              <a:t>.</a:t>
            </a:r>
            <a:endParaRPr lang="nb-NO"/>
          </a:p>
        </p:txBody>
      </p:sp>
      <p:sp>
        <p:nvSpPr>
          <p:cNvPr id="4" name="Slide Number Placeholder 3"/>
          <p:cNvSpPr>
            <a:spLocks noGrp="1"/>
          </p:cNvSpPr>
          <p:nvPr>
            <p:ph type="sldNum" sz="quarter" idx="5"/>
          </p:nvPr>
        </p:nvSpPr>
        <p:spPr/>
        <p:txBody>
          <a:bodyPr/>
          <a:lstStyle/>
          <a:p>
            <a:fld id="{DFFCBCB9-DAEF-4493-8C21-772188A0CDF9}" type="slidenum">
              <a:rPr lang="nb-NO" smtClean="0"/>
              <a:t>12</a:t>
            </a:fld>
            <a:endParaRPr lang="nb-NO"/>
          </a:p>
        </p:txBody>
      </p:sp>
    </p:spTree>
    <p:extLst>
      <p:ext uri="{BB962C8B-B14F-4D97-AF65-F5344CB8AC3E}">
        <p14:creationId xmlns:p14="http://schemas.microsoft.com/office/powerpoint/2010/main" val="27352400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3736678"/>
            <a:ext cx="9144000" cy="1060474"/>
          </a:xfrm>
        </p:spPr>
        <p:txBody>
          <a:bodyPr anchor="b">
            <a:normAutofit/>
          </a:bodyPr>
          <a:lstStyle>
            <a:lvl1pPr algn="ctr">
              <a:defRPr sz="5000"/>
            </a:lvl1pPr>
          </a:lstStyle>
          <a:p>
            <a:r>
              <a:rPr lang="en-US" err="1"/>
              <a:t>Tittel</a:t>
            </a:r>
            <a:endParaRPr lang="nb-NO"/>
          </a:p>
        </p:txBody>
      </p:sp>
      <p:sp>
        <p:nvSpPr>
          <p:cNvPr id="3" name="Subtitle 2"/>
          <p:cNvSpPr>
            <a:spLocks noGrp="1"/>
          </p:cNvSpPr>
          <p:nvPr>
            <p:ph type="subTitle" idx="1" hasCustomPrompt="1"/>
          </p:nvPr>
        </p:nvSpPr>
        <p:spPr>
          <a:xfrm>
            <a:off x="1524000" y="4874788"/>
            <a:ext cx="9144000" cy="498428"/>
          </a:xfrm>
        </p:spPr>
        <p:txBody>
          <a:bodyPr/>
          <a:lstStyle>
            <a:lvl1pPr marL="0" indent="0" algn="ctr">
              <a:buNone/>
              <a:defRPr sz="240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Person(er), </a:t>
            </a:r>
            <a:r>
              <a:rPr lang="en-US" err="1"/>
              <a:t>sted</a:t>
            </a:r>
            <a:r>
              <a:rPr lang="en-US"/>
              <a:t> og </a:t>
            </a:r>
            <a:r>
              <a:rPr lang="en-US" err="1"/>
              <a:t>dato</a:t>
            </a:r>
            <a:endParaRPr lang="nb-NO"/>
          </a:p>
        </p:txBody>
      </p:sp>
      <p:grpSp>
        <p:nvGrpSpPr>
          <p:cNvPr id="16" name="Gruppe 15">
            <a:extLst>
              <a:ext uri="{FF2B5EF4-FFF2-40B4-BE49-F238E27FC236}">
                <a16:creationId xmlns:a16="http://schemas.microsoft.com/office/drawing/2014/main" id="{F9DFAC15-D0B0-4FF8-1100-F12371230FE1}"/>
              </a:ext>
            </a:extLst>
          </p:cNvPr>
          <p:cNvGrpSpPr/>
          <p:nvPr userDrawn="1"/>
        </p:nvGrpSpPr>
        <p:grpSpPr>
          <a:xfrm>
            <a:off x="5268890" y="5713172"/>
            <a:ext cx="1654221" cy="799422"/>
            <a:chOff x="4999349" y="5481649"/>
            <a:chExt cx="1654221" cy="799422"/>
          </a:xfrm>
        </p:grpSpPr>
        <p:pic>
          <p:nvPicPr>
            <p:cNvPr id="14" name="Bilde 13" descr="Et bilde som inneholder logo&#10;&#10;Automatisk generert beskrivelse">
              <a:extLst>
                <a:ext uri="{FF2B5EF4-FFF2-40B4-BE49-F238E27FC236}">
                  <a16:creationId xmlns:a16="http://schemas.microsoft.com/office/drawing/2014/main" id="{98697830-B734-0B56-D7AF-DA759E3085C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268889" y="5481649"/>
              <a:ext cx="1115143" cy="606492"/>
            </a:xfrm>
            <a:prstGeom prst="rect">
              <a:avLst/>
            </a:prstGeom>
          </p:spPr>
        </p:pic>
        <p:pic>
          <p:nvPicPr>
            <p:cNvPr id="15" name="Bilde 14" descr="Et bilde som inneholder logo&#10;&#10;Automatisk generert beskrivelse">
              <a:extLst>
                <a:ext uri="{FF2B5EF4-FFF2-40B4-BE49-F238E27FC236}">
                  <a16:creationId xmlns:a16="http://schemas.microsoft.com/office/drawing/2014/main" id="{2AFF705D-4F0B-300A-D730-6CB005840AC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999349" y="6112077"/>
              <a:ext cx="1654221" cy="168994"/>
            </a:xfrm>
            <a:prstGeom prst="rect">
              <a:avLst/>
            </a:prstGeom>
          </p:spPr>
        </p:pic>
      </p:grpSp>
    </p:spTree>
    <p:extLst>
      <p:ext uri="{BB962C8B-B14F-4D97-AF65-F5344CB8AC3E}">
        <p14:creationId xmlns:p14="http://schemas.microsoft.com/office/powerpoint/2010/main" val="16006522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914400" y="1628800"/>
            <a:ext cx="10363200" cy="1470025"/>
          </a:xfrm>
        </p:spPr>
        <p:txBody>
          <a:bodyPr/>
          <a:lstStyle>
            <a:lvl1pPr algn="l">
              <a:defRPr/>
            </a:lvl1pPr>
          </a:lstStyle>
          <a:p>
            <a:r>
              <a:rPr lang="nb-NO"/>
              <a:t>Klikk for å redigere tittelstil</a:t>
            </a:r>
          </a:p>
        </p:txBody>
      </p:sp>
      <p:sp>
        <p:nvSpPr>
          <p:cNvPr id="3" name="Undertittel 2"/>
          <p:cNvSpPr>
            <a:spLocks noGrp="1"/>
          </p:cNvSpPr>
          <p:nvPr>
            <p:ph type="subTitle" idx="1"/>
          </p:nvPr>
        </p:nvSpPr>
        <p:spPr>
          <a:xfrm>
            <a:off x="914400" y="3404592"/>
            <a:ext cx="9448800" cy="17526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p>
        </p:txBody>
      </p:sp>
      <p:sp>
        <p:nvSpPr>
          <p:cNvPr id="4" name="Plassholder for dato 3"/>
          <p:cNvSpPr>
            <a:spLocks noGrp="1"/>
          </p:cNvSpPr>
          <p:nvPr>
            <p:ph type="dt" sz="half" idx="10"/>
          </p:nvPr>
        </p:nvSpPr>
        <p:spPr/>
        <p:txBody>
          <a:bodyPr/>
          <a:lstStyle/>
          <a:p>
            <a:fld id="{B1B92B21-64C0-4AD7-ADC1-60D1B6E101FC}" type="datetimeFigureOut">
              <a:rPr lang="nb-NO" smtClean="0"/>
              <a:t>11.09.2026</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2388738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B1B92B21-64C0-4AD7-ADC1-60D1B6E101FC}" type="datetimeFigureOut">
              <a:rPr lang="nb-NO" smtClean="0"/>
              <a:t>11.09.2026</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31128816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609600" y="2204864"/>
            <a:ext cx="5384800" cy="3921300"/>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197600" y="2204864"/>
            <a:ext cx="5384800" cy="3921300"/>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B1B92B21-64C0-4AD7-ADC1-60D1B6E101FC}" type="datetimeFigureOut">
              <a:rPr lang="nb-NO" smtClean="0"/>
              <a:t>11.09.2026</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35464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609600" y="1988840"/>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609600" y="2628602"/>
            <a:ext cx="5386917" cy="346469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6193368" y="1988840"/>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6193368" y="2628602"/>
            <a:ext cx="5389033" cy="346469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p:cNvSpPr>
            <a:spLocks noGrp="1"/>
          </p:cNvSpPr>
          <p:nvPr>
            <p:ph type="dt" sz="half" idx="10"/>
          </p:nvPr>
        </p:nvSpPr>
        <p:spPr/>
        <p:txBody>
          <a:bodyPr/>
          <a:lstStyle/>
          <a:p>
            <a:fld id="{B1B92B21-64C0-4AD7-ADC1-60D1B6E101FC}" type="datetimeFigureOut">
              <a:rPr lang="nb-NO" smtClean="0"/>
              <a:t>11.09.2026</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38908503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B1B92B21-64C0-4AD7-ADC1-60D1B6E101FC}" type="datetimeFigureOut">
              <a:rPr lang="nb-NO" smtClean="0"/>
              <a:t>11.09.2026</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26555437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1_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B1B92B21-64C0-4AD7-ADC1-60D1B6E101FC}" type="datetimeFigureOut">
              <a:rPr lang="nb-NO" smtClean="0"/>
              <a:t>11.09.2026</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31833230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09601" y="273050"/>
            <a:ext cx="4011084"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4766733" y="273051"/>
            <a:ext cx="6815667" cy="5853113"/>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B1B92B21-64C0-4AD7-ADC1-60D1B6E101FC}" type="datetimeFigureOut">
              <a:rPr lang="nb-NO" smtClean="0"/>
              <a:t>11.09.2026</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37083122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23392" y="4800600"/>
            <a:ext cx="73152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609600" y="1068387"/>
            <a:ext cx="10972800" cy="354806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623392"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B1B92B21-64C0-4AD7-ADC1-60D1B6E101FC}" type="datetimeFigureOut">
              <a:rPr lang="nb-NO" smtClean="0"/>
              <a:t>11.09.2026</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26070328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914400" y="1628800"/>
            <a:ext cx="10363200" cy="1470025"/>
          </a:xfrm>
        </p:spPr>
        <p:txBody>
          <a:bodyPr/>
          <a:lstStyle>
            <a:lvl1pPr algn="l">
              <a:defRPr/>
            </a:lvl1pPr>
          </a:lstStyle>
          <a:p>
            <a:r>
              <a:rPr lang="nb-NO"/>
              <a:t>Klikk for å redigere tittelstil</a:t>
            </a:r>
          </a:p>
        </p:txBody>
      </p:sp>
      <p:sp>
        <p:nvSpPr>
          <p:cNvPr id="3" name="Undertittel 2"/>
          <p:cNvSpPr>
            <a:spLocks noGrp="1"/>
          </p:cNvSpPr>
          <p:nvPr>
            <p:ph type="subTitle" idx="1"/>
          </p:nvPr>
        </p:nvSpPr>
        <p:spPr>
          <a:xfrm>
            <a:off x="914400" y="3404592"/>
            <a:ext cx="9448800" cy="17526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p>
        </p:txBody>
      </p:sp>
      <p:sp>
        <p:nvSpPr>
          <p:cNvPr id="4" name="Plassholder for dato 3"/>
          <p:cNvSpPr>
            <a:spLocks noGrp="1"/>
          </p:cNvSpPr>
          <p:nvPr>
            <p:ph type="dt" sz="half" idx="10"/>
          </p:nvPr>
        </p:nvSpPr>
        <p:spPr/>
        <p:txBody>
          <a:bodyPr/>
          <a:lstStyle/>
          <a:p>
            <a:fld id="{B1B92B21-64C0-4AD7-ADC1-60D1B6E101FC}" type="datetimeFigureOut">
              <a:rPr lang="nb-NO" smtClean="0"/>
              <a:t>11.09.2026</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34876278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B1B92B21-64C0-4AD7-ADC1-60D1B6E101FC}" type="datetimeFigureOut">
              <a:rPr lang="nb-NO" smtClean="0"/>
              <a:t>11.09.2026</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17685046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609600" y="2204864"/>
            <a:ext cx="5384800" cy="3921300"/>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197600" y="2204864"/>
            <a:ext cx="5384800" cy="3921300"/>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B1B92B21-64C0-4AD7-ADC1-60D1B6E101FC}" type="datetimeFigureOut">
              <a:rPr lang="nb-NO" smtClean="0"/>
              <a:t>11.09.2026</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29974162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609600" y="1988840"/>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609600" y="2628602"/>
            <a:ext cx="5386917" cy="346469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6193368" y="1988840"/>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6193368" y="2628602"/>
            <a:ext cx="5389033" cy="346469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p:cNvSpPr>
            <a:spLocks noGrp="1"/>
          </p:cNvSpPr>
          <p:nvPr>
            <p:ph type="dt" sz="half" idx="10"/>
          </p:nvPr>
        </p:nvSpPr>
        <p:spPr/>
        <p:txBody>
          <a:bodyPr/>
          <a:lstStyle/>
          <a:p>
            <a:fld id="{B1B92B21-64C0-4AD7-ADC1-60D1B6E101FC}" type="datetimeFigureOut">
              <a:rPr lang="nb-NO" smtClean="0"/>
              <a:t>11.09.2026</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31444636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B1B92B21-64C0-4AD7-ADC1-60D1B6E101FC}" type="datetimeFigureOut">
              <a:rPr lang="nb-NO" smtClean="0"/>
              <a:t>11.09.2026</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31860770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1_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B1B92B21-64C0-4AD7-ADC1-60D1B6E101FC}" type="datetimeFigureOut">
              <a:rPr lang="nb-NO" smtClean="0"/>
              <a:t>11.09.2026</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10091425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09601" y="273050"/>
            <a:ext cx="4011084"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4766733" y="273051"/>
            <a:ext cx="6815667" cy="5853113"/>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B1B92B21-64C0-4AD7-ADC1-60D1B6E101FC}" type="datetimeFigureOut">
              <a:rPr lang="nb-NO" smtClean="0"/>
              <a:t>11.09.2026</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42321050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23392" y="4800600"/>
            <a:ext cx="73152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609600" y="1068387"/>
            <a:ext cx="10972800" cy="354806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623392"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B1B92B21-64C0-4AD7-ADC1-60D1B6E101FC}" type="datetimeFigureOut">
              <a:rPr lang="nb-NO" smtClean="0"/>
              <a:t>11.09.2026</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42824946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914400" y="1628800"/>
            <a:ext cx="10363200" cy="1470025"/>
          </a:xfrm>
        </p:spPr>
        <p:txBody>
          <a:bodyPr/>
          <a:lstStyle>
            <a:lvl1pPr algn="l">
              <a:defRPr/>
            </a:lvl1pPr>
          </a:lstStyle>
          <a:p>
            <a:r>
              <a:rPr lang="nb-NO"/>
              <a:t>Klikk for å redigere tittelstil</a:t>
            </a:r>
          </a:p>
        </p:txBody>
      </p:sp>
      <p:sp>
        <p:nvSpPr>
          <p:cNvPr id="3" name="Undertittel 2"/>
          <p:cNvSpPr>
            <a:spLocks noGrp="1"/>
          </p:cNvSpPr>
          <p:nvPr>
            <p:ph type="subTitle" idx="1"/>
          </p:nvPr>
        </p:nvSpPr>
        <p:spPr>
          <a:xfrm>
            <a:off x="914400" y="3404592"/>
            <a:ext cx="9448800" cy="17526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p>
        </p:txBody>
      </p:sp>
      <p:sp>
        <p:nvSpPr>
          <p:cNvPr id="4" name="Plassholder for dato 3"/>
          <p:cNvSpPr>
            <a:spLocks noGrp="1"/>
          </p:cNvSpPr>
          <p:nvPr>
            <p:ph type="dt" sz="half" idx="10"/>
          </p:nvPr>
        </p:nvSpPr>
        <p:spPr/>
        <p:txBody>
          <a:bodyPr/>
          <a:lstStyle/>
          <a:p>
            <a:fld id="{B1B92B21-64C0-4AD7-ADC1-60D1B6E101FC}" type="datetimeFigureOut">
              <a:rPr lang="nb-NO" smtClean="0"/>
              <a:t>11.09.2026</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36758425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B1B92B21-64C0-4AD7-ADC1-60D1B6E101FC}" type="datetimeFigureOut">
              <a:rPr lang="nb-NO" smtClean="0"/>
              <a:t>11.09.2026</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35231594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609600" y="2204864"/>
            <a:ext cx="5384800" cy="3921300"/>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197600" y="2204864"/>
            <a:ext cx="5384800" cy="3921300"/>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B1B92B21-64C0-4AD7-ADC1-60D1B6E101FC}" type="datetimeFigureOut">
              <a:rPr lang="nb-NO" smtClean="0"/>
              <a:t>11.09.2026</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6126871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609600" y="1988840"/>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609600" y="2628602"/>
            <a:ext cx="5386917" cy="346469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6193368" y="1988840"/>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6193368" y="2628602"/>
            <a:ext cx="5389033" cy="346469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p:cNvSpPr>
            <a:spLocks noGrp="1"/>
          </p:cNvSpPr>
          <p:nvPr>
            <p:ph type="dt" sz="half" idx="10"/>
          </p:nvPr>
        </p:nvSpPr>
        <p:spPr/>
        <p:txBody>
          <a:bodyPr/>
          <a:lstStyle/>
          <a:p>
            <a:fld id="{B1B92B21-64C0-4AD7-ADC1-60D1B6E101FC}" type="datetimeFigureOut">
              <a:rPr lang="nb-NO" smtClean="0"/>
              <a:t>11.09.2026</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32601955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B1B92B21-64C0-4AD7-ADC1-60D1B6E101FC}" type="datetimeFigureOut">
              <a:rPr lang="nb-NO" smtClean="0"/>
              <a:t>11.09.2026</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34959347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1_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B1B92B21-64C0-4AD7-ADC1-60D1B6E101FC}" type="datetimeFigureOut">
              <a:rPr lang="nb-NO" smtClean="0"/>
              <a:t>11.09.2026</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2728065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09601" y="273050"/>
            <a:ext cx="4011084"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4766733" y="273051"/>
            <a:ext cx="6815667" cy="5853113"/>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B1B92B21-64C0-4AD7-ADC1-60D1B6E101FC}" type="datetimeFigureOut">
              <a:rPr lang="nb-NO" smtClean="0"/>
              <a:t>11.09.2026</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30565926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23392" y="4800600"/>
            <a:ext cx="73152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609600" y="1068387"/>
            <a:ext cx="10972800" cy="354806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623392"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B1B92B21-64C0-4AD7-ADC1-60D1B6E101FC}" type="datetimeFigureOut">
              <a:rPr lang="nb-NO" smtClean="0"/>
              <a:t>11.09.2026</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28672560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914400" y="1628800"/>
            <a:ext cx="10363200" cy="1470025"/>
          </a:xfrm>
        </p:spPr>
        <p:txBody>
          <a:bodyPr/>
          <a:lstStyle>
            <a:lvl1pPr algn="l">
              <a:defRPr/>
            </a:lvl1pPr>
          </a:lstStyle>
          <a:p>
            <a:r>
              <a:rPr lang="nb-NO"/>
              <a:t>Klikk for å redigere tittelstil</a:t>
            </a:r>
          </a:p>
        </p:txBody>
      </p:sp>
      <p:sp>
        <p:nvSpPr>
          <p:cNvPr id="3" name="Undertittel 2"/>
          <p:cNvSpPr>
            <a:spLocks noGrp="1"/>
          </p:cNvSpPr>
          <p:nvPr>
            <p:ph type="subTitle" idx="1"/>
          </p:nvPr>
        </p:nvSpPr>
        <p:spPr>
          <a:xfrm>
            <a:off x="914400" y="3404592"/>
            <a:ext cx="9448800" cy="17526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p>
        </p:txBody>
      </p:sp>
      <p:sp>
        <p:nvSpPr>
          <p:cNvPr id="4" name="Plassholder for dato 3"/>
          <p:cNvSpPr>
            <a:spLocks noGrp="1"/>
          </p:cNvSpPr>
          <p:nvPr>
            <p:ph type="dt" sz="half" idx="10"/>
          </p:nvPr>
        </p:nvSpPr>
        <p:spPr/>
        <p:txBody>
          <a:bodyPr/>
          <a:lstStyle/>
          <a:p>
            <a:fld id="{B1B92B21-64C0-4AD7-ADC1-60D1B6E101FC}" type="datetimeFigureOut">
              <a:rPr lang="nb-NO" smtClean="0"/>
              <a:t>11.09.2026</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32496764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B1B92B21-64C0-4AD7-ADC1-60D1B6E101FC}" type="datetimeFigureOut">
              <a:rPr lang="nb-NO" smtClean="0"/>
              <a:t>11.09.2026</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3484829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1_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B1B92B21-64C0-4AD7-ADC1-60D1B6E101FC}" type="datetimeFigureOut">
              <a:rPr lang="nb-NO" smtClean="0"/>
              <a:t>11.09.2026</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4CA56EF0-1A67-43BF-80B9-9AEBD3651FF4}" type="slidenum">
              <a:rPr lang="nb-NO" smtClean="0"/>
              <a:t>‹#›</a:t>
            </a:fld>
            <a:endParaRPr lang="nb-NO"/>
          </a:p>
        </p:txBody>
      </p:sp>
      <p:sp>
        <p:nvSpPr>
          <p:cNvPr id="7" name="Rektangel 6">
            <a:extLst>
              <a:ext uri="{FF2B5EF4-FFF2-40B4-BE49-F238E27FC236}">
                <a16:creationId xmlns:a16="http://schemas.microsoft.com/office/drawing/2014/main" id="{77693907-1068-0A2D-B6A6-7B26B96B86DF}"/>
              </a:ext>
            </a:extLst>
          </p:cNvPr>
          <p:cNvSpPr/>
          <p:nvPr userDrawn="1"/>
        </p:nvSpPr>
        <p:spPr>
          <a:xfrm>
            <a:off x="0" y="6126164"/>
            <a:ext cx="2423592" cy="73183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Rektangel 7">
            <a:extLst>
              <a:ext uri="{FF2B5EF4-FFF2-40B4-BE49-F238E27FC236}">
                <a16:creationId xmlns:a16="http://schemas.microsoft.com/office/drawing/2014/main" id="{EBD9DF35-72CB-77EF-1287-A7DAF385A758}"/>
              </a:ext>
            </a:extLst>
          </p:cNvPr>
          <p:cNvSpPr/>
          <p:nvPr userDrawn="1"/>
        </p:nvSpPr>
        <p:spPr>
          <a:xfrm>
            <a:off x="9768408" y="6126164"/>
            <a:ext cx="2423592" cy="73183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7575071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609600" y="2204864"/>
            <a:ext cx="5384800" cy="3921300"/>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197600" y="2204864"/>
            <a:ext cx="5384800" cy="3921300"/>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B1B92B21-64C0-4AD7-ADC1-60D1B6E101FC}" type="datetimeFigureOut">
              <a:rPr lang="nb-NO" smtClean="0"/>
              <a:t>11.09.2026</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40865357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609600" y="1988840"/>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609600" y="2628602"/>
            <a:ext cx="5386917" cy="346469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6193368" y="1988840"/>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6193368" y="2628602"/>
            <a:ext cx="5389033" cy="346469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p:cNvSpPr>
            <a:spLocks noGrp="1"/>
          </p:cNvSpPr>
          <p:nvPr>
            <p:ph type="dt" sz="half" idx="10"/>
          </p:nvPr>
        </p:nvSpPr>
        <p:spPr/>
        <p:txBody>
          <a:bodyPr/>
          <a:lstStyle/>
          <a:p>
            <a:fld id="{B1B92B21-64C0-4AD7-ADC1-60D1B6E101FC}" type="datetimeFigureOut">
              <a:rPr lang="nb-NO" smtClean="0"/>
              <a:t>11.09.2026</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36853028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B1B92B21-64C0-4AD7-ADC1-60D1B6E101FC}" type="datetimeFigureOut">
              <a:rPr lang="nb-NO" smtClean="0"/>
              <a:t>11.09.2026</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354292841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1_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B1B92B21-64C0-4AD7-ADC1-60D1B6E101FC}" type="datetimeFigureOut">
              <a:rPr lang="nb-NO" smtClean="0"/>
              <a:t>11.09.2026</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6947571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09601" y="273050"/>
            <a:ext cx="4011084"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4766733" y="273051"/>
            <a:ext cx="6815667" cy="5853113"/>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B1B92B21-64C0-4AD7-ADC1-60D1B6E101FC}" type="datetimeFigureOut">
              <a:rPr lang="nb-NO" smtClean="0"/>
              <a:t>11.09.2026</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1990971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23392" y="4800600"/>
            <a:ext cx="73152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609600" y="1068387"/>
            <a:ext cx="10972800" cy="354806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623392"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B1B92B21-64C0-4AD7-ADC1-60D1B6E101FC}" type="datetimeFigureOut">
              <a:rPr lang="nb-NO" smtClean="0"/>
              <a:t>11.09.2026</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1855831933"/>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image" Target="../media/image2.png"/><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image" Target="../media/image4.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microsoft.com/office/2007/relationships/hdphoto" Target="../media/hdphoto1.wdp"/><Relationship Id="rId5" Type="http://schemas.openxmlformats.org/officeDocument/2006/relationships/slideLayout" Target="../slideLayouts/slideLayout6.xml"/><Relationship Id="rId10" Type="http://schemas.openxmlformats.org/officeDocument/2006/relationships/image" Target="../media/image3.png"/><Relationship Id="rId4" Type="http://schemas.openxmlformats.org/officeDocument/2006/relationships/slideLayout" Target="../slideLayouts/slideLayout5.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microsoft.com/office/2007/relationships/hdphoto" Target="../media/hdphoto1.wdp"/><Relationship Id="rId5" Type="http://schemas.openxmlformats.org/officeDocument/2006/relationships/slideLayout" Target="../slideLayouts/slideLayout14.xml"/><Relationship Id="rId10" Type="http://schemas.openxmlformats.org/officeDocument/2006/relationships/image" Target="../media/image3.png"/><Relationship Id="rId4" Type="http://schemas.openxmlformats.org/officeDocument/2006/relationships/slideLayout" Target="../slideLayouts/slideLayout13.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image" Target="../media/image2.png"/><Relationship Id="rId5" Type="http://schemas.openxmlformats.org/officeDocument/2006/relationships/slideLayout" Target="../slideLayouts/slideLayout22.xml"/><Relationship Id="rId10" Type="http://schemas.openxmlformats.org/officeDocument/2006/relationships/image" Target="../media/image4.png"/><Relationship Id="rId4" Type="http://schemas.openxmlformats.org/officeDocument/2006/relationships/slideLayout" Target="../slideLayouts/slideLayout21.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image" Target="../media/image4.png"/><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microsoft.com/office/2007/relationships/hdphoto" Target="../media/hdphoto1.wdp"/><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image" Target="../media/image3.png"/><Relationship Id="rId5" Type="http://schemas.openxmlformats.org/officeDocument/2006/relationships/slideLayout" Target="../slideLayouts/slideLayout30.xml"/><Relationship Id="rId10" Type="http://schemas.openxmlformats.org/officeDocument/2006/relationships/theme" Target="../theme/theme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2679337"/>
            <a:ext cx="10515600" cy="1325563"/>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p:cNvSpPr>
            <a:spLocks noGrp="1"/>
          </p:cNvSpPr>
          <p:nvPr>
            <p:ph type="body" idx="1"/>
          </p:nvPr>
        </p:nvSpPr>
        <p:spPr>
          <a:xfrm>
            <a:off x="838200" y="4149079"/>
            <a:ext cx="10515600" cy="202788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7F5778-A082-4B29-AD6A-89026AE0AB05}" type="datetimeFigureOut">
              <a:rPr lang="nb-NO" smtClean="0"/>
              <a:t>11.09.2026</a:t>
            </a:fld>
            <a:endParaRPr lang="nb-NO"/>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D4D1B2-7ABD-4A36-90E8-82F31A185D1E}" type="slidenum">
              <a:rPr lang="nb-NO" smtClean="0"/>
              <a:t>‹#›</a:t>
            </a:fld>
            <a:endParaRPr lang="nb-NO"/>
          </a:p>
        </p:txBody>
      </p:sp>
    </p:spTree>
    <p:extLst>
      <p:ext uri="{BB962C8B-B14F-4D97-AF65-F5344CB8AC3E}">
        <p14:creationId xmlns:p14="http://schemas.microsoft.com/office/powerpoint/2010/main" val="1055271315"/>
      </p:ext>
    </p:extLst>
  </p:cSld>
  <p:clrMap bg1="lt1" tx1="dk1" bg2="lt2" tx2="dk2" accent1="accent1" accent2="accent2" accent3="accent3" accent4="accent4" accent5="accent5" accent6="accent6" hlink="hlink" folHlink="folHlink"/>
  <p:sldLayoutIdLst>
    <p:sldLayoutId id="2147483684" r:id="rId1"/>
  </p:sldLayoutIdLst>
  <p:txStyles>
    <p:title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ctr"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ctr"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ctr"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ct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ct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Bilde 9" descr="Logo Universitetet i Oslo">
            <a:extLst>
              <a:ext uri="{FF2B5EF4-FFF2-40B4-BE49-F238E27FC236}">
                <a16:creationId xmlns:a16="http://schemas.microsoft.com/office/drawing/2014/main" id="{D8F70EC6-3734-E106-6F72-3CC41018C80C}"/>
              </a:ext>
            </a:extLst>
          </p:cNvPr>
          <p:cNvPicPr>
            <a:picLocks noChangeAspect="1"/>
          </p:cNvPicPr>
          <p:nvPr userDrawn="1"/>
        </p:nvPicPr>
        <p:blipFill>
          <a:blip r:embed="rId10" cstate="screen">
            <a:clrChange>
              <a:clrFrom>
                <a:srgbClr val="FFFFFF"/>
              </a:clrFrom>
              <a:clrTo>
                <a:srgbClr val="FFFFFF">
                  <a:alpha val="0"/>
                </a:srgbClr>
              </a:clrTo>
            </a:clrChange>
            <a:alphaModFix amt="76000"/>
            <a:extLst>
              <a:ext uri="{BEBA8EAE-BF5A-486C-A8C5-ECC9F3942E4B}">
                <a14:imgProps xmlns:a14="http://schemas.microsoft.com/office/drawing/2010/main">
                  <a14:imgLayer r:embed="rId11">
                    <a14:imgEffect>
                      <a14:saturation sat="176000"/>
                    </a14:imgEffect>
                  </a14:imgLayer>
                </a14:imgProps>
              </a:ext>
              <a:ext uri="{28A0092B-C50C-407E-A947-70E740481C1C}">
                <a14:useLocalDpi xmlns:a14="http://schemas.microsoft.com/office/drawing/2010/main"/>
              </a:ext>
            </a:extLst>
          </a:blip>
          <a:stretch>
            <a:fillRect/>
          </a:stretch>
        </p:blipFill>
        <p:spPr>
          <a:xfrm>
            <a:off x="191344" y="6293644"/>
            <a:ext cx="2381250" cy="490538"/>
          </a:xfrm>
          <a:prstGeom prst="rect">
            <a:avLst/>
          </a:prstGeom>
        </p:spPr>
      </p:pic>
      <p:sp>
        <p:nvSpPr>
          <p:cNvPr id="2" name="Plassholder for tittel 1"/>
          <p:cNvSpPr>
            <a:spLocks noGrp="1"/>
          </p:cNvSpPr>
          <p:nvPr>
            <p:ph type="title"/>
          </p:nvPr>
        </p:nvSpPr>
        <p:spPr>
          <a:xfrm>
            <a:off x="609600" y="989856"/>
            <a:ext cx="10972800" cy="1143000"/>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609600" y="2276872"/>
            <a:ext cx="10972800" cy="3849292"/>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2841848" y="6356351"/>
            <a:ext cx="1237928"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B92B21-64C0-4AD7-ADC1-60D1B6E101FC}" type="datetimeFigureOut">
              <a:rPr lang="nb-NO" smtClean="0"/>
              <a:t>11.09.2026</a:t>
            </a:fld>
            <a:endParaRPr lang="nb-NO"/>
          </a:p>
        </p:txBody>
      </p:sp>
      <p:sp>
        <p:nvSpPr>
          <p:cNvPr id="5" name="Plassholder for bunntekst 4"/>
          <p:cNvSpPr>
            <a:spLocks noGrp="1"/>
          </p:cNvSpPr>
          <p:nvPr>
            <p:ph type="ftr" sz="quarter" idx="3"/>
          </p:nvPr>
        </p:nvSpPr>
        <p:spPr>
          <a:xfrm>
            <a:off x="4205393" y="6356351"/>
            <a:ext cx="3834823"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8112224" y="6356351"/>
            <a:ext cx="86409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A56EF0-1A67-43BF-80B9-9AEBD3651FF4}" type="slidenum">
              <a:rPr lang="nb-NO" smtClean="0"/>
              <a:t>‹#›</a:t>
            </a:fld>
            <a:endParaRPr lang="nb-NO"/>
          </a:p>
        </p:txBody>
      </p:sp>
      <p:pic>
        <p:nvPicPr>
          <p:cNvPr id="12" name="Picture 11"/>
          <p:cNvPicPr>
            <a:picLocks noChangeAspect="1"/>
          </p:cNvPicPr>
          <p:nvPr userDrawn="1"/>
        </p:nvPicPr>
        <p:blipFill rotWithShape="1">
          <a:blip r:embed="rId12" cstate="screen">
            <a:extLst>
              <a:ext uri="{28A0092B-C50C-407E-A947-70E740481C1C}">
                <a14:useLocalDpi xmlns:a14="http://schemas.microsoft.com/office/drawing/2010/main"/>
              </a:ext>
            </a:extLst>
          </a:blip>
          <a:srcRect/>
          <a:stretch/>
        </p:blipFill>
        <p:spPr>
          <a:xfrm>
            <a:off x="9879461" y="6381328"/>
            <a:ext cx="346111" cy="370911"/>
          </a:xfrm>
          <a:prstGeom prst="rect">
            <a:avLst/>
          </a:prstGeom>
        </p:spPr>
      </p:pic>
      <p:pic>
        <p:nvPicPr>
          <p:cNvPr id="11" name="Bilde 10" descr="Et bilde som inneholder logo&#10;&#10;Automatisk generert beskrivelse">
            <a:extLst>
              <a:ext uri="{FF2B5EF4-FFF2-40B4-BE49-F238E27FC236}">
                <a16:creationId xmlns:a16="http://schemas.microsoft.com/office/drawing/2014/main" id="{FC0B9178-B778-52BA-2AE6-8C1CB77D3C6A}"/>
              </a:ext>
            </a:extLst>
          </p:cNvPr>
          <p:cNvPicPr>
            <a:picLocks noChangeAspect="1"/>
          </p:cNvPicPr>
          <p:nvPr userDrawn="1"/>
        </p:nvPicPr>
        <p:blipFill rotWithShape="1">
          <a:blip r:embed="rId13" cstate="screen">
            <a:extLst>
              <a:ext uri="{28A0092B-C50C-407E-A947-70E740481C1C}">
                <a14:useLocalDpi xmlns:a14="http://schemas.microsoft.com/office/drawing/2010/main"/>
              </a:ext>
            </a:extLst>
          </a:blip>
          <a:srcRect/>
          <a:stretch/>
        </p:blipFill>
        <p:spPr>
          <a:xfrm>
            <a:off x="10272464" y="6488188"/>
            <a:ext cx="1654221" cy="168994"/>
          </a:xfrm>
          <a:prstGeom prst="rect">
            <a:avLst/>
          </a:prstGeom>
        </p:spPr>
      </p:pic>
    </p:spTree>
    <p:extLst>
      <p:ext uri="{BB962C8B-B14F-4D97-AF65-F5344CB8AC3E}">
        <p14:creationId xmlns:p14="http://schemas.microsoft.com/office/powerpoint/2010/main" val="99008889"/>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ts val="1200"/>
        </a:spcBef>
        <a:buFont typeface="Arial" panose="020B0604020202020204" pitchFamily="34" charset="0"/>
        <a:buChar char="•"/>
        <a:defRPr sz="2400" kern="1200">
          <a:solidFill>
            <a:schemeClr val="tx1"/>
          </a:solidFill>
          <a:latin typeface="+mn-lt"/>
          <a:ea typeface="+mn-ea"/>
          <a:cs typeface="+mn-cs"/>
        </a:defRPr>
      </a:lvl1pPr>
      <a:lvl2pPr marL="742950" indent="-285750" algn="l" defTabSz="914400" rtl="0" eaLnBrk="1" latinLnBrk="0" hangingPunct="1">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ts val="12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ts val="12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12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09600" y="989856"/>
            <a:ext cx="10972800" cy="1143000"/>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609600" y="2276872"/>
            <a:ext cx="10972800" cy="3849292"/>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609600" y="6356351"/>
            <a:ext cx="1237928"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B92B21-64C0-4AD7-ADC1-60D1B6E101FC}" type="datetimeFigureOut">
              <a:rPr lang="nb-NO" smtClean="0"/>
              <a:t>11.09.2026</a:t>
            </a:fld>
            <a:endParaRPr lang="nb-NO"/>
          </a:p>
        </p:txBody>
      </p:sp>
      <p:sp>
        <p:nvSpPr>
          <p:cNvPr id="5" name="Plassholder for bunntekst 4"/>
          <p:cNvSpPr>
            <a:spLocks noGrp="1"/>
          </p:cNvSpPr>
          <p:nvPr>
            <p:ph type="ftr" sz="quarter" idx="3"/>
          </p:nvPr>
        </p:nvSpPr>
        <p:spPr>
          <a:xfrm>
            <a:off x="1973145" y="6356351"/>
            <a:ext cx="515564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7248128" y="6356351"/>
            <a:ext cx="86409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A56EF0-1A67-43BF-80B9-9AEBD3651FF4}" type="slidenum">
              <a:rPr lang="nb-NO" smtClean="0"/>
              <a:t>‹#›</a:t>
            </a:fld>
            <a:endParaRPr lang="nb-NO"/>
          </a:p>
        </p:txBody>
      </p:sp>
      <p:pic>
        <p:nvPicPr>
          <p:cNvPr id="10" name="Bilde 9" descr="Logo Universitetet i Oslo">
            <a:extLst>
              <a:ext uri="{FF2B5EF4-FFF2-40B4-BE49-F238E27FC236}">
                <a16:creationId xmlns:a16="http://schemas.microsoft.com/office/drawing/2014/main" id="{D8F70EC6-3734-E106-6F72-3CC41018C80C}"/>
              </a:ext>
            </a:extLst>
          </p:cNvPr>
          <p:cNvPicPr>
            <a:picLocks noChangeAspect="1"/>
          </p:cNvPicPr>
          <p:nvPr userDrawn="1"/>
        </p:nvPicPr>
        <p:blipFill rotWithShape="1">
          <a:blip r:embed="rId10" cstate="screen">
            <a:clrChange>
              <a:clrFrom>
                <a:srgbClr val="FFFFFF"/>
              </a:clrFrom>
              <a:clrTo>
                <a:srgbClr val="FFFFFF">
                  <a:alpha val="0"/>
                </a:srgbClr>
              </a:clrTo>
            </a:clrChange>
            <a:alphaModFix amt="76000"/>
            <a:extLst>
              <a:ext uri="{BEBA8EAE-BF5A-486C-A8C5-ECC9F3942E4B}">
                <a14:imgProps xmlns:a14="http://schemas.microsoft.com/office/drawing/2010/main">
                  <a14:imgLayer r:embed="rId11">
                    <a14:imgEffect>
                      <a14:saturation sat="176000"/>
                    </a14:imgEffect>
                  </a14:imgLayer>
                </a14:imgProps>
              </a:ext>
              <a:ext uri="{28A0092B-C50C-407E-A947-70E740481C1C}">
                <a14:useLocalDpi xmlns:a14="http://schemas.microsoft.com/office/drawing/2010/main"/>
              </a:ext>
            </a:extLst>
          </a:blip>
          <a:srcRect r="13342"/>
          <a:stretch/>
        </p:blipFill>
        <p:spPr>
          <a:xfrm>
            <a:off x="10128448" y="6270180"/>
            <a:ext cx="2063552" cy="490538"/>
          </a:xfrm>
          <a:prstGeom prst="rect">
            <a:avLst/>
          </a:prstGeom>
        </p:spPr>
      </p:pic>
    </p:spTree>
    <p:extLst>
      <p:ext uri="{BB962C8B-B14F-4D97-AF65-F5344CB8AC3E}">
        <p14:creationId xmlns:p14="http://schemas.microsoft.com/office/powerpoint/2010/main" val="394927015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ts val="1200"/>
        </a:spcBef>
        <a:buFont typeface="Arial" panose="020B0604020202020204" pitchFamily="34" charset="0"/>
        <a:buChar char="•"/>
        <a:defRPr sz="2400" kern="1200">
          <a:solidFill>
            <a:schemeClr val="tx1"/>
          </a:solidFill>
          <a:latin typeface="+mn-lt"/>
          <a:ea typeface="+mn-ea"/>
          <a:cs typeface="+mn-cs"/>
        </a:defRPr>
      </a:lvl1pPr>
      <a:lvl2pPr marL="742950" indent="-285750" algn="l" defTabSz="914400" rtl="0" eaLnBrk="1" latinLnBrk="0" hangingPunct="1">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ts val="12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ts val="12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12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09600" y="989856"/>
            <a:ext cx="10972800" cy="1143000"/>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609600" y="2276872"/>
            <a:ext cx="10972800" cy="3849292"/>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609600" y="6356351"/>
            <a:ext cx="1237928"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B92B21-64C0-4AD7-ADC1-60D1B6E101FC}" type="datetimeFigureOut">
              <a:rPr lang="nb-NO" smtClean="0"/>
              <a:t>11.09.2026</a:t>
            </a:fld>
            <a:endParaRPr lang="nb-NO"/>
          </a:p>
        </p:txBody>
      </p:sp>
      <p:sp>
        <p:nvSpPr>
          <p:cNvPr id="5" name="Plassholder for bunntekst 4"/>
          <p:cNvSpPr>
            <a:spLocks noGrp="1"/>
          </p:cNvSpPr>
          <p:nvPr>
            <p:ph type="ftr" sz="quarter" idx="3"/>
          </p:nvPr>
        </p:nvSpPr>
        <p:spPr>
          <a:xfrm>
            <a:off x="1973145" y="6356351"/>
            <a:ext cx="515564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7248128" y="6356351"/>
            <a:ext cx="86409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A56EF0-1A67-43BF-80B9-9AEBD3651FF4}" type="slidenum">
              <a:rPr lang="nb-NO" smtClean="0"/>
              <a:t>‹#›</a:t>
            </a:fld>
            <a:endParaRPr lang="nb-NO"/>
          </a:p>
        </p:txBody>
      </p:sp>
      <p:pic>
        <p:nvPicPr>
          <p:cNvPr id="12" name="Picture 11"/>
          <p:cNvPicPr>
            <a:picLocks noChangeAspect="1"/>
          </p:cNvPicPr>
          <p:nvPr userDrawn="1"/>
        </p:nvPicPr>
        <p:blipFill rotWithShape="1">
          <a:blip r:embed="rId10" cstate="screen">
            <a:extLst>
              <a:ext uri="{28A0092B-C50C-407E-A947-70E740481C1C}">
                <a14:useLocalDpi xmlns:a14="http://schemas.microsoft.com/office/drawing/2010/main"/>
              </a:ext>
            </a:extLst>
          </a:blip>
          <a:srcRect/>
          <a:stretch/>
        </p:blipFill>
        <p:spPr>
          <a:xfrm>
            <a:off x="9879461" y="6381328"/>
            <a:ext cx="346111" cy="370911"/>
          </a:xfrm>
          <a:prstGeom prst="rect">
            <a:avLst/>
          </a:prstGeom>
        </p:spPr>
      </p:pic>
      <p:pic>
        <p:nvPicPr>
          <p:cNvPr id="11" name="Bilde 10" descr="Et bilde som inneholder logo&#10;&#10;Automatisk generert beskrivelse">
            <a:extLst>
              <a:ext uri="{FF2B5EF4-FFF2-40B4-BE49-F238E27FC236}">
                <a16:creationId xmlns:a16="http://schemas.microsoft.com/office/drawing/2014/main" id="{FC0B9178-B778-52BA-2AE6-8C1CB77D3C6A}"/>
              </a:ext>
            </a:extLst>
          </p:cNvPr>
          <p:cNvPicPr>
            <a:picLocks noChangeAspect="1"/>
          </p:cNvPicPr>
          <p:nvPr userDrawn="1"/>
        </p:nvPicPr>
        <p:blipFill rotWithShape="1">
          <a:blip r:embed="rId11" cstate="screen">
            <a:extLst>
              <a:ext uri="{28A0092B-C50C-407E-A947-70E740481C1C}">
                <a14:useLocalDpi xmlns:a14="http://schemas.microsoft.com/office/drawing/2010/main"/>
              </a:ext>
            </a:extLst>
          </a:blip>
          <a:srcRect/>
          <a:stretch/>
        </p:blipFill>
        <p:spPr>
          <a:xfrm>
            <a:off x="10272464" y="6488188"/>
            <a:ext cx="1654221" cy="168994"/>
          </a:xfrm>
          <a:prstGeom prst="rect">
            <a:avLst/>
          </a:prstGeom>
        </p:spPr>
      </p:pic>
    </p:spTree>
    <p:extLst>
      <p:ext uri="{BB962C8B-B14F-4D97-AF65-F5344CB8AC3E}">
        <p14:creationId xmlns:p14="http://schemas.microsoft.com/office/powerpoint/2010/main" val="3969215266"/>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ts val="1200"/>
        </a:spcBef>
        <a:buFont typeface="Arial" panose="020B0604020202020204" pitchFamily="34" charset="0"/>
        <a:buChar char="•"/>
        <a:defRPr sz="2400" kern="1200">
          <a:solidFill>
            <a:schemeClr val="tx1"/>
          </a:solidFill>
          <a:latin typeface="+mn-lt"/>
          <a:ea typeface="+mn-ea"/>
          <a:cs typeface="+mn-cs"/>
        </a:defRPr>
      </a:lvl1pPr>
      <a:lvl2pPr marL="742950" indent="-285750" algn="l" defTabSz="914400" rtl="0" eaLnBrk="1" latinLnBrk="0" hangingPunct="1">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ts val="12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ts val="12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12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Bilde 9" descr="Logo Universitetet i Oslo">
            <a:extLst>
              <a:ext uri="{FF2B5EF4-FFF2-40B4-BE49-F238E27FC236}">
                <a16:creationId xmlns:a16="http://schemas.microsoft.com/office/drawing/2014/main" id="{D8F70EC6-3734-E106-6F72-3CC41018C80C}"/>
              </a:ext>
            </a:extLst>
          </p:cNvPr>
          <p:cNvPicPr>
            <a:picLocks noChangeAspect="1"/>
          </p:cNvPicPr>
          <p:nvPr userDrawn="1"/>
        </p:nvPicPr>
        <p:blipFill>
          <a:blip r:embed="rId11" cstate="screen">
            <a:clrChange>
              <a:clrFrom>
                <a:srgbClr val="FFFFFF"/>
              </a:clrFrom>
              <a:clrTo>
                <a:srgbClr val="FFFFFF">
                  <a:alpha val="0"/>
                </a:srgbClr>
              </a:clrTo>
            </a:clrChange>
            <a:alphaModFix amt="76000"/>
            <a:extLst>
              <a:ext uri="{BEBA8EAE-BF5A-486C-A8C5-ECC9F3942E4B}">
                <a14:imgProps xmlns:a14="http://schemas.microsoft.com/office/drawing/2010/main">
                  <a14:imgLayer r:embed="rId12">
                    <a14:imgEffect>
                      <a14:saturation sat="176000"/>
                    </a14:imgEffect>
                  </a14:imgLayer>
                </a14:imgProps>
              </a:ext>
              <a:ext uri="{28A0092B-C50C-407E-A947-70E740481C1C}">
                <a14:useLocalDpi xmlns:a14="http://schemas.microsoft.com/office/drawing/2010/main"/>
              </a:ext>
            </a:extLst>
          </a:blip>
          <a:stretch>
            <a:fillRect/>
          </a:stretch>
        </p:blipFill>
        <p:spPr>
          <a:xfrm>
            <a:off x="191344" y="6293644"/>
            <a:ext cx="2381250" cy="490538"/>
          </a:xfrm>
          <a:prstGeom prst="rect">
            <a:avLst/>
          </a:prstGeom>
        </p:spPr>
      </p:pic>
      <p:sp>
        <p:nvSpPr>
          <p:cNvPr id="2" name="Plassholder for tittel 1"/>
          <p:cNvSpPr>
            <a:spLocks noGrp="1"/>
          </p:cNvSpPr>
          <p:nvPr>
            <p:ph type="title"/>
          </p:nvPr>
        </p:nvSpPr>
        <p:spPr>
          <a:xfrm>
            <a:off x="609600" y="989856"/>
            <a:ext cx="10972800" cy="1143000"/>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609600" y="2276872"/>
            <a:ext cx="10972800" cy="3849292"/>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2841848" y="6356351"/>
            <a:ext cx="1237928"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B92B21-64C0-4AD7-ADC1-60D1B6E101FC}" type="datetimeFigureOut">
              <a:rPr lang="nb-NO" smtClean="0"/>
              <a:t>11.09.2026</a:t>
            </a:fld>
            <a:endParaRPr lang="nb-NO"/>
          </a:p>
        </p:txBody>
      </p:sp>
      <p:sp>
        <p:nvSpPr>
          <p:cNvPr id="5" name="Plassholder for bunntekst 4"/>
          <p:cNvSpPr>
            <a:spLocks noGrp="1"/>
          </p:cNvSpPr>
          <p:nvPr>
            <p:ph type="ftr" sz="quarter" idx="3"/>
          </p:nvPr>
        </p:nvSpPr>
        <p:spPr>
          <a:xfrm>
            <a:off x="4205393" y="6356351"/>
            <a:ext cx="3834823"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8112224" y="6356351"/>
            <a:ext cx="86409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A56EF0-1A67-43BF-80B9-9AEBD3651FF4}" type="slidenum">
              <a:rPr lang="nb-NO" smtClean="0"/>
              <a:t>‹#›</a:t>
            </a:fld>
            <a:endParaRPr lang="nb-NO"/>
          </a:p>
        </p:txBody>
      </p:sp>
      <p:pic>
        <p:nvPicPr>
          <p:cNvPr id="12" name="Picture 11"/>
          <p:cNvPicPr>
            <a:picLocks noChangeAspect="1"/>
          </p:cNvPicPr>
          <p:nvPr userDrawn="1"/>
        </p:nvPicPr>
        <p:blipFill rotWithShape="1">
          <a:blip r:embed="rId13" cstate="screen">
            <a:extLst>
              <a:ext uri="{28A0092B-C50C-407E-A947-70E740481C1C}">
                <a14:useLocalDpi xmlns:a14="http://schemas.microsoft.com/office/drawing/2010/main"/>
              </a:ext>
            </a:extLst>
          </a:blip>
          <a:srcRect/>
          <a:stretch/>
        </p:blipFill>
        <p:spPr>
          <a:xfrm>
            <a:off x="9879461" y="6381328"/>
            <a:ext cx="346111" cy="370911"/>
          </a:xfrm>
          <a:prstGeom prst="rect">
            <a:avLst/>
          </a:prstGeom>
        </p:spPr>
      </p:pic>
      <p:pic>
        <p:nvPicPr>
          <p:cNvPr id="11" name="Bilde 10" descr="Et bilde som inneholder logo&#10;&#10;Automatisk generert beskrivelse">
            <a:extLst>
              <a:ext uri="{FF2B5EF4-FFF2-40B4-BE49-F238E27FC236}">
                <a16:creationId xmlns:a16="http://schemas.microsoft.com/office/drawing/2014/main" id="{FC0B9178-B778-52BA-2AE6-8C1CB77D3C6A}"/>
              </a:ext>
            </a:extLst>
          </p:cNvPr>
          <p:cNvPicPr>
            <a:picLocks noChangeAspect="1"/>
          </p:cNvPicPr>
          <p:nvPr userDrawn="1"/>
        </p:nvPicPr>
        <p:blipFill rotWithShape="1">
          <a:blip r:embed="rId14" cstate="screen">
            <a:extLst>
              <a:ext uri="{28A0092B-C50C-407E-A947-70E740481C1C}">
                <a14:useLocalDpi xmlns:a14="http://schemas.microsoft.com/office/drawing/2010/main"/>
              </a:ext>
            </a:extLst>
          </a:blip>
          <a:srcRect/>
          <a:stretch/>
        </p:blipFill>
        <p:spPr>
          <a:xfrm>
            <a:off x="10272464" y="6488188"/>
            <a:ext cx="1654221" cy="168994"/>
          </a:xfrm>
          <a:prstGeom prst="rect">
            <a:avLst/>
          </a:prstGeom>
        </p:spPr>
      </p:pic>
    </p:spTree>
    <p:extLst>
      <p:ext uri="{BB962C8B-B14F-4D97-AF65-F5344CB8AC3E}">
        <p14:creationId xmlns:p14="http://schemas.microsoft.com/office/powerpoint/2010/main" val="3037009595"/>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ts val="1200"/>
        </a:spcBef>
        <a:buFont typeface="Arial" panose="020B0604020202020204" pitchFamily="34" charset="0"/>
        <a:buChar char="•"/>
        <a:defRPr sz="2400" kern="1200">
          <a:solidFill>
            <a:schemeClr val="tx1"/>
          </a:solidFill>
          <a:latin typeface="+mn-lt"/>
          <a:ea typeface="+mn-ea"/>
          <a:cs typeface="+mn-cs"/>
        </a:defRPr>
      </a:lvl1pPr>
      <a:lvl2pPr marL="742950" indent="-285750" algn="l" defTabSz="914400" rtl="0" eaLnBrk="1" latinLnBrk="0" hangingPunct="1">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ts val="12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ts val="12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12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png"/><Relationship Id="rId5" Type="http://schemas.microsoft.com/office/2007/relationships/hdphoto" Target="../media/hdphoto1.wdp"/><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vimeo.com/1220127339/7a83ef1179?share=copy&amp;fl=sv&amp;fe=ci"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e 8" descr="Tre elever observerer isbiter som smelter på en metallplate og en plastplate. Foto.">
            <a:extLst>
              <a:ext uri="{FF2B5EF4-FFF2-40B4-BE49-F238E27FC236}">
                <a16:creationId xmlns:a16="http://schemas.microsoft.com/office/drawing/2014/main" id="{802DEB8C-C660-F67D-C90B-2AE5EBFC1E26}"/>
              </a:ext>
            </a:extLst>
          </p:cNvPr>
          <p:cNvPicPr>
            <a:picLocks noChangeAspect="1"/>
          </p:cNvPicPr>
          <p:nvPr/>
        </p:nvPicPr>
        <p:blipFill>
          <a:blip r:embed="rId3"/>
          <a:stretch>
            <a:fillRect/>
          </a:stretch>
        </p:blipFill>
        <p:spPr>
          <a:xfrm>
            <a:off x="0" y="0"/>
            <a:ext cx="12192000" cy="4010526"/>
          </a:xfrm>
          <a:prstGeom prst="rect">
            <a:avLst/>
          </a:prstGeom>
        </p:spPr>
      </p:pic>
      <p:pic>
        <p:nvPicPr>
          <p:cNvPr id="8" name="Bilde 7" descr="Logo Universitetet i Oslo">
            <a:extLst>
              <a:ext uri="{FF2B5EF4-FFF2-40B4-BE49-F238E27FC236}">
                <a16:creationId xmlns:a16="http://schemas.microsoft.com/office/drawing/2014/main" id="{F4A758E1-73E8-84B1-AF05-6CA9A50BCA4A}"/>
              </a:ext>
            </a:extLst>
          </p:cNvPr>
          <p:cNvPicPr>
            <a:picLocks noChangeAspect="1"/>
          </p:cNvPicPr>
          <p:nvPr/>
        </p:nvPicPr>
        <p:blipFill>
          <a:blip r:embed="rId4" cstate="screen">
            <a:clrChange>
              <a:clrFrom>
                <a:srgbClr val="FFFFFF"/>
              </a:clrFrom>
              <a:clrTo>
                <a:srgbClr val="FFFFFF">
                  <a:alpha val="0"/>
                </a:srgbClr>
              </a:clrTo>
            </a:clrChange>
            <a:alphaModFix amt="76000"/>
            <a:extLst>
              <a:ext uri="{BEBA8EAE-BF5A-486C-A8C5-ECC9F3942E4B}">
                <a14:imgProps xmlns:a14="http://schemas.microsoft.com/office/drawing/2010/main">
                  <a14:imgLayer r:embed="rId5">
                    <a14:imgEffect>
                      <a14:saturation sat="176000"/>
                    </a14:imgEffect>
                  </a14:imgLayer>
                </a14:imgProps>
              </a:ext>
              <a:ext uri="{28A0092B-C50C-407E-A947-70E740481C1C}">
                <a14:useLocalDpi xmlns:a14="http://schemas.microsoft.com/office/drawing/2010/main"/>
              </a:ext>
            </a:extLst>
          </a:blip>
          <a:stretch>
            <a:fillRect/>
          </a:stretch>
        </p:blipFill>
        <p:spPr>
          <a:xfrm>
            <a:off x="9801919" y="3121322"/>
            <a:ext cx="2381250" cy="490538"/>
          </a:xfrm>
          <a:prstGeom prst="rect">
            <a:avLst/>
          </a:prstGeom>
        </p:spPr>
      </p:pic>
      <p:pic>
        <p:nvPicPr>
          <p:cNvPr id="2" name="Picture 1" descr="Blå og oransje logo til Energioppdraget fra Naturfagsenteret">
            <a:extLst>
              <a:ext uri="{FF2B5EF4-FFF2-40B4-BE49-F238E27FC236}">
                <a16:creationId xmlns:a16="http://schemas.microsoft.com/office/drawing/2014/main" id="{52908BE1-19AA-47E6-8800-4C3A0AB49D99}"/>
              </a:ext>
            </a:extLst>
          </p:cNvPr>
          <p:cNvPicPr>
            <a:picLocks noChangeAspect="1"/>
          </p:cNvPicPr>
          <p:nvPr/>
        </p:nvPicPr>
        <p:blipFill>
          <a:blip r:embed="rId6"/>
          <a:stretch>
            <a:fillRect/>
          </a:stretch>
        </p:blipFill>
        <p:spPr>
          <a:xfrm>
            <a:off x="2413968" y="4403660"/>
            <a:ext cx="7364064" cy="1833652"/>
          </a:xfrm>
          <a:prstGeom prst="rect">
            <a:avLst/>
          </a:prstGeom>
        </p:spPr>
      </p:pic>
    </p:spTree>
    <p:extLst>
      <p:ext uri="{BB962C8B-B14F-4D97-AF65-F5344CB8AC3E}">
        <p14:creationId xmlns:p14="http://schemas.microsoft.com/office/powerpoint/2010/main" val="2305172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Sylinder 3">
            <a:extLst>
              <a:ext uri="{FF2B5EF4-FFF2-40B4-BE49-F238E27FC236}">
                <a16:creationId xmlns:a16="http://schemas.microsoft.com/office/drawing/2014/main" id="{48154883-1F3C-C30F-55E7-5535FC60CD5A}"/>
              </a:ext>
            </a:extLst>
          </p:cNvPr>
          <p:cNvSpPr txBox="1"/>
          <p:nvPr/>
        </p:nvSpPr>
        <p:spPr>
          <a:xfrm>
            <a:off x="609600" y="989856"/>
            <a:ext cx="10972800" cy="11430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nb-NO" sz="4100" b="0" i="0" u="none" strike="noStrike" kern="1200" cap="none" spc="0" normalizeH="0" baseline="0" noProof="0">
                <a:ln>
                  <a:noFill/>
                </a:ln>
                <a:solidFill>
                  <a:prstClr val="black"/>
                </a:solidFill>
                <a:effectLst/>
                <a:uLnTx/>
                <a:uFillTx/>
                <a:latin typeface="Calibri"/>
                <a:ea typeface="+mn-ea"/>
                <a:cs typeface="+mn-cs"/>
              </a:rPr>
              <a:t>Film til Energioppdraget 26/27</a:t>
            </a:r>
          </a:p>
        </p:txBody>
      </p:sp>
      <p:sp>
        <p:nvSpPr>
          <p:cNvPr id="3" name="TekstSylinder 2">
            <a:extLst>
              <a:ext uri="{FF2B5EF4-FFF2-40B4-BE49-F238E27FC236}">
                <a16:creationId xmlns:a16="http://schemas.microsoft.com/office/drawing/2014/main" id="{4612CFD3-CC87-270E-7E1F-A927CFFCD1D6}"/>
              </a:ext>
            </a:extLst>
          </p:cNvPr>
          <p:cNvSpPr txBox="1"/>
          <p:nvPr/>
        </p:nvSpPr>
        <p:spPr>
          <a:xfrm>
            <a:off x="7015397" y="2561549"/>
            <a:ext cx="4980660" cy="646331"/>
          </a:xfrm>
          <a:prstGeom prst="rect">
            <a:avLst/>
          </a:prstGeom>
          <a:noFill/>
        </p:spPr>
        <p:txBody>
          <a:bodyPr wrap="square">
            <a:spAutoFit/>
          </a:bodyPr>
          <a:lstStyle/>
          <a:p>
            <a:r>
              <a:rPr lang="nb-NO" sz="1800" u="sng">
                <a:solidFill>
                  <a:srgbClr val="0000FF"/>
                </a:solidFill>
                <a:effectLst/>
                <a:latin typeface="Aptos" panose="020B0004020202020204" pitchFamily="34" charset="0"/>
                <a:ea typeface="Times New Roman" panose="02020603050405020304" pitchFamily="18" charset="0"/>
                <a:cs typeface="Helvetica" panose="020B0604020202020204" pitchFamily="34" charset="0"/>
                <a:hlinkClick r:id="rId3"/>
              </a:rPr>
              <a:t>https://vimeo.com/1220127339/7a83ef1179?share=copy&amp;fl=sv&amp;fe=ci</a:t>
            </a:r>
            <a:endParaRPr lang="nb-NO"/>
          </a:p>
        </p:txBody>
      </p:sp>
      <p:pic>
        <p:nvPicPr>
          <p:cNvPr id="16" name="Bilde 15">
            <a:extLst>
              <a:ext uri="{FF2B5EF4-FFF2-40B4-BE49-F238E27FC236}">
                <a16:creationId xmlns:a16="http://schemas.microsoft.com/office/drawing/2014/main" id="{5D3C5390-64C7-A8CD-82C2-A047A36DD2C2}"/>
              </a:ext>
            </a:extLst>
          </p:cNvPr>
          <p:cNvPicPr>
            <a:picLocks noChangeAspect="1"/>
          </p:cNvPicPr>
          <p:nvPr/>
        </p:nvPicPr>
        <p:blipFill>
          <a:blip r:embed="rId4"/>
          <a:stretch>
            <a:fillRect/>
          </a:stretch>
        </p:blipFill>
        <p:spPr>
          <a:xfrm>
            <a:off x="609600" y="2304737"/>
            <a:ext cx="6135974" cy="3065211"/>
          </a:xfrm>
          <a:prstGeom prst="rect">
            <a:avLst/>
          </a:prstGeom>
          <a:ln>
            <a:solidFill>
              <a:schemeClr val="accent1"/>
            </a:solidFill>
          </a:ln>
        </p:spPr>
      </p:pic>
      <p:pic>
        <p:nvPicPr>
          <p:cNvPr id="18" name="Bilde 17">
            <a:hlinkClick r:id="rId3"/>
            <a:extLst>
              <a:ext uri="{FF2B5EF4-FFF2-40B4-BE49-F238E27FC236}">
                <a16:creationId xmlns:a16="http://schemas.microsoft.com/office/drawing/2014/main" id="{97AD77DA-9091-B8E6-9967-AECD8A65347A}"/>
              </a:ext>
            </a:extLst>
          </p:cNvPr>
          <p:cNvPicPr>
            <a:picLocks noChangeAspect="1"/>
          </p:cNvPicPr>
          <p:nvPr/>
        </p:nvPicPr>
        <p:blipFill>
          <a:blip r:embed="rId5"/>
          <a:stretch>
            <a:fillRect/>
          </a:stretch>
        </p:blipFill>
        <p:spPr>
          <a:xfrm>
            <a:off x="6087488" y="4711862"/>
            <a:ext cx="1316171" cy="1316171"/>
          </a:xfrm>
          <a:prstGeom prst="rect">
            <a:avLst/>
          </a:prstGeom>
        </p:spPr>
      </p:pic>
    </p:spTree>
    <p:extLst>
      <p:ext uri="{BB962C8B-B14F-4D97-AF65-F5344CB8AC3E}">
        <p14:creationId xmlns:p14="http://schemas.microsoft.com/office/powerpoint/2010/main" val="23966948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75EF0-E33A-A893-9D6E-EE61268BDE47}"/>
            </a:ext>
          </a:extLst>
        </p:cNvPr>
        <p:cNvGrpSpPr/>
        <p:nvPr/>
      </p:nvGrpSpPr>
      <p:grpSpPr>
        <a:xfrm>
          <a:off x="0" y="0"/>
          <a:ext cx="0" cy="0"/>
          <a:chOff x="0" y="0"/>
          <a:chExt cx="0" cy="0"/>
        </a:xfrm>
      </p:grpSpPr>
      <p:sp>
        <p:nvSpPr>
          <p:cNvPr id="6" name="Tittel 1">
            <a:extLst>
              <a:ext uri="{FF2B5EF4-FFF2-40B4-BE49-F238E27FC236}">
                <a16:creationId xmlns:a16="http://schemas.microsoft.com/office/drawing/2014/main" id="{870D2EBC-13A5-D0F4-9237-D308C9343916}"/>
              </a:ext>
            </a:extLst>
          </p:cNvPr>
          <p:cNvSpPr>
            <a:spLocks noGrp="1"/>
          </p:cNvSpPr>
          <p:nvPr>
            <p:ph type="title"/>
          </p:nvPr>
        </p:nvSpPr>
        <p:spPr>
          <a:xfrm>
            <a:off x="609600" y="53752"/>
            <a:ext cx="10972800" cy="1143000"/>
          </a:xfrm>
        </p:spPr>
        <p:txBody>
          <a:bodyPr>
            <a:noAutofit/>
          </a:bodyPr>
          <a:lstStyle/>
          <a:p>
            <a:r>
              <a:rPr lang="nb-NO" sz="3600"/>
              <a:t>Oppdraget 2026/27 – Lokal produksjon av energi  </a:t>
            </a:r>
          </a:p>
        </p:txBody>
      </p:sp>
      <p:sp>
        <p:nvSpPr>
          <p:cNvPr id="15" name="Snakkeboble: rektangel med avrundede hjørner 14">
            <a:extLst>
              <a:ext uri="{FF2B5EF4-FFF2-40B4-BE49-F238E27FC236}">
                <a16:creationId xmlns:a16="http://schemas.microsoft.com/office/drawing/2014/main" id="{D25FE984-D06A-31FE-1D40-4EF83DF52CCB}"/>
              </a:ext>
            </a:extLst>
          </p:cNvPr>
          <p:cNvSpPr/>
          <p:nvPr/>
        </p:nvSpPr>
        <p:spPr>
          <a:xfrm>
            <a:off x="2458386" y="2016177"/>
            <a:ext cx="3637613" cy="1941226"/>
          </a:xfrm>
          <a:prstGeom prst="wedgeRoundRectCallout">
            <a:avLst>
              <a:gd name="adj1" fmla="val 50256"/>
              <a:gd name="adj2" fmla="val 81281"/>
              <a:gd name="adj3" fmla="val 16667"/>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2400" b="1">
                <a:solidFill>
                  <a:srgbClr val="000000"/>
                </a:solidFill>
                <a:latin typeface="Calibri" panose="020F0502020204030204" pitchFamily="34" charset="0"/>
              </a:rPr>
              <a:t>Hva vil dere anbefale av energiproduksjon i området der dere bor?</a:t>
            </a:r>
            <a:endParaRPr lang="nb-NO" sz="2400">
              <a:solidFill>
                <a:srgbClr val="000000"/>
              </a:solidFill>
              <a:latin typeface="Segoe UI" panose="020B0502040204020203" pitchFamily="34" charset="0"/>
            </a:endParaRPr>
          </a:p>
        </p:txBody>
      </p:sp>
      <p:pic>
        <p:nvPicPr>
          <p:cNvPr id="2" name="Picture 1">
            <a:extLst>
              <a:ext uri="{FF2B5EF4-FFF2-40B4-BE49-F238E27FC236}">
                <a16:creationId xmlns:a16="http://schemas.microsoft.com/office/drawing/2014/main" id="{EE7891E0-745A-054F-4F13-F836F012EFF4}"/>
              </a:ext>
            </a:extLst>
          </p:cNvPr>
          <p:cNvPicPr>
            <a:picLocks noChangeAspect="1"/>
          </p:cNvPicPr>
          <p:nvPr/>
        </p:nvPicPr>
        <p:blipFill>
          <a:blip r:embed="rId3"/>
          <a:stretch>
            <a:fillRect/>
          </a:stretch>
        </p:blipFill>
        <p:spPr>
          <a:xfrm>
            <a:off x="6647142" y="1196051"/>
            <a:ext cx="3546880" cy="5025342"/>
          </a:xfrm>
          <a:prstGeom prst="rect">
            <a:avLst/>
          </a:prstGeom>
        </p:spPr>
      </p:pic>
    </p:spTree>
    <p:extLst>
      <p:ext uri="{BB962C8B-B14F-4D97-AF65-F5344CB8AC3E}">
        <p14:creationId xmlns:p14="http://schemas.microsoft.com/office/powerpoint/2010/main" val="26192001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94ABFD-AE71-723C-387E-0E62DB7F3FDE}"/>
            </a:ext>
          </a:extLst>
        </p:cNvPr>
        <p:cNvGrpSpPr/>
        <p:nvPr/>
      </p:nvGrpSpPr>
      <p:grpSpPr>
        <a:xfrm>
          <a:off x="0" y="0"/>
          <a:ext cx="0" cy="0"/>
          <a:chOff x="0" y="0"/>
          <a:chExt cx="0" cy="0"/>
        </a:xfrm>
      </p:grpSpPr>
      <p:sp>
        <p:nvSpPr>
          <p:cNvPr id="6" name="Tittel 1">
            <a:extLst>
              <a:ext uri="{FF2B5EF4-FFF2-40B4-BE49-F238E27FC236}">
                <a16:creationId xmlns:a16="http://schemas.microsoft.com/office/drawing/2014/main" id="{716AF273-29CF-1861-8F23-4CB5771A4585}"/>
              </a:ext>
            </a:extLst>
          </p:cNvPr>
          <p:cNvSpPr>
            <a:spLocks noGrp="1"/>
          </p:cNvSpPr>
          <p:nvPr>
            <p:ph type="title"/>
          </p:nvPr>
        </p:nvSpPr>
        <p:spPr>
          <a:xfrm>
            <a:off x="609600" y="53752"/>
            <a:ext cx="10972800" cy="1143000"/>
          </a:xfrm>
        </p:spPr>
        <p:txBody>
          <a:bodyPr>
            <a:noAutofit/>
          </a:bodyPr>
          <a:lstStyle/>
          <a:p>
            <a:r>
              <a:rPr lang="nb-NO" sz="3600"/>
              <a:t>Oppdraget 2026/27 – Produsere energi i nærområdet </a:t>
            </a:r>
          </a:p>
        </p:txBody>
      </p:sp>
      <p:pic>
        <p:nvPicPr>
          <p:cNvPr id="2" name="Picture 1">
            <a:extLst>
              <a:ext uri="{FF2B5EF4-FFF2-40B4-BE49-F238E27FC236}">
                <a16:creationId xmlns:a16="http://schemas.microsoft.com/office/drawing/2014/main" id="{B47ACA18-1250-BE8C-139A-CAD5BF28A171}"/>
              </a:ext>
            </a:extLst>
          </p:cNvPr>
          <p:cNvPicPr>
            <a:picLocks noChangeAspect="1"/>
          </p:cNvPicPr>
          <p:nvPr/>
        </p:nvPicPr>
        <p:blipFill>
          <a:blip r:embed="rId3"/>
          <a:stretch>
            <a:fillRect/>
          </a:stretch>
        </p:blipFill>
        <p:spPr>
          <a:xfrm>
            <a:off x="6038607" y="1087120"/>
            <a:ext cx="3782546" cy="5344160"/>
          </a:xfrm>
          <a:prstGeom prst="rect">
            <a:avLst/>
          </a:prstGeom>
        </p:spPr>
      </p:pic>
      <p:sp>
        <p:nvSpPr>
          <p:cNvPr id="4" name="Snakkeboble: rektangel med avrundede hjørner 12">
            <a:extLst>
              <a:ext uri="{FF2B5EF4-FFF2-40B4-BE49-F238E27FC236}">
                <a16:creationId xmlns:a16="http://schemas.microsoft.com/office/drawing/2014/main" id="{CE915470-2BB7-95D2-EC4F-CD78695D9747}"/>
              </a:ext>
            </a:extLst>
          </p:cNvPr>
          <p:cNvSpPr/>
          <p:nvPr/>
        </p:nvSpPr>
        <p:spPr>
          <a:xfrm>
            <a:off x="2163746" y="1609777"/>
            <a:ext cx="3637613" cy="1941226"/>
          </a:xfrm>
          <a:prstGeom prst="wedgeRoundRectCallout">
            <a:avLst>
              <a:gd name="adj1" fmla="val 50256"/>
              <a:gd name="adj2" fmla="val 81281"/>
              <a:gd name="adj3" fmla="val 16667"/>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2400" b="1">
                <a:solidFill>
                  <a:srgbClr val="000000"/>
                </a:solidFill>
                <a:latin typeface="Calibri" panose="020F0502020204030204" pitchFamily="34" charset="0"/>
              </a:rPr>
              <a:t>Hva er den beste løsningen for å produsere energi der dere bor?</a:t>
            </a:r>
            <a:endParaRPr lang="nb-NO" sz="2400">
              <a:solidFill>
                <a:srgbClr val="000000"/>
              </a:solidFill>
              <a:latin typeface="Segoe UI" panose="020B0502040204020203" pitchFamily="34" charset="0"/>
            </a:endParaRPr>
          </a:p>
        </p:txBody>
      </p:sp>
    </p:spTree>
    <p:extLst>
      <p:ext uri="{BB962C8B-B14F-4D97-AF65-F5344CB8AC3E}">
        <p14:creationId xmlns:p14="http://schemas.microsoft.com/office/powerpoint/2010/main" val="20173839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0CF37AB-272D-9E3B-F11E-B69C004241A9}"/>
              </a:ext>
            </a:extLst>
          </p:cNvPr>
          <p:cNvSpPr>
            <a:spLocks noGrp="1"/>
          </p:cNvSpPr>
          <p:nvPr>
            <p:ph type="title"/>
          </p:nvPr>
        </p:nvSpPr>
        <p:spPr>
          <a:xfrm>
            <a:off x="609600" y="989856"/>
            <a:ext cx="10972800" cy="1143000"/>
          </a:xfrm>
        </p:spPr>
        <p:txBody>
          <a:bodyPr anchor="ctr">
            <a:normAutofit/>
          </a:bodyPr>
          <a:lstStyle/>
          <a:p>
            <a:r>
              <a:rPr lang="nb-NO"/>
              <a:t>Les med ulike roller</a:t>
            </a:r>
          </a:p>
        </p:txBody>
      </p:sp>
      <p:sp>
        <p:nvSpPr>
          <p:cNvPr id="3" name="Plassholder for innhold 2">
            <a:extLst>
              <a:ext uri="{FF2B5EF4-FFF2-40B4-BE49-F238E27FC236}">
                <a16:creationId xmlns:a16="http://schemas.microsoft.com/office/drawing/2014/main" id="{79819BB4-2B2B-74CE-9413-DF7490440A9F}"/>
              </a:ext>
            </a:extLst>
          </p:cNvPr>
          <p:cNvSpPr>
            <a:spLocks noGrp="1"/>
          </p:cNvSpPr>
          <p:nvPr>
            <p:ph sz="half" idx="1"/>
          </p:nvPr>
        </p:nvSpPr>
        <p:spPr>
          <a:xfrm>
            <a:off x="609600" y="2204864"/>
            <a:ext cx="7215266" cy="4065316"/>
          </a:xfrm>
        </p:spPr>
        <p:txBody>
          <a:bodyPr vert="horz" lIns="91440" tIns="45720" rIns="91440" bIns="45720" rtlCol="0" anchor="t">
            <a:noAutofit/>
          </a:bodyPr>
          <a:lstStyle/>
          <a:p>
            <a:pPr marL="0" indent="0">
              <a:lnSpc>
                <a:spcPct val="90000"/>
              </a:lnSpc>
              <a:buNone/>
            </a:pPr>
            <a:r>
              <a:rPr lang="nb-NO"/>
              <a:t>Les oppdragsbrevet med ulike leseroller: </a:t>
            </a:r>
            <a:endParaRPr lang="nb-NO">
              <a:ea typeface="Calibri"/>
              <a:cs typeface="Calibri"/>
            </a:endParaRPr>
          </a:p>
          <a:p>
            <a:pPr marL="457200" indent="-457200">
              <a:lnSpc>
                <a:spcPct val="90000"/>
              </a:lnSpc>
              <a:buAutoNum type="arabicPeriod"/>
            </a:pPr>
            <a:r>
              <a:rPr lang="nb-NO" b="1"/>
              <a:t>Ordfinner: </a:t>
            </a:r>
            <a:r>
              <a:rPr lang="nb-NO"/>
              <a:t>Finn ord i teksten som du mener er merkelige, morsomme, vanskelige eller viktige. </a:t>
            </a:r>
            <a:endParaRPr lang="nb-NO">
              <a:ea typeface="Calibri"/>
              <a:cs typeface="Calibri"/>
            </a:endParaRPr>
          </a:p>
          <a:p>
            <a:pPr marL="457200" indent="-457200">
              <a:lnSpc>
                <a:spcPct val="90000"/>
              </a:lnSpc>
              <a:buAutoNum type="arabicPeriod"/>
            </a:pPr>
            <a:r>
              <a:rPr lang="nb-NO" b="1"/>
              <a:t>Bildeskaper: </a:t>
            </a:r>
            <a:r>
              <a:rPr lang="nb-NO"/>
              <a:t>Beskriv noe i teksten som gjør at du ser for deg et bilde inni hodet ditt. </a:t>
            </a:r>
            <a:endParaRPr lang="nb-NO">
              <a:ea typeface="Calibri"/>
              <a:cs typeface="Calibri"/>
            </a:endParaRPr>
          </a:p>
          <a:p>
            <a:pPr marL="457200" indent="-457200">
              <a:lnSpc>
                <a:spcPct val="90000"/>
              </a:lnSpc>
              <a:buAutoNum type="arabicPeriod"/>
            </a:pPr>
            <a:r>
              <a:rPr lang="nb-NO" b="1"/>
              <a:t>Kobler: </a:t>
            </a:r>
            <a:r>
              <a:rPr lang="nb-NO"/>
              <a:t>Finn noe i teksten som gjør at du tenker på noe som har hendt deg eller som du har hørt om tidligere. </a:t>
            </a:r>
            <a:endParaRPr lang="nb-NO">
              <a:ea typeface="Calibri"/>
              <a:cs typeface="Calibri"/>
            </a:endParaRPr>
          </a:p>
          <a:p>
            <a:pPr marL="0" indent="0">
              <a:lnSpc>
                <a:spcPct val="90000"/>
              </a:lnSpc>
              <a:buNone/>
            </a:pPr>
            <a:r>
              <a:rPr lang="nb-NO"/>
              <a:t>Del på gruppa det er dere fant eller så for dere.</a:t>
            </a:r>
            <a:endParaRPr lang="nb-NO">
              <a:ea typeface="Calibri"/>
              <a:cs typeface="Calibri"/>
            </a:endParaRPr>
          </a:p>
          <a:p>
            <a:pPr>
              <a:lnSpc>
                <a:spcPct val="90000"/>
              </a:lnSpc>
            </a:pPr>
            <a:endParaRPr lang="nb-NO" sz="1900"/>
          </a:p>
        </p:txBody>
      </p:sp>
      <p:pic>
        <p:nvPicPr>
          <p:cNvPr id="11" name="Picture 10" descr="A cartoon of a child reading a book&#10;&#10;AI-generated content may be incorrect.">
            <a:extLst>
              <a:ext uri="{FF2B5EF4-FFF2-40B4-BE49-F238E27FC236}">
                <a16:creationId xmlns:a16="http://schemas.microsoft.com/office/drawing/2014/main" id="{6B617747-D0FE-4924-7400-9A59C86620D1}"/>
              </a:ext>
            </a:extLst>
          </p:cNvPr>
          <p:cNvPicPr>
            <a:picLocks noChangeAspect="1"/>
          </p:cNvPicPr>
          <p:nvPr/>
        </p:nvPicPr>
        <p:blipFill>
          <a:blip r:embed="rId3"/>
          <a:srcRect t="10309" b="17962"/>
          <a:stretch>
            <a:fillRect/>
          </a:stretch>
        </p:blipFill>
        <p:spPr>
          <a:xfrm>
            <a:off x="8454452" y="2204864"/>
            <a:ext cx="3127948" cy="2278219"/>
          </a:xfrm>
          <a:prstGeom prst="rect">
            <a:avLst/>
          </a:prstGeom>
          <a:noFill/>
        </p:spPr>
      </p:pic>
      <p:pic>
        <p:nvPicPr>
          <p:cNvPr id="6" name="Picture 3" descr="A blue and orange logo&#10;&#10;Description automatically generated">
            <a:extLst>
              <a:ext uri="{FF2B5EF4-FFF2-40B4-BE49-F238E27FC236}">
                <a16:creationId xmlns:a16="http://schemas.microsoft.com/office/drawing/2014/main" id="{516F148A-DC56-2180-DFD8-DDD4CCAC79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40416" y="6270180"/>
            <a:ext cx="2096328" cy="504056"/>
          </a:xfrm>
          <a:prstGeom prst="rect">
            <a:avLst/>
          </a:prstGeom>
        </p:spPr>
      </p:pic>
    </p:spTree>
    <p:extLst>
      <p:ext uri="{BB962C8B-B14F-4D97-AF65-F5344CB8AC3E}">
        <p14:creationId xmlns:p14="http://schemas.microsoft.com/office/powerpoint/2010/main" val="1741041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7415A0-683D-A565-6A44-E63902251A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5B4D65-3588-8CD3-1F1B-68F3017B6316}"/>
              </a:ext>
            </a:extLst>
          </p:cNvPr>
          <p:cNvSpPr>
            <a:spLocks noGrp="1"/>
          </p:cNvSpPr>
          <p:nvPr>
            <p:ph type="title"/>
          </p:nvPr>
        </p:nvSpPr>
        <p:spPr/>
        <p:txBody>
          <a:bodyPr/>
          <a:lstStyle/>
          <a:p>
            <a:r>
              <a:rPr lang="nb-NO"/>
              <a:t>Gjett ordet</a:t>
            </a:r>
            <a:endParaRPr lang="en-US">
              <a:solidFill>
                <a:srgbClr val="FF0000"/>
              </a:solidFill>
            </a:endParaRPr>
          </a:p>
        </p:txBody>
      </p:sp>
      <p:sp>
        <p:nvSpPr>
          <p:cNvPr id="3" name="Content Placeholder 2">
            <a:extLst>
              <a:ext uri="{FF2B5EF4-FFF2-40B4-BE49-F238E27FC236}">
                <a16:creationId xmlns:a16="http://schemas.microsoft.com/office/drawing/2014/main" id="{2DFE4850-F0DC-3976-E3E9-8928A8BECFC8}"/>
              </a:ext>
            </a:extLst>
          </p:cNvPr>
          <p:cNvSpPr>
            <a:spLocks noGrp="1"/>
          </p:cNvSpPr>
          <p:nvPr>
            <p:ph idx="1"/>
          </p:nvPr>
        </p:nvSpPr>
        <p:spPr>
          <a:xfrm>
            <a:off x="838201" y="2276872"/>
            <a:ext cx="7086600" cy="3849292"/>
          </a:xfrm>
        </p:spPr>
        <p:txBody>
          <a:bodyPr vert="horz" lIns="91440" tIns="45720" rIns="91440" bIns="45720" rtlCol="0" anchor="t">
            <a:normAutofit lnSpcReduction="10000"/>
          </a:bodyPr>
          <a:lstStyle/>
          <a:p>
            <a:pPr marL="0" indent="0">
              <a:buNone/>
            </a:pPr>
            <a:r>
              <a:rPr lang="nb-NO" sz="2200" b="1"/>
              <a:t>Samarbeid i grupper:</a:t>
            </a:r>
          </a:p>
          <a:p>
            <a:r>
              <a:rPr lang="nb-NO" sz="2200"/>
              <a:t>Dere får utdelt et sett med kort. En på gruppa trekker et kort og beskriver ordet på kortet for de andre på gruppa, men uten å bruke selve ordet. </a:t>
            </a:r>
          </a:p>
          <a:p>
            <a:r>
              <a:rPr lang="nb-NO" sz="2200"/>
              <a:t>Trenger ikke vite hva ordet betyr. Det er lov å si pass og trekke et nytt kort om dere står fast.</a:t>
            </a:r>
          </a:p>
          <a:p>
            <a:r>
              <a:rPr lang="nb-NO" sz="2200"/>
              <a:t>Når de andre gjetter riktig ord, trekker en annen på gruppa et nytt ord. La det gå på rundgang.</a:t>
            </a:r>
          </a:p>
          <a:p>
            <a:r>
              <a:rPr lang="nb-NO" sz="2200"/>
              <a:t>Hvis dere kommer gjennom alle korta, kan dere starte på en ny runde.</a:t>
            </a:r>
          </a:p>
          <a:p>
            <a:endParaRPr lang="nb-NO" sz="2200"/>
          </a:p>
          <a:p>
            <a:pPr marL="0" indent="0">
              <a:buNone/>
            </a:pPr>
            <a:endParaRPr lang="en-US"/>
          </a:p>
        </p:txBody>
      </p:sp>
      <p:sp>
        <p:nvSpPr>
          <p:cNvPr id="5" name="Rektangel 4">
            <a:extLst>
              <a:ext uri="{FF2B5EF4-FFF2-40B4-BE49-F238E27FC236}">
                <a16:creationId xmlns:a16="http://schemas.microsoft.com/office/drawing/2014/main" id="{70939D55-1884-EB6E-4514-C107916700F7}"/>
              </a:ext>
            </a:extLst>
          </p:cNvPr>
          <p:cNvSpPr/>
          <p:nvPr/>
        </p:nvSpPr>
        <p:spPr>
          <a:xfrm rot="1270037">
            <a:off x="8504971" y="1930042"/>
            <a:ext cx="2871162" cy="1678942"/>
          </a:xfrm>
          <a:prstGeom prst="rect">
            <a:avLst/>
          </a:prstGeom>
          <a:solidFill>
            <a:schemeClr val="accent1">
              <a:lumMod val="20000"/>
              <a:lumOff val="80000"/>
            </a:schemeClr>
          </a:solidFill>
          <a:ln>
            <a:solidFill>
              <a:schemeClr val="accent3">
                <a:lumMod val="75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nb-NO" sz="3200"/>
              <a:t>strømnett</a:t>
            </a:r>
          </a:p>
          <a:p>
            <a:pPr algn="ctr"/>
            <a:endParaRPr lang="nb-NO"/>
          </a:p>
        </p:txBody>
      </p:sp>
      <p:sp>
        <p:nvSpPr>
          <p:cNvPr id="7" name="Bildeforklaring formet som en ellipse 5">
            <a:extLst>
              <a:ext uri="{FF2B5EF4-FFF2-40B4-BE49-F238E27FC236}">
                <a16:creationId xmlns:a16="http://schemas.microsoft.com/office/drawing/2014/main" id="{42D1A8E6-3C8A-466E-D94D-2547DBD9E040}"/>
              </a:ext>
            </a:extLst>
          </p:cNvPr>
          <p:cNvSpPr/>
          <p:nvPr/>
        </p:nvSpPr>
        <p:spPr>
          <a:xfrm>
            <a:off x="7776119" y="4204846"/>
            <a:ext cx="4314368" cy="2372187"/>
          </a:xfrm>
          <a:prstGeom prst="wedgeEllipseCallout">
            <a:avLst>
              <a:gd name="adj1" fmla="val 6481"/>
              <a:gd name="adj2" fmla="val -95159"/>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b-NO" sz="2200">
                <a:solidFill>
                  <a:schemeClr val="tx1"/>
                </a:solidFill>
                <a:latin typeface="Comic Sans MS"/>
              </a:rPr>
              <a:t>Transportsystem som frakter elektrisitet fra der den produseres til oss som skal bruke den.</a:t>
            </a:r>
          </a:p>
        </p:txBody>
      </p:sp>
      <p:sp>
        <p:nvSpPr>
          <p:cNvPr id="8" name="Rectangle 7">
            <a:extLst>
              <a:ext uri="{FF2B5EF4-FFF2-40B4-BE49-F238E27FC236}">
                <a16:creationId xmlns:a16="http://schemas.microsoft.com/office/drawing/2014/main" id="{0BB3AA10-46D6-BCFD-9BE5-C7ECDFF47813}"/>
              </a:ext>
            </a:extLst>
          </p:cNvPr>
          <p:cNvSpPr/>
          <p:nvPr/>
        </p:nvSpPr>
        <p:spPr>
          <a:xfrm>
            <a:off x="7044074" y="1362058"/>
            <a:ext cx="1800200" cy="66875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200">
                <a:solidFill>
                  <a:schemeClr val="tx1"/>
                </a:solidFill>
              </a:rPr>
              <a:t>For eksempel:</a:t>
            </a:r>
            <a:endParaRPr lang="en-US" sz="2200">
              <a:solidFill>
                <a:schemeClr val="tx1"/>
              </a:solidFill>
            </a:endParaRPr>
          </a:p>
        </p:txBody>
      </p:sp>
      <p:sp>
        <p:nvSpPr>
          <p:cNvPr id="9" name="Bildeforklaring formet som en ellipse 5">
            <a:extLst>
              <a:ext uri="{FF2B5EF4-FFF2-40B4-BE49-F238E27FC236}">
                <a16:creationId xmlns:a16="http://schemas.microsoft.com/office/drawing/2014/main" id="{92176AD4-1931-EC75-15D9-0A792D3C48E9}"/>
              </a:ext>
            </a:extLst>
          </p:cNvPr>
          <p:cNvSpPr/>
          <p:nvPr/>
        </p:nvSpPr>
        <p:spPr>
          <a:xfrm>
            <a:off x="7780151" y="4202944"/>
            <a:ext cx="4226000" cy="2168532"/>
          </a:xfrm>
          <a:prstGeom prst="wedgeEllipseCallout">
            <a:avLst>
              <a:gd name="adj1" fmla="val 618"/>
              <a:gd name="adj2" fmla="val -107816"/>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b-NO" sz="2200">
                <a:solidFill>
                  <a:schemeClr val="tx1"/>
                </a:solidFill>
                <a:latin typeface="Comic Sans MS"/>
              </a:rPr>
              <a:t>Første del: bevegelse i en elv. Andre del: det edderkopper spinner.</a:t>
            </a:r>
          </a:p>
        </p:txBody>
      </p:sp>
    </p:spTree>
    <p:extLst>
      <p:ext uri="{BB962C8B-B14F-4D97-AF65-F5344CB8AC3E}">
        <p14:creationId xmlns:p14="http://schemas.microsoft.com/office/powerpoint/2010/main" val="485376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Gjett ordet – oppsummering </a:t>
            </a:r>
            <a:endParaRPr lang="en-US"/>
          </a:p>
        </p:txBody>
      </p:sp>
      <p:sp>
        <p:nvSpPr>
          <p:cNvPr id="9" name="Bildeforklaring formet som et avrundet rektangel 3"/>
          <p:cNvSpPr/>
          <p:nvPr/>
        </p:nvSpPr>
        <p:spPr>
          <a:xfrm>
            <a:off x="2158277" y="2406389"/>
            <a:ext cx="3935343" cy="1087404"/>
          </a:xfrm>
          <a:prstGeom prst="wedgeRoundRectCallout">
            <a:avLst>
              <a:gd name="adj1" fmla="val -67030"/>
              <a:gd name="adj2" fmla="val 17191"/>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200">
                <a:solidFill>
                  <a:schemeClr val="tx1"/>
                </a:solidFill>
              </a:rPr>
              <a:t>Hvilke ord var vanskeligst å beskrive eller gjette?</a:t>
            </a:r>
          </a:p>
        </p:txBody>
      </p:sp>
      <p:sp>
        <p:nvSpPr>
          <p:cNvPr id="6" name="Rektangel 4">
            <a:extLst>
              <a:ext uri="{FF2B5EF4-FFF2-40B4-BE49-F238E27FC236}">
                <a16:creationId xmlns:a16="http://schemas.microsoft.com/office/drawing/2014/main" id="{640569AB-0304-1997-12CF-3E80E90AE4A3}"/>
              </a:ext>
              <a:ext uri="{C183D7F6-B498-43B3-948B-1728B52AA6E4}">
                <adec:decorative xmlns:adec="http://schemas.microsoft.com/office/drawing/2017/decorative" val="1"/>
              </a:ext>
            </a:extLst>
          </p:cNvPr>
          <p:cNvSpPr/>
          <p:nvPr/>
        </p:nvSpPr>
        <p:spPr>
          <a:xfrm rot="1270037">
            <a:off x="8504971" y="1930042"/>
            <a:ext cx="2871162" cy="1678942"/>
          </a:xfrm>
          <a:prstGeom prst="rect">
            <a:avLst/>
          </a:prstGeom>
          <a:solidFill>
            <a:schemeClr val="accent1">
              <a:lumMod val="20000"/>
              <a:lumOff val="80000"/>
            </a:schemeClr>
          </a:solidFill>
          <a:ln>
            <a:solidFill>
              <a:schemeClr val="accent3">
                <a:lumMod val="75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nb-NO" sz="3200"/>
              <a:t>strømnett</a:t>
            </a:r>
          </a:p>
          <a:p>
            <a:pPr algn="ctr"/>
            <a:endParaRPr lang="nb-NO"/>
          </a:p>
        </p:txBody>
      </p:sp>
      <p:sp>
        <p:nvSpPr>
          <p:cNvPr id="3" name="Bildeforklaring formet som et avrundet rektangel 3">
            <a:extLst>
              <a:ext uri="{FF2B5EF4-FFF2-40B4-BE49-F238E27FC236}">
                <a16:creationId xmlns:a16="http://schemas.microsoft.com/office/drawing/2014/main" id="{FE5078CB-705E-3E4C-1FF8-C06DB5BBBAB3}"/>
              </a:ext>
            </a:extLst>
          </p:cNvPr>
          <p:cNvSpPr/>
          <p:nvPr/>
        </p:nvSpPr>
        <p:spPr>
          <a:xfrm>
            <a:off x="2209474" y="3811197"/>
            <a:ext cx="3884146" cy="816744"/>
          </a:xfrm>
          <a:prstGeom prst="wedgeRoundRectCallout">
            <a:avLst>
              <a:gd name="adj1" fmla="val -64007"/>
              <a:gd name="adj2" fmla="val -58063"/>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b-NO" sz="2200">
                <a:solidFill>
                  <a:schemeClr val="tx1"/>
                </a:solidFill>
              </a:rPr>
              <a:t>Forslag til hvordan disse kan beskrives?</a:t>
            </a:r>
          </a:p>
        </p:txBody>
      </p:sp>
      <p:pic>
        <p:nvPicPr>
          <p:cNvPr id="8" name="Picture 7">
            <a:extLst>
              <a:ext uri="{FF2B5EF4-FFF2-40B4-BE49-F238E27FC236}">
                <a16:creationId xmlns:a16="http://schemas.microsoft.com/office/drawing/2014/main" id="{24481B26-2B66-566D-44C4-748CEDF6C721}"/>
              </a:ext>
            </a:extLst>
          </p:cNvPr>
          <p:cNvPicPr>
            <a:picLocks noChangeAspect="1"/>
          </p:cNvPicPr>
          <p:nvPr/>
        </p:nvPicPr>
        <p:blipFill>
          <a:blip r:embed="rId3"/>
          <a:srcRect b="5566"/>
          <a:stretch>
            <a:fillRect/>
          </a:stretch>
        </p:blipFill>
        <p:spPr>
          <a:xfrm>
            <a:off x="6554908" y="3723827"/>
            <a:ext cx="4114261" cy="2647357"/>
          </a:xfrm>
          <a:prstGeom prst="rect">
            <a:avLst/>
          </a:prstGeom>
        </p:spPr>
      </p:pic>
      <p:pic>
        <p:nvPicPr>
          <p:cNvPr id="12" name="Picture 11">
            <a:extLst>
              <a:ext uri="{FF2B5EF4-FFF2-40B4-BE49-F238E27FC236}">
                <a16:creationId xmlns:a16="http://schemas.microsoft.com/office/drawing/2014/main" id="{63BB9C5B-538B-D884-96C0-9F26C8055A01}"/>
              </a:ext>
            </a:extLst>
          </p:cNvPr>
          <p:cNvPicPr>
            <a:picLocks noChangeAspect="1"/>
          </p:cNvPicPr>
          <p:nvPr/>
        </p:nvPicPr>
        <p:blipFill>
          <a:blip r:embed="rId4"/>
          <a:srcRect l="-79091" t="-8738" r="79545" b="8738"/>
          <a:stretch>
            <a:fillRect/>
          </a:stretch>
        </p:blipFill>
        <p:spPr>
          <a:xfrm>
            <a:off x="6731613" y="3045043"/>
            <a:ext cx="2467296" cy="1112089"/>
          </a:xfrm>
          <a:prstGeom prst="rect">
            <a:avLst/>
          </a:prstGeom>
        </p:spPr>
      </p:pic>
    </p:spTree>
    <p:extLst>
      <p:ext uri="{BB962C8B-B14F-4D97-AF65-F5344CB8AC3E}">
        <p14:creationId xmlns:p14="http://schemas.microsoft.com/office/powerpoint/2010/main" val="734462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36"/>
          <p:cNvSpPr txBox="1">
            <a:spLocks noGrp="1"/>
          </p:cNvSpPr>
          <p:nvPr>
            <p:ph type="title"/>
          </p:nvPr>
        </p:nvSpPr>
        <p:spPr>
          <a:xfrm>
            <a:off x="838200" y="150345"/>
            <a:ext cx="10515600" cy="900000"/>
          </a:xfrm>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vert="horz" wrap="square" lIns="91433" tIns="45700" rIns="91433" bIns="45700" rtlCol="0" anchor="ctr" anchorCtr="0">
            <a:noAutofit/>
          </a:bodyPr>
          <a:lstStyle/>
          <a:p>
            <a:pPr>
              <a:spcBef>
                <a:spcPts val="0"/>
              </a:spcBef>
              <a:buClr>
                <a:schemeClr val="dk1"/>
              </a:buClr>
              <a:buSzPts val="1400"/>
            </a:pPr>
            <a:r>
              <a:rPr lang="no">
                <a:latin typeface="Century Gothic"/>
                <a:ea typeface="Century Gothic"/>
                <a:cs typeface="Century Gothic"/>
                <a:sym typeface="Century Gothic"/>
              </a:rPr>
              <a:t>Hvem skal ut?</a:t>
            </a:r>
            <a:endParaRPr>
              <a:latin typeface="Century Gothic"/>
              <a:ea typeface="Century Gothic"/>
              <a:cs typeface="Century Gothic"/>
              <a:sym typeface="Century Gothic"/>
            </a:endParaRPr>
          </a:p>
        </p:txBody>
      </p:sp>
      <p:pic>
        <p:nvPicPr>
          <p:cNvPr id="216" name="Google Shape;216;p36"/>
          <p:cNvPicPr preferRelativeResize="0"/>
          <p:nvPr/>
        </p:nvPicPr>
        <p:blipFill rotWithShape="1">
          <a:blip r:embed="rId3">
            <a:alphaModFix/>
          </a:blip>
          <a:srcRect/>
          <a:stretch/>
        </p:blipFill>
        <p:spPr>
          <a:xfrm>
            <a:off x="10622591" y="812468"/>
            <a:ext cx="520700" cy="508000"/>
          </a:xfrm>
          <a:prstGeom prst="rect">
            <a:avLst/>
          </a:prstGeom>
          <a:noFill/>
          <a:ln>
            <a:noFill/>
          </a:ln>
        </p:spPr>
      </p:pic>
      <p:pic>
        <p:nvPicPr>
          <p:cNvPr id="217" name="Google Shape;217;p36"/>
          <p:cNvPicPr preferRelativeResize="0"/>
          <p:nvPr/>
        </p:nvPicPr>
        <p:blipFill rotWithShape="1">
          <a:blip r:embed="rId4">
            <a:alphaModFix/>
          </a:blip>
          <a:srcRect/>
          <a:stretch/>
        </p:blipFill>
        <p:spPr>
          <a:xfrm>
            <a:off x="10414001" y="1441150"/>
            <a:ext cx="939801" cy="1015999"/>
          </a:xfrm>
          <a:prstGeom prst="rect">
            <a:avLst/>
          </a:prstGeom>
          <a:noFill/>
          <a:ln>
            <a:noFill/>
          </a:ln>
        </p:spPr>
      </p:pic>
      <p:pic>
        <p:nvPicPr>
          <p:cNvPr id="218" name="Google Shape;218;p36"/>
          <p:cNvPicPr preferRelativeResize="0"/>
          <p:nvPr/>
        </p:nvPicPr>
        <p:blipFill rotWithShape="1">
          <a:blip r:embed="rId5">
            <a:alphaModFix/>
          </a:blip>
          <a:srcRect/>
          <a:stretch/>
        </p:blipFill>
        <p:spPr>
          <a:xfrm>
            <a:off x="10788651" y="1288916"/>
            <a:ext cx="190500" cy="457200"/>
          </a:xfrm>
          <a:prstGeom prst="rect">
            <a:avLst/>
          </a:prstGeom>
          <a:noFill/>
          <a:ln>
            <a:noFill/>
          </a:ln>
        </p:spPr>
      </p:pic>
      <p:sp>
        <p:nvSpPr>
          <p:cNvPr id="219" name="Google Shape;219;p36"/>
          <p:cNvSpPr txBox="1"/>
          <p:nvPr/>
        </p:nvSpPr>
        <p:spPr>
          <a:xfrm>
            <a:off x="10542707" y="1747057"/>
            <a:ext cx="763600" cy="400069"/>
          </a:xfrm>
          <a:prstGeom prst="rect">
            <a:avLst/>
          </a:prstGeom>
          <a:noFill/>
          <a:ln>
            <a:noFill/>
          </a:ln>
        </p:spPr>
        <p:txBody>
          <a:bodyPr spcFirstLastPara="1" wrap="square" lIns="91433" tIns="45700" rIns="91433" bIns="45700" anchor="t" anchorCtr="0">
            <a:spAutoFit/>
          </a:bodyPr>
          <a:lstStyle/>
          <a:p>
            <a:pPr>
              <a:buClr>
                <a:srgbClr val="000000"/>
              </a:buClr>
              <a:buSzPts val="1500"/>
            </a:pPr>
            <a:r>
              <a:rPr lang="no" sz="2000" b="1">
                <a:solidFill>
                  <a:srgbClr val="000000"/>
                </a:solidFill>
                <a:latin typeface="Amatic SC"/>
                <a:ea typeface="Amatic SC"/>
                <a:cs typeface="Amatic SC"/>
                <a:sym typeface="Amatic SC"/>
              </a:rPr>
              <a:t>Starter</a:t>
            </a:r>
            <a:endParaRPr sz="1467" b="1">
              <a:solidFill>
                <a:srgbClr val="000000"/>
              </a:solidFill>
              <a:latin typeface="Arial"/>
              <a:ea typeface="Arial"/>
              <a:cs typeface="Arial"/>
              <a:sym typeface="Arial"/>
            </a:endParaRPr>
          </a:p>
        </p:txBody>
      </p:sp>
      <p:sp>
        <p:nvSpPr>
          <p:cNvPr id="220" name="Google Shape;220;p36"/>
          <p:cNvSpPr txBox="1"/>
          <p:nvPr/>
        </p:nvSpPr>
        <p:spPr>
          <a:xfrm>
            <a:off x="10716623" y="845853"/>
            <a:ext cx="356000" cy="461624"/>
          </a:xfrm>
          <a:prstGeom prst="rect">
            <a:avLst/>
          </a:prstGeom>
          <a:noFill/>
          <a:ln>
            <a:noFill/>
          </a:ln>
        </p:spPr>
        <p:txBody>
          <a:bodyPr spcFirstLastPara="1" wrap="square" lIns="91433" tIns="45700" rIns="91433" bIns="45700" anchor="t" anchorCtr="0">
            <a:spAutoFit/>
          </a:bodyPr>
          <a:lstStyle/>
          <a:p>
            <a:pPr algn="ctr">
              <a:buClr>
                <a:srgbClr val="000000"/>
              </a:buClr>
              <a:buSzPts val="1800"/>
            </a:pPr>
            <a:r>
              <a:rPr lang="no" sz="2400" b="1">
                <a:solidFill>
                  <a:srgbClr val="000000"/>
                </a:solidFill>
                <a:latin typeface="Quattrocento Sans"/>
                <a:ea typeface="Quattrocento Sans"/>
                <a:cs typeface="Quattrocento Sans"/>
                <a:sym typeface="Quattrocento Sans"/>
              </a:rPr>
              <a:t>1</a:t>
            </a:r>
            <a:endParaRPr sz="1467">
              <a:solidFill>
                <a:srgbClr val="000000"/>
              </a:solidFill>
              <a:latin typeface="Quattrocento Sans"/>
              <a:ea typeface="Quattrocento Sans"/>
              <a:cs typeface="Quattrocento Sans"/>
              <a:sym typeface="Quattrocento Sans"/>
            </a:endParaRPr>
          </a:p>
        </p:txBody>
      </p:sp>
      <p:pic>
        <p:nvPicPr>
          <p:cNvPr id="2" name="Bilde 1" descr="Bilderesultat for bilder elbil">
            <a:extLst>
              <a:ext uri="{FF2B5EF4-FFF2-40B4-BE49-F238E27FC236}">
                <a16:creationId xmlns:a16="http://schemas.microsoft.com/office/drawing/2014/main" id="{084C6AD9-67E6-9355-72A8-2A0EAE4AC396}"/>
              </a:ext>
            </a:extLst>
          </p:cNvPr>
          <p:cNvPicPr>
            <a:picLocks noChangeAspect="1"/>
          </p:cNvPicPr>
          <p:nvPr/>
        </p:nvPicPr>
        <p:blipFill>
          <a:blip r:embed="rId6"/>
          <a:stretch>
            <a:fillRect/>
          </a:stretch>
        </p:blipFill>
        <p:spPr>
          <a:xfrm>
            <a:off x="1385475" y="1443555"/>
            <a:ext cx="4496824" cy="2286521"/>
          </a:xfrm>
          <a:prstGeom prst="rect">
            <a:avLst/>
          </a:prstGeom>
        </p:spPr>
      </p:pic>
      <p:pic>
        <p:nvPicPr>
          <p:cNvPr id="3" name="Bilde 2" descr="Bilderesultat for bilder solceller">
            <a:extLst>
              <a:ext uri="{FF2B5EF4-FFF2-40B4-BE49-F238E27FC236}">
                <a16:creationId xmlns:a16="http://schemas.microsoft.com/office/drawing/2014/main" id="{F464056C-0B69-4C09-51C7-E6A48F51120E}"/>
              </a:ext>
            </a:extLst>
          </p:cNvPr>
          <p:cNvPicPr>
            <a:picLocks noChangeAspect="1"/>
          </p:cNvPicPr>
          <p:nvPr/>
        </p:nvPicPr>
        <p:blipFill>
          <a:blip r:embed="rId7"/>
          <a:stretch>
            <a:fillRect/>
          </a:stretch>
        </p:blipFill>
        <p:spPr>
          <a:xfrm>
            <a:off x="6376770" y="1439073"/>
            <a:ext cx="3274473" cy="2286521"/>
          </a:xfrm>
          <a:prstGeom prst="rect">
            <a:avLst/>
          </a:prstGeom>
        </p:spPr>
      </p:pic>
      <p:pic>
        <p:nvPicPr>
          <p:cNvPr id="4" name="Bilde 3" descr="Bilderesultat for energy storage bilde">
            <a:extLst>
              <a:ext uri="{FF2B5EF4-FFF2-40B4-BE49-F238E27FC236}">
                <a16:creationId xmlns:a16="http://schemas.microsoft.com/office/drawing/2014/main" id="{8B2A72BF-D24C-AF21-68FA-5D6427B22E0A}"/>
              </a:ext>
            </a:extLst>
          </p:cNvPr>
          <p:cNvPicPr>
            <a:picLocks noChangeAspect="1"/>
          </p:cNvPicPr>
          <p:nvPr/>
        </p:nvPicPr>
        <p:blipFill>
          <a:blip r:embed="rId8"/>
          <a:stretch>
            <a:fillRect/>
          </a:stretch>
        </p:blipFill>
        <p:spPr>
          <a:xfrm>
            <a:off x="1873665" y="3993509"/>
            <a:ext cx="2908963" cy="2286521"/>
          </a:xfrm>
          <a:prstGeom prst="rect">
            <a:avLst/>
          </a:prstGeom>
        </p:spPr>
      </p:pic>
      <p:pic>
        <p:nvPicPr>
          <p:cNvPr id="5" name="Bilde 4" descr="Bilderesultat for vindmøller bilde">
            <a:extLst>
              <a:ext uri="{FF2B5EF4-FFF2-40B4-BE49-F238E27FC236}">
                <a16:creationId xmlns:a16="http://schemas.microsoft.com/office/drawing/2014/main" id="{FCB37ADE-CD16-FC17-B57B-3EF47DF5569B}"/>
              </a:ext>
            </a:extLst>
          </p:cNvPr>
          <p:cNvPicPr>
            <a:picLocks noChangeAspect="1"/>
          </p:cNvPicPr>
          <p:nvPr/>
        </p:nvPicPr>
        <p:blipFill>
          <a:blip r:embed="rId9"/>
          <a:stretch>
            <a:fillRect/>
          </a:stretch>
        </p:blipFill>
        <p:spPr>
          <a:xfrm>
            <a:off x="5213606" y="3937480"/>
            <a:ext cx="4306281" cy="233733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C98CA86-123B-AF45-0103-F87641F779B3}"/>
              </a:ext>
            </a:extLst>
          </p:cNvPr>
          <p:cNvSpPr>
            <a:spLocks noGrp="1"/>
          </p:cNvSpPr>
          <p:nvPr>
            <p:ph type="title"/>
          </p:nvPr>
        </p:nvSpPr>
        <p:spPr/>
        <p:txBody>
          <a:bodyPr/>
          <a:lstStyle/>
          <a:p>
            <a:r>
              <a:rPr lang="nb-NO">
                <a:ea typeface="Calibri"/>
                <a:cs typeface="Calibri"/>
              </a:rPr>
              <a:t>Veien videre</a:t>
            </a:r>
          </a:p>
        </p:txBody>
      </p:sp>
      <p:sp>
        <p:nvSpPr>
          <p:cNvPr id="3" name="Plassholder for innhold 2">
            <a:extLst>
              <a:ext uri="{FF2B5EF4-FFF2-40B4-BE49-F238E27FC236}">
                <a16:creationId xmlns:a16="http://schemas.microsoft.com/office/drawing/2014/main" id="{655C2CBE-56E4-36D0-2700-A7C89A330500}"/>
              </a:ext>
            </a:extLst>
          </p:cNvPr>
          <p:cNvSpPr>
            <a:spLocks noGrp="1"/>
          </p:cNvSpPr>
          <p:nvPr>
            <p:ph idx="1"/>
          </p:nvPr>
        </p:nvSpPr>
        <p:spPr>
          <a:xfrm>
            <a:off x="596686" y="2083143"/>
            <a:ext cx="5279080" cy="4249664"/>
          </a:xfrm>
        </p:spPr>
        <p:txBody>
          <a:bodyPr vert="horz" lIns="91440" tIns="45720" rIns="91440" bIns="45720" rtlCol="0" anchor="t">
            <a:normAutofit/>
          </a:bodyPr>
          <a:lstStyle/>
          <a:p>
            <a:r>
              <a:rPr lang="nb-NO"/>
              <a:t>Hva er det egentlig Fornybar Norge ber oss om å gjøre?</a:t>
            </a:r>
            <a:endParaRPr lang="nb-NO">
              <a:ea typeface="Calibri"/>
              <a:cs typeface="Calibri"/>
            </a:endParaRPr>
          </a:p>
          <a:p>
            <a:r>
              <a:rPr lang="nb-NO"/>
              <a:t>Hva trenger vi å finne ut av for å kunne løse dette oppdraget? </a:t>
            </a:r>
            <a:endParaRPr lang="nb-NO">
              <a:ea typeface="Calibri"/>
              <a:cs typeface="Calibri"/>
            </a:endParaRPr>
          </a:p>
        </p:txBody>
      </p:sp>
      <p:pic>
        <p:nvPicPr>
          <p:cNvPr id="6" name="Picture 3" descr="A blue and orange logo&#10;&#10;Description automatically generated">
            <a:extLst>
              <a:ext uri="{FF2B5EF4-FFF2-40B4-BE49-F238E27FC236}">
                <a16:creationId xmlns:a16="http://schemas.microsoft.com/office/drawing/2014/main" id="{B6E84E01-706D-3C25-2A5D-257A23D317F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04328" y="6270180"/>
            <a:ext cx="2096328" cy="504056"/>
          </a:xfrm>
          <a:prstGeom prst="rect">
            <a:avLst/>
          </a:prstGeom>
        </p:spPr>
      </p:pic>
      <p:pic>
        <p:nvPicPr>
          <p:cNvPr id="7" name="Picture 6" descr="A close-up of a document&#10;&#10;AI-generated content may be incorrect.">
            <a:extLst>
              <a:ext uri="{FF2B5EF4-FFF2-40B4-BE49-F238E27FC236}">
                <a16:creationId xmlns:a16="http://schemas.microsoft.com/office/drawing/2014/main" id="{0DED8EB0-D51E-8768-BD5B-713DEC687477}"/>
              </a:ext>
            </a:extLst>
          </p:cNvPr>
          <p:cNvPicPr>
            <a:picLocks noChangeAspect="1"/>
          </p:cNvPicPr>
          <p:nvPr/>
        </p:nvPicPr>
        <p:blipFill>
          <a:blip r:embed="rId4"/>
          <a:stretch>
            <a:fillRect/>
          </a:stretch>
        </p:blipFill>
        <p:spPr>
          <a:xfrm>
            <a:off x="6454102" y="850611"/>
            <a:ext cx="3546880" cy="5025342"/>
          </a:xfrm>
          <a:prstGeom prst="rect">
            <a:avLst/>
          </a:prstGeom>
        </p:spPr>
      </p:pic>
    </p:spTree>
    <p:extLst>
      <p:ext uri="{BB962C8B-B14F-4D97-AF65-F5344CB8AC3E}">
        <p14:creationId xmlns:p14="http://schemas.microsoft.com/office/powerpoint/2010/main" val="26856147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1">
            <a:extLst>
              <a:ext uri="{FF2B5EF4-FFF2-40B4-BE49-F238E27FC236}">
                <a16:creationId xmlns:a16="http://schemas.microsoft.com/office/drawing/2014/main" id="{29E8D1E0-AF25-774D-B2D5-AE0E47369B50}"/>
              </a:ext>
            </a:extLst>
          </p:cNvPr>
          <p:cNvSpPr txBox="1">
            <a:spLocks/>
          </p:cNvSpPr>
          <p:nvPr/>
        </p:nvSpPr>
        <p:spPr>
          <a:xfrm>
            <a:off x="594473" y="908720"/>
            <a:ext cx="109728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r>
              <a:rPr lang="nb-NO"/>
              <a:t>Hva skal vi gjøre på vår skole?</a:t>
            </a:r>
          </a:p>
        </p:txBody>
      </p:sp>
      <p:sp>
        <p:nvSpPr>
          <p:cNvPr id="3" name="Plassholder for innhold 2">
            <a:extLst>
              <a:ext uri="{FF2B5EF4-FFF2-40B4-BE49-F238E27FC236}">
                <a16:creationId xmlns:a16="http://schemas.microsoft.com/office/drawing/2014/main" id="{0D6B82DF-CB7C-6747-6135-8AAB17B0CAD1}"/>
              </a:ext>
            </a:extLst>
          </p:cNvPr>
          <p:cNvSpPr>
            <a:spLocks noGrp="1"/>
          </p:cNvSpPr>
          <p:nvPr>
            <p:ph idx="1"/>
          </p:nvPr>
        </p:nvSpPr>
        <p:spPr/>
        <p:txBody>
          <a:bodyPr/>
          <a:lstStyle/>
          <a:p>
            <a:endParaRPr lang="nb-NO"/>
          </a:p>
        </p:txBody>
      </p:sp>
      <p:pic>
        <p:nvPicPr>
          <p:cNvPr id="5" name="Picture 3" descr="A blue and orange logo&#10;&#10;Description automatically generated">
            <a:extLst>
              <a:ext uri="{FF2B5EF4-FFF2-40B4-BE49-F238E27FC236}">
                <a16:creationId xmlns:a16="http://schemas.microsoft.com/office/drawing/2014/main" id="{27668AB6-B12C-07CF-70A4-FB71A89AFC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68444" y="6160647"/>
            <a:ext cx="2332212" cy="580721"/>
          </a:xfrm>
          <a:prstGeom prst="rect">
            <a:avLst/>
          </a:prstGeom>
        </p:spPr>
      </p:pic>
    </p:spTree>
    <p:extLst>
      <p:ext uri="{BB962C8B-B14F-4D97-AF65-F5344CB8AC3E}">
        <p14:creationId xmlns:p14="http://schemas.microsoft.com/office/powerpoint/2010/main" val="27947614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CA33EE8-20F2-5AB6-5A1D-1B761AEFF261}"/>
              </a:ext>
            </a:extLst>
          </p:cNvPr>
          <p:cNvSpPr txBox="1">
            <a:spLocks/>
          </p:cNvSpPr>
          <p:nvPr/>
        </p:nvSpPr>
        <p:spPr>
          <a:xfrm>
            <a:off x="609600" y="980728"/>
            <a:ext cx="109728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r>
              <a:rPr lang="nb-NO"/>
              <a:t>Læringsmål, vurderingskriterier og informasjon</a:t>
            </a:r>
          </a:p>
        </p:txBody>
      </p:sp>
      <p:sp>
        <p:nvSpPr>
          <p:cNvPr id="3" name="Content Placeholder 2">
            <a:extLst>
              <a:ext uri="{FF2B5EF4-FFF2-40B4-BE49-F238E27FC236}">
                <a16:creationId xmlns:a16="http://schemas.microsoft.com/office/drawing/2014/main" id="{DB51EA5D-1194-5F40-4D0B-1EB150250429}"/>
              </a:ext>
            </a:extLst>
          </p:cNvPr>
          <p:cNvSpPr>
            <a:spLocks noGrp="1"/>
          </p:cNvSpPr>
          <p:nvPr>
            <p:ph idx="1"/>
          </p:nvPr>
        </p:nvSpPr>
        <p:spPr/>
        <p:txBody>
          <a:bodyPr/>
          <a:lstStyle/>
          <a:p>
            <a:endParaRPr lang="nb-NO"/>
          </a:p>
        </p:txBody>
      </p:sp>
      <p:pic>
        <p:nvPicPr>
          <p:cNvPr id="4" name="Picture 3" descr="A blue and orange logo&#10;&#10;Description automatically generated">
            <a:extLst>
              <a:ext uri="{FF2B5EF4-FFF2-40B4-BE49-F238E27FC236}">
                <a16:creationId xmlns:a16="http://schemas.microsoft.com/office/drawing/2014/main" id="{25244874-8CA7-403F-95E8-E497376ACD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68444" y="6160647"/>
            <a:ext cx="2332212" cy="580721"/>
          </a:xfrm>
          <a:prstGeom prst="rect">
            <a:avLst/>
          </a:prstGeom>
        </p:spPr>
      </p:pic>
    </p:spTree>
    <p:extLst>
      <p:ext uri="{BB962C8B-B14F-4D97-AF65-F5344CB8AC3E}">
        <p14:creationId xmlns:p14="http://schemas.microsoft.com/office/powerpoint/2010/main" val="3799112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D7673-91C4-FD15-5A8F-A24026F62956}"/>
              </a:ext>
            </a:extLst>
          </p:cNvPr>
          <p:cNvSpPr>
            <a:spLocks noGrp="1"/>
          </p:cNvSpPr>
          <p:nvPr>
            <p:ph type="title"/>
          </p:nvPr>
        </p:nvSpPr>
        <p:spPr>
          <a:xfrm>
            <a:off x="609600" y="332656"/>
            <a:ext cx="10972800" cy="1143000"/>
          </a:xfrm>
        </p:spPr>
        <p:txBody>
          <a:bodyPr/>
          <a:lstStyle/>
          <a:p>
            <a:pPr algn="ctr"/>
            <a:r>
              <a:rPr lang="nb-NO" noProof="0"/>
              <a:t>Juryens vurderingskriterier</a:t>
            </a:r>
          </a:p>
        </p:txBody>
      </p:sp>
      <p:graphicFrame>
        <p:nvGraphicFramePr>
          <p:cNvPr id="4" name="Tabell 3">
            <a:extLst>
              <a:ext uri="{FF2B5EF4-FFF2-40B4-BE49-F238E27FC236}">
                <a16:creationId xmlns:a16="http://schemas.microsoft.com/office/drawing/2014/main" id="{737CA1A2-A368-3BE7-A18D-EBEBCB1305CF}"/>
              </a:ext>
            </a:extLst>
          </p:cNvPr>
          <p:cNvGraphicFramePr>
            <a:graphicFrameLocks noGrp="1"/>
          </p:cNvGraphicFramePr>
          <p:nvPr>
            <p:extLst>
              <p:ext uri="{D42A27DB-BD31-4B8C-83A1-F6EECF244321}">
                <p14:modId xmlns:p14="http://schemas.microsoft.com/office/powerpoint/2010/main" val="3357809713"/>
              </p:ext>
            </p:extLst>
          </p:nvPr>
        </p:nvGraphicFramePr>
        <p:xfrm>
          <a:off x="234846" y="1475656"/>
          <a:ext cx="11722304" cy="5024519"/>
        </p:xfrm>
        <a:graphic>
          <a:graphicData uri="http://schemas.openxmlformats.org/drawingml/2006/table">
            <a:tbl>
              <a:tblPr/>
              <a:tblGrid>
                <a:gridCol w="1852448">
                  <a:extLst>
                    <a:ext uri="{9D8B030D-6E8A-4147-A177-3AD203B41FA5}">
                      <a16:colId xmlns:a16="http://schemas.microsoft.com/office/drawing/2014/main" val="29783237"/>
                    </a:ext>
                  </a:extLst>
                </a:gridCol>
                <a:gridCol w="3090692">
                  <a:extLst>
                    <a:ext uri="{9D8B030D-6E8A-4147-A177-3AD203B41FA5}">
                      <a16:colId xmlns:a16="http://schemas.microsoft.com/office/drawing/2014/main" val="3641616698"/>
                    </a:ext>
                  </a:extLst>
                </a:gridCol>
                <a:gridCol w="3389582">
                  <a:extLst>
                    <a:ext uri="{9D8B030D-6E8A-4147-A177-3AD203B41FA5}">
                      <a16:colId xmlns:a16="http://schemas.microsoft.com/office/drawing/2014/main" val="2731862543"/>
                    </a:ext>
                  </a:extLst>
                </a:gridCol>
                <a:gridCol w="3389582">
                  <a:extLst>
                    <a:ext uri="{9D8B030D-6E8A-4147-A177-3AD203B41FA5}">
                      <a16:colId xmlns:a16="http://schemas.microsoft.com/office/drawing/2014/main" val="3940061333"/>
                    </a:ext>
                  </a:extLst>
                </a:gridCol>
              </a:tblGrid>
              <a:tr h="263342">
                <a:tc>
                  <a:txBody>
                    <a:bodyPr/>
                    <a:lstStyle/>
                    <a:p>
                      <a:pPr marL="0" marR="0" indent="0" algn="l" rtl="0" fontAlgn="base">
                        <a:lnSpc>
                          <a:spcPts val="1350"/>
                        </a:lnSpc>
                        <a:buNone/>
                      </a:pPr>
                      <a:r>
                        <a:rPr lang="nb-NO" sz="1800" b="1" i="0">
                          <a:solidFill>
                            <a:srgbClr val="FFFFFF"/>
                          </a:solidFill>
                          <a:effectLst/>
                          <a:latin typeface="+mn-lt"/>
                        </a:rPr>
                        <a:t>Tema </a:t>
                      </a:r>
                    </a:p>
                  </a:txBody>
                  <a:tcPr marL="56792" marR="56792" marT="28396" marB="28396">
                    <a:lnL w="6350" cap="flat" cmpd="sng" algn="ctr">
                      <a:solidFill>
                        <a:srgbClr val="E03605"/>
                      </a:solidFill>
                      <a:prstDash val="solid"/>
                      <a:round/>
                      <a:headEnd type="none" w="med" len="med"/>
                      <a:tailEnd type="none" w="med" len="med"/>
                    </a:lnL>
                    <a:lnR>
                      <a:noFill/>
                    </a:lnR>
                    <a:lnT w="6350" cap="flat" cmpd="sng" algn="ctr">
                      <a:solidFill>
                        <a:srgbClr val="E03605"/>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D7D31"/>
                    </a:solidFill>
                  </a:tcPr>
                </a:tc>
                <a:tc>
                  <a:txBody>
                    <a:bodyPr/>
                    <a:lstStyle/>
                    <a:p>
                      <a:pPr marL="0" marR="0" indent="0" algn="l" rtl="0" fontAlgn="base">
                        <a:lnSpc>
                          <a:spcPts val="1350"/>
                        </a:lnSpc>
                        <a:buNone/>
                      </a:pPr>
                      <a:r>
                        <a:rPr lang="nb-NO" sz="1800" b="1" i="0">
                          <a:solidFill>
                            <a:srgbClr val="FFFFFF"/>
                          </a:solidFill>
                          <a:effectLst/>
                          <a:latin typeface="+mn-lt"/>
                        </a:rPr>
                        <a:t>Noe kompetanse </a:t>
                      </a:r>
                    </a:p>
                  </a:txBody>
                  <a:tcPr marL="56792" marR="56792" marT="28396" marB="28396">
                    <a:lnL>
                      <a:noFill/>
                    </a:lnL>
                    <a:lnR>
                      <a:noFill/>
                    </a:lnR>
                    <a:lnT w="6350" cap="flat" cmpd="sng" algn="ctr">
                      <a:solidFill>
                        <a:srgbClr val="40B13A"/>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D7D31"/>
                    </a:solidFill>
                  </a:tcPr>
                </a:tc>
                <a:tc>
                  <a:txBody>
                    <a:bodyPr/>
                    <a:lstStyle/>
                    <a:p>
                      <a:pPr marL="0" marR="0" indent="0" algn="l" rtl="0" fontAlgn="base">
                        <a:lnSpc>
                          <a:spcPts val="1350"/>
                        </a:lnSpc>
                        <a:buNone/>
                      </a:pPr>
                      <a:r>
                        <a:rPr lang="nb-NO" sz="1800" b="1" i="0">
                          <a:solidFill>
                            <a:srgbClr val="FFFFFF"/>
                          </a:solidFill>
                          <a:effectLst/>
                          <a:latin typeface="+mn-lt"/>
                        </a:rPr>
                        <a:t>God kompetanse </a:t>
                      </a:r>
                    </a:p>
                  </a:txBody>
                  <a:tcPr marL="56792" marR="56792" marT="28396" marB="28396">
                    <a:lnL>
                      <a:noFill/>
                    </a:lnL>
                    <a:lnR>
                      <a:noFill/>
                    </a:lnR>
                    <a:lnT w="6350" cap="flat" cmpd="sng" algn="ctr">
                      <a:solidFill>
                        <a:srgbClr val="60953A"/>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D7D31"/>
                    </a:solidFill>
                  </a:tcPr>
                </a:tc>
                <a:tc>
                  <a:txBody>
                    <a:bodyPr/>
                    <a:lstStyle/>
                    <a:p>
                      <a:pPr marL="0" marR="0" indent="0" algn="l" rtl="0" fontAlgn="base">
                        <a:lnSpc>
                          <a:spcPts val="1350"/>
                        </a:lnSpc>
                        <a:buNone/>
                      </a:pPr>
                      <a:r>
                        <a:rPr lang="nb-NO" sz="1800" b="1" i="0">
                          <a:solidFill>
                            <a:srgbClr val="FFFFFF"/>
                          </a:solidFill>
                          <a:effectLst/>
                          <a:latin typeface="+mn-lt"/>
                        </a:rPr>
                        <a:t>Svært god kompetanse </a:t>
                      </a:r>
                    </a:p>
                  </a:txBody>
                  <a:tcPr marL="56792" marR="56792" marT="28396" marB="28396">
                    <a:lnL>
                      <a:noFill/>
                    </a:lnL>
                    <a:lnR w="6350" cap="flat" cmpd="sng" algn="ctr">
                      <a:solidFill>
                        <a:srgbClr val="E07DDB"/>
                      </a:solidFill>
                      <a:prstDash val="solid"/>
                      <a:round/>
                      <a:headEnd type="none" w="med" len="med"/>
                      <a:tailEnd type="none" w="med" len="med"/>
                    </a:lnR>
                    <a:lnT w="6350" cap="flat" cmpd="sng" algn="ctr">
                      <a:solidFill>
                        <a:srgbClr val="E07DDB"/>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D7D31"/>
                    </a:solidFill>
                  </a:tcPr>
                </a:tc>
                <a:extLst>
                  <a:ext uri="{0D108BD9-81ED-4DB2-BD59-A6C34878D82A}">
                    <a16:rowId xmlns:a16="http://schemas.microsoft.com/office/drawing/2014/main" val="2532936407"/>
                  </a:ext>
                </a:extLst>
              </a:tr>
              <a:tr h="1362772">
                <a:tc>
                  <a:txBody>
                    <a:bodyPr/>
                    <a:lstStyle/>
                    <a:p>
                      <a:pPr marL="0" marR="0" indent="0" algn="l" rtl="0" fontAlgn="base">
                        <a:lnSpc>
                          <a:spcPts val="1350"/>
                        </a:lnSpc>
                        <a:buNone/>
                      </a:pPr>
                      <a:r>
                        <a:rPr lang="nb-NO" sz="1800" b="1" i="0">
                          <a:solidFill>
                            <a:srgbClr val="FFFFFF"/>
                          </a:solidFill>
                          <a:effectLst/>
                          <a:latin typeface="+mn-lt"/>
                        </a:rPr>
                        <a:t>Foreslåtte tiltak </a:t>
                      </a:r>
                    </a:p>
                  </a:txBody>
                  <a:tcPr marL="56792" marR="56792" marT="28396" marB="28396">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D7D31"/>
                    </a:solidFill>
                  </a:tcPr>
                </a:tc>
                <a:tc>
                  <a:txBody>
                    <a:bodyPr/>
                    <a:lstStyle/>
                    <a:p>
                      <a:pPr marL="0" marR="0" indent="0" algn="l" rtl="0" fontAlgn="base">
                        <a:lnSpc>
                          <a:spcPts val="1350"/>
                        </a:lnSpc>
                        <a:buNone/>
                      </a:pPr>
                      <a:r>
                        <a:rPr lang="nb-NO" sz="1800" b="0" i="0">
                          <a:solidFill>
                            <a:srgbClr val="000000"/>
                          </a:solidFill>
                          <a:effectLst/>
                          <a:latin typeface="+mn-lt"/>
                        </a:rPr>
                        <a:t>Løsningen har begrensninger i naturfaglig og teknologisk gjennomførbarhet. </a:t>
                      </a:r>
                    </a:p>
                    <a:p>
                      <a:pPr marL="0" marR="0" indent="0" algn="l" rtl="0" fontAlgn="base">
                        <a:lnSpc>
                          <a:spcPts val="1350"/>
                        </a:lnSpc>
                        <a:buNone/>
                      </a:pPr>
                      <a:endParaRPr lang="nb-NO" sz="1800" b="0" i="0">
                        <a:solidFill>
                          <a:srgbClr val="000000"/>
                        </a:solidFill>
                        <a:effectLst/>
                        <a:latin typeface="+mn-lt"/>
                      </a:endParaRPr>
                    </a:p>
                    <a:p>
                      <a:pPr marL="0" marR="0" indent="0" algn="l" rtl="0" fontAlgn="base">
                        <a:lnSpc>
                          <a:spcPts val="1350"/>
                        </a:lnSpc>
                        <a:buNone/>
                      </a:pPr>
                      <a:r>
                        <a:rPr lang="nb-NO" sz="1800" b="0" i="0">
                          <a:solidFill>
                            <a:srgbClr val="000000"/>
                          </a:solidFill>
                          <a:effectLst/>
                          <a:latin typeface="+mn-lt"/>
                        </a:rPr>
                        <a:t>Den inneholder mangelfulle faglige forklaringer. </a:t>
                      </a:r>
                    </a:p>
                  </a:txBody>
                  <a:tcPr marL="56792" marR="56792" marT="28396" marB="28396">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7CAAC"/>
                    </a:solidFill>
                  </a:tcPr>
                </a:tc>
                <a:tc>
                  <a:txBody>
                    <a:bodyPr/>
                    <a:lstStyle/>
                    <a:p>
                      <a:pPr marL="0" marR="0" indent="0" algn="l" rtl="0" fontAlgn="base">
                        <a:lnSpc>
                          <a:spcPts val="1350"/>
                        </a:lnSpc>
                        <a:buNone/>
                      </a:pPr>
                      <a:r>
                        <a:rPr lang="nb-NO" sz="1800" b="0" i="0">
                          <a:solidFill>
                            <a:srgbClr val="000000"/>
                          </a:solidFill>
                          <a:effectLst/>
                          <a:latin typeface="+mn-lt"/>
                        </a:rPr>
                        <a:t>Løsningen kan ha begrensninger i naturfaglig og teknologisk gjennomførbarhet. </a:t>
                      </a:r>
                    </a:p>
                    <a:p>
                      <a:pPr marL="0" marR="0" indent="0" algn="l" rtl="0" fontAlgn="base">
                        <a:lnSpc>
                          <a:spcPts val="1350"/>
                        </a:lnSpc>
                        <a:buNone/>
                      </a:pPr>
                      <a:endParaRPr lang="nb-NO" sz="1800" b="0" i="0">
                        <a:solidFill>
                          <a:srgbClr val="000000"/>
                        </a:solidFill>
                        <a:effectLst/>
                        <a:latin typeface="+mn-lt"/>
                      </a:endParaRPr>
                    </a:p>
                    <a:p>
                      <a:pPr marL="0" marR="0" indent="0" algn="l" rtl="0" fontAlgn="base">
                        <a:lnSpc>
                          <a:spcPts val="1350"/>
                        </a:lnSpc>
                        <a:buNone/>
                      </a:pPr>
                      <a:r>
                        <a:rPr lang="nb-NO" sz="1800" b="0" i="0">
                          <a:solidFill>
                            <a:srgbClr val="000000"/>
                          </a:solidFill>
                          <a:effectLst/>
                          <a:latin typeface="+mn-lt"/>
                        </a:rPr>
                        <a:t>Den inneholder tilstrekkelige faglige forklaringer. </a:t>
                      </a:r>
                    </a:p>
                  </a:txBody>
                  <a:tcPr marL="56792" marR="56792" marT="28396" marB="28396">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7CAAC"/>
                    </a:solidFill>
                  </a:tcPr>
                </a:tc>
                <a:tc>
                  <a:txBody>
                    <a:bodyPr/>
                    <a:lstStyle/>
                    <a:p>
                      <a:pPr marL="0" marR="0" indent="0" algn="l" rtl="0" fontAlgn="base">
                        <a:lnSpc>
                          <a:spcPts val="1350"/>
                        </a:lnSpc>
                        <a:buNone/>
                      </a:pPr>
                      <a:r>
                        <a:rPr lang="nb-NO" sz="1800" b="0" i="0">
                          <a:solidFill>
                            <a:srgbClr val="000000"/>
                          </a:solidFill>
                          <a:effectLst/>
                          <a:latin typeface="+mn-lt"/>
                        </a:rPr>
                        <a:t>Løsningen er naturfaglig og teknologisk gjennomførbar. </a:t>
                      </a:r>
                    </a:p>
                    <a:p>
                      <a:pPr marL="0" marR="0" indent="0" algn="l" rtl="0" fontAlgn="base">
                        <a:lnSpc>
                          <a:spcPts val="1350"/>
                        </a:lnSpc>
                        <a:buNone/>
                      </a:pPr>
                      <a:endParaRPr lang="nb-NO" sz="1800" b="0" i="0">
                        <a:solidFill>
                          <a:srgbClr val="000000"/>
                        </a:solidFill>
                        <a:effectLst/>
                        <a:latin typeface="+mn-lt"/>
                      </a:endParaRPr>
                    </a:p>
                    <a:p>
                      <a:pPr marL="0" marR="0" indent="0" algn="l" rtl="0" fontAlgn="base">
                        <a:lnSpc>
                          <a:spcPts val="1350"/>
                        </a:lnSpc>
                        <a:buNone/>
                      </a:pPr>
                      <a:endParaRPr lang="nb-NO" sz="1800" b="0" i="0">
                        <a:solidFill>
                          <a:srgbClr val="000000"/>
                        </a:solidFill>
                        <a:effectLst/>
                        <a:latin typeface="+mn-lt"/>
                      </a:endParaRPr>
                    </a:p>
                    <a:p>
                      <a:pPr marL="0" marR="0" indent="0" algn="l" rtl="0" fontAlgn="base">
                        <a:lnSpc>
                          <a:spcPts val="1350"/>
                        </a:lnSpc>
                        <a:buNone/>
                      </a:pPr>
                      <a:r>
                        <a:rPr lang="nb-NO" sz="1800" b="0" i="0">
                          <a:solidFill>
                            <a:srgbClr val="000000"/>
                          </a:solidFill>
                          <a:effectLst/>
                          <a:latin typeface="+mn-lt"/>
                        </a:rPr>
                        <a:t>Den inneholder solide faglige forklaringer som er relevante.  </a:t>
                      </a:r>
                    </a:p>
                  </a:txBody>
                  <a:tcPr marL="56792" marR="56792" marT="28396" marB="28396">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7CAAC"/>
                    </a:solidFill>
                  </a:tcPr>
                </a:tc>
                <a:extLst>
                  <a:ext uri="{0D108BD9-81ED-4DB2-BD59-A6C34878D82A}">
                    <a16:rowId xmlns:a16="http://schemas.microsoft.com/office/drawing/2014/main" val="2154758925"/>
                  </a:ext>
                </a:extLst>
              </a:tr>
              <a:tr h="2242316">
                <a:tc>
                  <a:txBody>
                    <a:bodyPr/>
                    <a:lstStyle/>
                    <a:p>
                      <a:pPr marL="0" marR="0" indent="0" algn="l" rtl="0" fontAlgn="base">
                        <a:lnSpc>
                          <a:spcPts val="1350"/>
                        </a:lnSpc>
                        <a:buNone/>
                      </a:pPr>
                      <a:r>
                        <a:rPr lang="nb-NO" sz="1800" b="1" i="0">
                          <a:solidFill>
                            <a:srgbClr val="FFFFFF"/>
                          </a:solidFill>
                          <a:effectLst/>
                          <a:latin typeface="+mn-lt"/>
                        </a:rPr>
                        <a:t>Vurderinger og argumentasjon: </a:t>
                      </a:r>
                      <a:br>
                        <a:rPr lang="nb-NO" sz="1800" b="1" i="0">
                          <a:solidFill>
                            <a:srgbClr val="FFFFFF"/>
                          </a:solidFill>
                          <a:effectLst/>
                          <a:latin typeface="+mn-lt"/>
                        </a:rPr>
                      </a:br>
                      <a:endParaRPr lang="nb-NO" sz="1800" b="1" i="0">
                        <a:solidFill>
                          <a:srgbClr val="FFFFFF"/>
                        </a:solidFill>
                        <a:effectLst/>
                        <a:latin typeface="+mn-lt"/>
                      </a:endParaRPr>
                    </a:p>
                    <a:p>
                      <a:pPr marL="285750" marR="0" lvl="0" indent="-285750" algn="l" rtl="0" fontAlgn="base">
                        <a:lnSpc>
                          <a:spcPts val="1350"/>
                        </a:lnSpc>
                        <a:buFont typeface="Arial"/>
                        <a:buChar char="•"/>
                      </a:pPr>
                      <a:r>
                        <a:rPr lang="nb-NO" sz="1800" b="1" i="0">
                          <a:solidFill>
                            <a:srgbClr val="FFFFFF"/>
                          </a:solidFill>
                          <a:effectLst/>
                          <a:latin typeface="+mn-lt"/>
                        </a:rPr>
                        <a:t>innsamlet data </a:t>
                      </a:r>
                    </a:p>
                    <a:p>
                      <a:pPr marL="285750" marR="0" lvl="0" indent="-285750" algn="l" rtl="0" fontAlgn="base">
                        <a:lnSpc>
                          <a:spcPts val="1350"/>
                        </a:lnSpc>
                        <a:buFont typeface="Arial"/>
                        <a:buChar char="•"/>
                      </a:pPr>
                      <a:r>
                        <a:rPr lang="nb-NO" sz="1800" b="1" i="0">
                          <a:solidFill>
                            <a:srgbClr val="FFFFFF"/>
                          </a:solidFill>
                          <a:effectLst/>
                          <a:latin typeface="+mn-lt"/>
                        </a:rPr>
                        <a:t>lokale forhold </a:t>
                      </a:r>
                    </a:p>
                    <a:p>
                      <a:pPr marL="285750" marR="0" lvl="0" indent="-285750" algn="l" rtl="0" fontAlgn="base">
                        <a:lnSpc>
                          <a:spcPts val="1350"/>
                        </a:lnSpc>
                        <a:buFont typeface="Arial"/>
                        <a:buChar char="•"/>
                      </a:pPr>
                      <a:r>
                        <a:rPr lang="nb-NO" sz="1800" b="1" i="0">
                          <a:solidFill>
                            <a:srgbClr val="FFFFFF"/>
                          </a:solidFill>
                          <a:effectLst/>
                          <a:latin typeface="+mn-lt"/>
                        </a:rPr>
                        <a:t>økonomi </a:t>
                      </a:r>
                    </a:p>
                    <a:p>
                      <a:pPr marL="285750" marR="0" lvl="0" indent="-285750" algn="l" rtl="0" fontAlgn="base">
                        <a:lnSpc>
                          <a:spcPts val="1350"/>
                        </a:lnSpc>
                        <a:buFont typeface="Arial"/>
                        <a:buChar char="•"/>
                      </a:pPr>
                      <a:r>
                        <a:rPr lang="nb-NO" sz="1800" b="1" i="0">
                          <a:solidFill>
                            <a:srgbClr val="FFFFFF"/>
                          </a:solidFill>
                          <a:effectLst/>
                          <a:latin typeface="+mn-lt"/>
                        </a:rPr>
                        <a:t>konsekvenser for miljøet </a:t>
                      </a:r>
                    </a:p>
                  </a:txBody>
                  <a:tcPr marL="56792" marR="56792" marT="28396" marB="28396">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D7D31"/>
                    </a:solidFill>
                  </a:tcPr>
                </a:tc>
                <a:tc>
                  <a:txBody>
                    <a:bodyPr/>
                    <a:lstStyle/>
                    <a:p>
                      <a:pPr marL="0" marR="0" indent="0" algn="l" rtl="0" fontAlgn="base">
                        <a:lnSpc>
                          <a:spcPts val="1350"/>
                        </a:lnSpc>
                        <a:buNone/>
                      </a:pPr>
                      <a:r>
                        <a:rPr lang="nb-NO" sz="1800" b="0" i="0">
                          <a:solidFill>
                            <a:srgbClr val="000000"/>
                          </a:solidFill>
                          <a:effectLst/>
                          <a:latin typeface="+mn-lt"/>
                        </a:rPr>
                        <a:t>Løsningen inneholder få eller mangelfulle vurderinger som belyser fordeler og ulemper ved foreslåtte tiltak. </a:t>
                      </a:r>
                    </a:p>
                    <a:p>
                      <a:pPr marL="0" marR="0" indent="0" algn="l" rtl="0" fontAlgn="base">
                        <a:lnSpc>
                          <a:spcPts val="1350"/>
                        </a:lnSpc>
                        <a:buNone/>
                      </a:pPr>
                      <a:endParaRPr lang="nb-NO" sz="1800" b="0" i="0">
                        <a:solidFill>
                          <a:srgbClr val="000000"/>
                        </a:solidFill>
                        <a:effectLst/>
                        <a:latin typeface="+mn-lt"/>
                      </a:endParaRPr>
                    </a:p>
                    <a:p>
                      <a:pPr marL="0" marR="0" indent="0" algn="l" rtl="0" fontAlgn="base">
                        <a:lnSpc>
                          <a:spcPts val="1350"/>
                        </a:lnSpc>
                        <a:buNone/>
                      </a:pPr>
                      <a:r>
                        <a:rPr lang="nb-NO" sz="1800" b="0" i="0">
                          <a:solidFill>
                            <a:srgbClr val="000000"/>
                          </a:solidFill>
                          <a:effectLst/>
                          <a:latin typeface="+mn-lt"/>
                        </a:rPr>
                        <a:t>Bearbeidingen og tolkningen av innsamlet data har svakheter, og det er mangelfull vurdering av egne undersøkelser opp mot forslag til løsning. </a:t>
                      </a:r>
                    </a:p>
                  </a:txBody>
                  <a:tcPr marL="56792" marR="56792" marT="28396" marB="28396">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E4D5"/>
                    </a:solidFill>
                  </a:tcPr>
                </a:tc>
                <a:tc>
                  <a:txBody>
                    <a:bodyPr/>
                    <a:lstStyle/>
                    <a:p>
                      <a:pPr marL="0" marR="0" indent="0" algn="l" rtl="0" fontAlgn="base">
                        <a:lnSpc>
                          <a:spcPts val="1350"/>
                        </a:lnSpc>
                        <a:buNone/>
                      </a:pPr>
                      <a:r>
                        <a:rPr lang="nb-NO" sz="1800" b="0" i="0">
                          <a:solidFill>
                            <a:srgbClr val="000000"/>
                          </a:solidFill>
                          <a:effectLst/>
                          <a:latin typeface="+mn-lt"/>
                        </a:rPr>
                        <a:t>Løsningen tar opp både fordeler og ulemper ved foreslåtte tiltak, men med mangelfull argumentasjon.  </a:t>
                      </a:r>
                    </a:p>
                    <a:p>
                      <a:pPr marL="0" marR="0" indent="0" algn="l" rtl="0" fontAlgn="base">
                        <a:lnSpc>
                          <a:spcPts val="1350"/>
                        </a:lnSpc>
                        <a:buNone/>
                      </a:pPr>
                      <a:endParaRPr lang="nb-NO" sz="1800" b="0" i="0">
                        <a:solidFill>
                          <a:srgbClr val="000000"/>
                        </a:solidFill>
                        <a:effectLst/>
                        <a:latin typeface="+mn-lt"/>
                      </a:endParaRPr>
                    </a:p>
                    <a:p>
                      <a:pPr marL="0" marR="0" indent="0" algn="l" rtl="0" fontAlgn="base">
                        <a:lnSpc>
                          <a:spcPts val="1350"/>
                        </a:lnSpc>
                        <a:buNone/>
                      </a:pPr>
                      <a:endParaRPr lang="nb-NO" sz="1800" b="0" i="0">
                        <a:solidFill>
                          <a:srgbClr val="000000"/>
                        </a:solidFill>
                        <a:effectLst/>
                        <a:latin typeface="+mn-lt"/>
                      </a:endParaRPr>
                    </a:p>
                    <a:p>
                      <a:pPr marL="0" marR="0" indent="0" algn="l" rtl="0" fontAlgn="base">
                        <a:lnSpc>
                          <a:spcPts val="1350"/>
                        </a:lnSpc>
                        <a:buNone/>
                      </a:pPr>
                      <a:r>
                        <a:rPr lang="nb-NO" sz="1800" b="0" i="0">
                          <a:solidFill>
                            <a:srgbClr val="000000"/>
                          </a:solidFill>
                          <a:effectLst/>
                          <a:latin typeface="+mn-lt"/>
                        </a:rPr>
                        <a:t>Bearbeidingen og tolkningen av innsamlet data inneholder noen mindre feil eller mangler, og forslag til løsning har noen koblinger til resultatene.  </a:t>
                      </a:r>
                    </a:p>
                    <a:p>
                      <a:pPr marL="0" marR="0" indent="0" algn="l" rtl="0" fontAlgn="base">
                        <a:lnSpc>
                          <a:spcPts val="1350"/>
                        </a:lnSpc>
                        <a:buNone/>
                      </a:pPr>
                      <a:endParaRPr lang="nb-NO" sz="1800" b="0" i="0">
                        <a:solidFill>
                          <a:srgbClr val="000000"/>
                        </a:solidFill>
                        <a:effectLst/>
                        <a:latin typeface="+mn-lt"/>
                      </a:endParaRPr>
                    </a:p>
                  </a:txBody>
                  <a:tcPr marL="56792" marR="56792" marT="28396" marB="28396">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E4D5"/>
                    </a:solidFill>
                  </a:tcPr>
                </a:tc>
                <a:tc>
                  <a:txBody>
                    <a:bodyPr/>
                    <a:lstStyle/>
                    <a:p>
                      <a:pPr marL="0" marR="0" indent="0" algn="l" rtl="0" fontAlgn="base">
                        <a:lnSpc>
                          <a:spcPts val="1350"/>
                        </a:lnSpc>
                        <a:buNone/>
                      </a:pPr>
                      <a:r>
                        <a:rPr lang="nb-NO" sz="1800" b="0" i="0">
                          <a:solidFill>
                            <a:srgbClr val="000000"/>
                          </a:solidFill>
                          <a:effectLst/>
                          <a:latin typeface="+mn-lt"/>
                        </a:rPr>
                        <a:t>Løsningen tar opp både fordeler og ulemper ved foreslåtte tiltak, og argumenterer godt for valgene som er tatt.  </a:t>
                      </a:r>
                    </a:p>
                    <a:p>
                      <a:pPr marL="0" marR="0" indent="0" algn="l" rtl="0" fontAlgn="base">
                        <a:lnSpc>
                          <a:spcPts val="1350"/>
                        </a:lnSpc>
                        <a:buNone/>
                      </a:pPr>
                      <a:endParaRPr lang="nb-NO" sz="1800" b="0" i="0">
                        <a:solidFill>
                          <a:srgbClr val="000000"/>
                        </a:solidFill>
                        <a:effectLst/>
                        <a:latin typeface="+mn-lt"/>
                      </a:endParaRPr>
                    </a:p>
                    <a:p>
                      <a:pPr marL="0" marR="0" indent="0" algn="l" rtl="0" fontAlgn="base">
                        <a:lnSpc>
                          <a:spcPts val="1350"/>
                        </a:lnSpc>
                        <a:buNone/>
                      </a:pPr>
                      <a:r>
                        <a:rPr lang="nb-NO" sz="1800" b="0" i="0">
                          <a:solidFill>
                            <a:srgbClr val="000000"/>
                          </a:solidFill>
                          <a:effectLst/>
                          <a:latin typeface="+mn-lt"/>
                        </a:rPr>
                        <a:t>Innsamlet data er bearbeidet og tolket uten vesentlige feil og mangler, og resultatene er tatt med i vurderingen av mulige løsninger. </a:t>
                      </a:r>
                    </a:p>
                    <a:p>
                      <a:pPr marL="0" marR="0" indent="0" algn="l" rtl="0" fontAlgn="base">
                        <a:lnSpc>
                          <a:spcPts val="1350"/>
                        </a:lnSpc>
                        <a:buNone/>
                      </a:pPr>
                      <a:endParaRPr lang="nb-NO" sz="1800" b="0" i="0">
                        <a:solidFill>
                          <a:srgbClr val="000000"/>
                        </a:solidFill>
                        <a:effectLst/>
                        <a:latin typeface="+mn-lt"/>
                      </a:endParaRPr>
                    </a:p>
                  </a:txBody>
                  <a:tcPr marL="56792" marR="56792" marT="28396" marB="28396">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E4D5"/>
                    </a:solidFill>
                  </a:tcPr>
                </a:tc>
                <a:extLst>
                  <a:ext uri="{0D108BD9-81ED-4DB2-BD59-A6C34878D82A}">
                    <a16:rowId xmlns:a16="http://schemas.microsoft.com/office/drawing/2014/main" val="1330486721"/>
                  </a:ext>
                </a:extLst>
              </a:tr>
              <a:tr h="1156089">
                <a:tc>
                  <a:txBody>
                    <a:bodyPr/>
                    <a:lstStyle/>
                    <a:p>
                      <a:pPr marL="0" marR="0" indent="0" algn="l" rtl="0" fontAlgn="base">
                        <a:lnSpc>
                          <a:spcPts val="1350"/>
                        </a:lnSpc>
                        <a:buNone/>
                      </a:pPr>
                      <a:r>
                        <a:rPr lang="nb-NO" sz="1800" b="1" i="0">
                          <a:solidFill>
                            <a:srgbClr val="FFFFFF"/>
                          </a:solidFill>
                          <a:effectLst/>
                          <a:latin typeface="+mn-lt"/>
                        </a:rPr>
                        <a:t>Produktet </a:t>
                      </a:r>
                    </a:p>
                  </a:txBody>
                  <a:tcPr marL="56792" marR="56792" marT="28396" marB="28396">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D7D31"/>
                    </a:solidFill>
                  </a:tcPr>
                </a:tc>
                <a:tc>
                  <a:txBody>
                    <a:bodyPr/>
                    <a:lstStyle/>
                    <a:p>
                      <a:pPr marL="0" marR="0" indent="0" algn="l" rtl="0" fontAlgn="base">
                        <a:lnSpc>
                          <a:spcPts val="1350"/>
                        </a:lnSpc>
                        <a:buNone/>
                      </a:pPr>
                      <a:r>
                        <a:rPr lang="nb-NO" sz="1800" b="0" i="0">
                          <a:solidFill>
                            <a:srgbClr val="000000"/>
                          </a:solidFill>
                          <a:effectLst/>
                          <a:latin typeface="+mn-lt"/>
                        </a:rPr>
                        <a:t>Produktet presenterer innholdet på en forståelig måte og inkluderer noen kilder. </a:t>
                      </a:r>
                    </a:p>
                  </a:txBody>
                  <a:tcPr marL="56792" marR="56792" marT="28396" marB="28396">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7CAAC"/>
                    </a:solidFill>
                  </a:tcPr>
                </a:tc>
                <a:tc>
                  <a:txBody>
                    <a:bodyPr/>
                    <a:lstStyle/>
                    <a:p>
                      <a:pPr marL="0" marR="0" indent="0" algn="l" rtl="0" fontAlgn="base">
                        <a:lnSpc>
                          <a:spcPts val="1350"/>
                        </a:lnSpc>
                        <a:buNone/>
                      </a:pPr>
                      <a:r>
                        <a:rPr lang="nb-NO" sz="1800" b="0" i="0">
                          <a:solidFill>
                            <a:srgbClr val="000000"/>
                          </a:solidFill>
                          <a:effectLst/>
                          <a:latin typeface="+mn-lt"/>
                        </a:rPr>
                        <a:t>Produktet presenterer innholdet på en oversiktlig måte og inkluderer kilder. </a:t>
                      </a:r>
                    </a:p>
                  </a:txBody>
                  <a:tcPr marL="56792" marR="56792" marT="28396" marB="28396">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7CAAC"/>
                    </a:solidFill>
                  </a:tcPr>
                </a:tc>
                <a:tc>
                  <a:txBody>
                    <a:bodyPr/>
                    <a:lstStyle/>
                    <a:p>
                      <a:pPr marL="0" marR="0" indent="0" algn="l" rtl="0" fontAlgn="base">
                        <a:lnSpc>
                          <a:spcPts val="1350"/>
                        </a:lnSpc>
                        <a:buNone/>
                      </a:pPr>
                      <a:r>
                        <a:rPr lang="nb-NO" sz="1800" b="0" i="0">
                          <a:solidFill>
                            <a:srgbClr val="000000"/>
                          </a:solidFill>
                          <a:effectLst/>
                          <a:latin typeface="+mn-lt"/>
                        </a:rPr>
                        <a:t>Produktet er gjennomarbeidet med hensiktsmessige illustrasjoner og figurer, godt strukturert og med relevante kilder og korrekt kildehenvisning. </a:t>
                      </a:r>
                    </a:p>
                  </a:txBody>
                  <a:tcPr marL="56792" marR="56792" marT="28396" marB="28396">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7CAAC"/>
                    </a:solidFill>
                  </a:tcPr>
                </a:tc>
                <a:extLst>
                  <a:ext uri="{0D108BD9-81ED-4DB2-BD59-A6C34878D82A}">
                    <a16:rowId xmlns:a16="http://schemas.microsoft.com/office/drawing/2014/main" val="1075579019"/>
                  </a:ext>
                </a:extLst>
              </a:tr>
            </a:tbl>
          </a:graphicData>
        </a:graphic>
      </p:graphicFrame>
    </p:spTree>
    <p:extLst>
      <p:ext uri="{BB962C8B-B14F-4D97-AF65-F5344CB8AC3E}">
        <p14:creationId xmlns:p14="http://schemas.microsoft.com/office/powerpoint/2010/main" val="3562637423"/>
      </p:ext>
    </p:extLst>
  </p:cSld>
  <p:clrMapOvr>
    <a:masterClrMapping/>
  </p:clrMapOvr>
</p:sld>
</file>

<file path=ppt/theme/theme1.xml><?xml version="1.0" encoding="utf-8"?>
<a:theme xmlns:a="http://schemas.openxmlformats.org/drawingml/2006/main" name="1 - Start og slut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 - Med begge logoen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4 - Med UiO log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5 - Med Naturfagsenterets log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3 - Med begge logoen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27fe6898-c96a-4d3a-b1b5-26353875e944" xsi:nil="true"/>
    <lcf76f155ced4ddcb4097134ff3c332f xmlns="3da30368-982c-4e6d-9af5-829e1c986b1e">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C86D8555464BA64CAB3AC7DA0B3B66BA" ma:contentTypeVersion="12" ma:contentTypeDescription="Opprett et nytt dokument." ma:contentTypeScope="" ma:versionID="a797b270d61b202f1a34a2e19c772c44">
  <xsd:schema xmlns:xsd="http://www.w3.org/2001/XMLSchema" xmlns:xs="http://www.w3.org/2001/XMLSchema" xmlns:p="http://schemas.microsoft.com/office/2006/metadata/properties" xmlns:ns2="3da30368-982c-4e6d-9af5-829e1c986b1e" xmlns:ns3="27fe6898-c96a-4d3a-b1b5-26353875e944" targetNamespace="http://schemas.microsoft.com/office/2006/metadata/properties" ma:root="true" ma:fieldsID="904ffd43cd5b483f5c71b0d26e07fcf7" ns2:_="" ns3:_="">
    <xsd:import namespace="3da30368-982c-4e6d-9af5-829e1c986b1e"/>
    <xsd:import namespace="27fe6898-c96a-4d3a-b1b5-26353875e94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da30368-982c-4e6d-9af5-829e1c986b1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lcf76f155ced4ddcb4097134ff3c332f" ma:index="17" nillable="true" ma:taxonomy="true" ma:internalName="lcf76f155ced4ddcb4097134ff3c332f" ma:taxonomyFieldName="MediaServiceImageTags" ma:displayName="Bildemerkelapper" ma:readOnly="false" ma:fieldId="{5cf76f15-5ced-4ddc-b409-7134ff3c332f}" ma:taxonomyMulti="true" ma:sspId="c22fd018-c39b-462c-89de-126a365ef119"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7fe6898-c96a-4d3a-b1b5-26353875e944"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7ebba680-9ecc-427e-af16-b3c6c718d21e}" ma:internalName="TaxCatchAll" ma:showField="CatchAllData" ma:web="27fe6898-c96a-4d3a-b1b5-26353875e94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363487F-17A3-4056-BD57-012781AA2653}">
  <ds:schemaRefs>
    <ds:schemaRef ds:uri="http://schemas.microsoft.com/sharepoint/v3/contenttype/forms"/>
  </ds:schemaRefs>
</ds:datastoreItem>
</file>

<file path=customXml/itemProps2.xml><?xml version="1.0" encoding="utf-8"?>
<ds:datastoreItem xmlns:ds="http://schemas.openxmlformats.org/officeDocument/2006/customXml" ds:itemID="{7060D208-3456-4D59-A42F-29EB62D78CC2}">
  <ds:schemaRefs>
    <ds:schemaRef ds:uri="27fe6898-c96a-4d3a-b1b5-26353875e944"/>
    <ds:schemaRef ds:uri="3da30368-982c-4e6d-9af5-829e1c986b1e"/>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9FB6DE5C-E270-4C6D-8B51-15F57588531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da30368-982c-4e6d-9af5-829e1c986b1e"/>
    <ds:schemaRef ds:uri="27fe6898-c96a-4d3a-b1b5-26353875e94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463b6811-b0a4-4b2a-b932-72c4c970c5d2}" enabled="0" method="" siteId="{463b6811-b0a4-4b2a-b932-72c4c970c5d2}" removed="1"/>
</clbl:labelList>
</file>

<file path=docProps/app.xml><?xml version="1.0" encoding="utf-8"?>
<Properties xmlns="http://schemas.openxmlformats.org/officeDocument/2006/extended-properties" xmlns:vt="http://schemas.openxmlformats.org/officeDocument/2006/docPropsVTypes">
  <Template/>
  <TotalTime>0</TotalTime>
  <Words>915</Words>
  <Application>Microsoft Office PowerPoint</Application>
  <PresentationFormat>Widescreen</PresentationFormat>
  <Paragraphs>103</Paragraphs>
  <Slides>12</Slides>
  <Notes>12</Notes>
  <HiddenSlides>0</HiddenSlides>
  <MMClips>0</MMClips>
  <ScaleCrop>false</ScaleCrop>
  <HeadingPairs>
    <vt:vector size="6" baseType="variant">
      <vt:variant>
        <vt:lpstr>Brukte skrifter</vt:lpstr>
      </vt:variant>
      <vt:variant>
        <vt:i4>9</vt:i4>
      </vt:variant>
      <vt:variant>
        <vt:lpstr>Tema</vt:lpstr>
      </vt:variant>
      <vt:variant>
        <vt:i4>5</vt:i4>
      </vt:variant>
      <vt:variant>
        <vt:lpstr>Lysbildetitler</vt:lpstr>
      </vt:variant>
      <vt:variant>
        <vt:i4>12</vt:i4>
      </vt:variant>
    </vt:vector>
  </HeadingPairs>
  <TitlesOfParts>
    <vt:vector size="26" baseType="lpstr">
      <vt:lpstr>Amatic SC</vt:lpstr>
      <vt:lpstr>Aptos</vt:lpstr>
      <vt:lpstr>Arial</vt:lpstr>
      <vt:lpstr>Calibri</vt:lpstr>
      <vt:lpstr>Calibri Light</vt:lpstr>
      <vt:lpstr>Century Gothic</vt:lpstr>
      <vt:lpstr>Comic Sans MS</vt:lpstr>
      <vt:lpstr>Quattrocento Sans</vt:lpstr>
      <vt:lpstr>Segoe UI</vt:lpstr>
      <vt:lpstr>1 - Start og slutt</vt:lpstr>
      <vt:lpstr>3 - Med begge logoene</vt:lpstr>
      <vt:lpstr>4 - Med UiO logo</vt:lpstr>
      <vt:lpstr>5 - Med Naturfagsenterets logo</vt:lpstr>
      <vt:lpstr>1_3 - Med begge logoene</vt:lpstr>
      <vt:lpstr>PowerPoint-presentasjon</vt:lpstr>
      <vt:lpstr>PowerPoint-presentasjon</vt:lpstr>
      <vt:lpstr>Oppdraget 2026/27 – Lokal produksjon av energi  </vt:lpstr>
      <vt:lpstr>Oppdraget 2026/27 – Produsere energi i nærområdet </vt:lpstr>
      <vt:lpstr>Les med ulike roller</vt:lpstr>
      <vt:lpstr>Gjett ordet</vt:lpstr>
      <vt:lpstr>Gjett ordet – oppsummering </vt:lpstr>
      <vt:lpstr>Hvem skal ut?</vt:lpstr>
      <vt:lpstr>Veien videre</vt:lpstr>
      <vt:lpstr>PowerPoint-presentasjon</vt:lpstr>
      <vt:lpstr>PowerPoint-presentasjon</vt:lpstr>
      <vt:lpstr>Juryens vurderingskriterier</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Aud Ragnhild V K Skår</dc:creator>
  <cp:lastModifiedBy>Maria Gaare Dahl</cp:lastModifiedBy>
  <cp:revision>2</cp:revision>
  <cp:lastPrinted>2023-09-26T08:56:12Z</cp:lastPrinted>
  <dcterms:created xsi:type="dcterms:W3CDTF">2019-08-22T08:49:11Z</dcterms:created>
  <dcterms:modified xsi:type="dcterms:W3CDTF">2026-09-11T12:28:13Z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0x010100C86D8555464BA64CAB3AC7DA0B3B66BA</vt:lpwstr>
  </property>
  <property fmtid="{D5CDD505-2E9C-101B-9397-08002B2CF9AE}" pid="3" name="MediaServiceImageTags">
    <vt:lpwstr/>
  </property>
</Properties>
</file>