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5" r:id="rId2"/>
    <p:sldId id="276" r:id="rId3"/>
    <p:sldId id="302" r:id="rId4"/>
    <p:sldId id="299" r:id="rId5"/>
    <p:sldId id="300" r:id="rId6"/>
    <p:sldId id="303" r:id="rId7"/>
  </p:sldIdLst>
  <p:sldSz cx="12192000" cy="6858000"/>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it Reitan" initials="BR" lastIdx="2" clrIdx="0">
    <p:extLst>
      <p:ext uri="{19B8F6BF-5375-455C-9EA6-DF929625EA0E}">
        <p15:presenceInfo xmlns:p15="http://schemas.microsoft.com/office/powerpoint/2012/main" userId="S-1-5-21-1927809936-1189766144-1318725885-4267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BD57"/>
    <a:srgbClr val="DBECD0"/>
    <a:srgbClr val="B7DA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sfarg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ys stil 1 - uthevingsfarge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8" autoAdjust="0"/>
    <p:restoredTop sz="71411" autoAdjust="0"/>
  </p:normalViewPr>
  <p:slideViewPr>
    <p:cSldViewPr snapToGrid="0">
      <p:cViewPr varScale="1">
        <p:scale>
          <a:sx n="113" d="100"/>
          <a:sy n="113" d="100"/>
        </p:scale>
        <p:origin x="4272" y="11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03D3A373-D147-4681-A1D8-B1CAC4190B31}" type="datetimeFigureOut">
              <a:rPr lang="nb-NO" smtClean="0"/>
              <a:t>04.09.2026</a:t>
            </a:fld>
            <a:endParaRPr lang="nb-NO"/>
          </a:p>
        </p:txBody>
      </p:sp>
      <p:sp>
        <p:nvSpPr>
          <p:cNvPr id="4" name="Plassholder for lysbilde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18B85D8C-4EF5-45C7-BCF5-FE7A2FB13782}" type="slidenum">
              <a:rPr lang="nb-NO" smtClean="0"/>
              <a:t>‹#›</a:t>
            </a:fld>
            <a:endParaRPr lang="nb-NO"/>
          </a:p>
        </p:txBody>
      </p:sp>
    </p:spTree>
    <p:extLst>
      <p:ext uri="{BB962C8B-B14F-4D97-AF65-F5344CB8AC3E}">
        <p14:creationId xmlns:p14="http://schemas.microsoft.com/office/powerpoint/2010/main" val="2352089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B85D8C-4EF5-45C7-BCF5-FE7A2FB13782}" type="slidenum">
              <a:rPr lang="nb-NO" smtClean="0"/>
              <a:t>1</a:t>
            </a:fld>
            <a:endParaRPr lang="nb-NO"/>
          </a:p>
        </p:txBody>
      </p:sp>
    </p:spTree>
    <p:extLst>
      <p:ext uri="{BB962C8B-B14F-4D97-AF65-F5344CB8AC3E}">
        <p14:creationId xmlns:p14="http://schemas.microsoft.com/office/powerpoint/2010/main" val="54336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B85D8C-4EF5-45C7-BCF5-FE7A2FB13782}" type="slidenum">
              <a:rPr lang="nb-NO" smtClean="0"/>
              <a:t>2</a:t>
            </a:fld>
            <a:endParaRPr lang="nb-NO"/>
          </a:p>
        </p:txBody>
      </p:sp>
    </p:spTree>
    <p:extLst>
      <p:ext uri="{BB962C8B-B14F-4D97-AF65-F5344CB8AC3E}">
        <p14:creationId xmlns:p14="http://schemas.microsoft.com/office/powerpoint/2010/main" val="2090952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endParaRPr lang="nb-NO" dirty="0"/>
          </a:p>
        </p:txBody>
      </p:sp>
      <p:sp>
        <p:nvSpPr>
          <p:cNvPr id="4" name="Plasshaldar for lysbiletnummer 3"/>
          <p:cNvSpPr>
            <a:spLocks noGrp="1"/>
          </p:cNvSpPr>
          <p:nvPr>
            <p:ph type="sldNum" sz="quarter" idx="10"/>
          </p:nvPr>
        </p:nvSpPr>
        <p:spPr/>
        <p:txBody>
          <a:bodyPr/>
          <a:lstStyle/>
          <a:p>
            <a:fld id="{18B85D8C-4EF5-45C7-BCF5-FE7A2FB13782}" type="slidenum">
              <a:rPr lang="nb-NO" smtClean="0"/>
              <a:t>3</a:t>
            </a:fld>
            <a:endParaRPr lang="nb-NO"/>
          </a:p>
        </p:txBody>
      </p:sp>
    </p:spTree>
    <p:extLst>
      <p:ext uri="{BB962C8B-B14F-4D97-AF65-F5344CB8AC3E}">
        <p14:creationId xmlns:p14="http://schemas.microsoft.com/office/powerpoint/2010/main" val="37413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endParaRPr lang="nb-NO" dirty="0"/>
          </a:p>
        </p:txBody>
      </p:sp>
      <p:sp>
        <p:nvSpPr>
          <p:cNvPr id="4" name="Plasshaldar for lysbiletnummer 3"/>
          <p:cNvSpPr>
            <a:spLocks noGrp="1"/>
          </p:cNvSpPr>
          <p:nvPr>
            <p:ph type="sldNum" sz="quarter" idx="10"/>
          </p:nvPr>
        </p:nvSpPr>
        <p:spPr/>
        <p:txBody>
          <a:bodyPr/>
          <a:lstStyle/>
          <a:p>
            <a:fld id="{18B85D8C-4EF5-45C7-BCF5-FE7A2FB13782}" type="slidenum">
              <a:rPr lang="nb-NO" smtClean="0"/>
              <a:t>4</a:t>
            </a:fld>
            <a:endParaRPr lang="nb-NO"/>
          </a:p>
        </p:txBody>
      </p:sp>
    </p:spTree>
    <p:extLst>
      <p:ext uri="{BB962C8B-B14F-4D97-AF65-F5344CB8AC3E}">
        <p14:creationId xmlns:p14="http://schemas.microsoft.com/office/powerpoint/2010/main" val="2081856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endParaRPr lang="nb-NO" dirty="0"/>
          </a:p>
        </p:txBody>
      </p:sp>
      <p:sp>
        <p:nvSpPr>
          <p:cNvPr id="4" name="Plasshaldar for lysbiletnummer 3"/>
          <p:cNvSpPr>
            <a:spLocks noGrp="1"/>
          </p:cNvSpPr>
          <p:nvPr>
            <p:ph type="sldNum" sz="quarter" idx="10"/>
          </p:nvPr>
        </p:nvSpPr>
        <p:spPr/>
        <p:txBody>
          <a:bodyPr/>
          <a:lstStyle/>
          <a:p>
            <a:fld id="{18B85D8C-4EF5-45C7-BCF5-FE7A2FB13782}" type="slidenum">
              <a:rPr lang="nb-NO" smtClean="0"/>
              <a:t>5</a:t>
            </a:fld>
            <a:endParaRPr lang="nb-NO"/>
          </a:p>
        </p:txBody>
      </p:sp>
    </p:spTree>
    <p:extLst>
      <p:ext uri="{BB962C8B-B14F-4D97-AF65-F5344CB8AC3E}">
        <p14:creationId xmlns:p14="http://schemas.microsoft.com/office/powerpoint/2010/main" val="184164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b-NO" sz="1200" kern="1200" dirty="0">
                <a:solidFill>
                  <a:schemeClr val="tx1"/>
                </a:solidFill>
                <a:effectLst/>
                <a:latin typeface="+mn-lt"/>
                <a:ea typeface="+mn-ea"/>
                <a:cs typeface="+mn-cs"/>
              </a:rPr>
              <a:t>Gå inn på siden: https://laeremedskogen.no/temasider/treslag </a:t>
            </a:r>
          </a:p>
          <a:p>
            <a:r>
              <a:rPr lang="nb-NO" sz="1200" kern="1200" dirty="0">
                <a:solidFill>
                  <a:schemeClr val="tx1"/>
                </a:solidFill>
                <a:effectLst/>
                <a:latin typeface="+mn-lt"/>
                <a:ea typeface="+mn-ea"/>
                <a:cs typeface="+mn-cs"/>
              </a:rPr>
              <a:t>Klikk på noen</a:t>
            </a:r>
            <a:r>
              <a:rPr lang="nb-NO" sz="1200" kern="1200" baseline="0" dirty="0">
                <a:solidFill>
                  <a:schemeClr val="tx1"/>
                </a:solidFill>
                <a:effectLst/>
                <a:latin typeface="+mn-lt"/>
                <a:ea typeface="+mn-ea"/>
                <a:cs typeface="+mn-cs"/>
              </a:rPr>
              <a:t> av treslagene dere fant mest av, og finn ut hvor gamle de kan bli. Klikk så på «Lytt til min historie», og hør litt om de ulike treslagene. </a:t>
            </a:r>
            <a:endParaRPr lang="nb-NO" sz="1200" kern="1200" dirty="0">
              <a:solidFill>
                <a:schemeClr val="tx1"/>
              </a:solidFill>
              <a:effectLst/>
              <a:latin typeface="+mn-lt"/>
              <a:ea typeface="+mn-ea"/>
              <a:cs typeface="+mn-cs"/>
            </a:endParaRPr>
          </a:p>
          <a:p>
            <a:endParaRPr lang="nb-NO" dirty="0"/>
          </a:p>
        </p:txBody>
      </p:sp>
      <p:sp>
        <p:nvSpPr>
          <p:cNvPr id="4" name="Plasshaldar for lysbiletnummer 3"/>
          <p:cNvSpPr>
            <a:spLocks noGrp="1"/>
          </p:cNvSpPr>
          <p:nvPr>
            <p:ph type="sldNum" sz="quarter" idx="10"/>
          </p:nvPr>
        </p:nvSpPr>
        <p:spPr/>
        <p:txBody>
          <a:bodyPr/>
          <a:lstStyle/>
          <a:p>
            <a:fld id="{18B85D8C-4EF5-45C7-BCF5-FE7A2FB13782}" type="slidenum">
              <a:rPr lang="nb-NO" smtClean="0"/>
              <a:t>6</a:t>
            </a:fld>
            <a:endParaRPr lang="nb-NO"/>
          </a:p>
        </p:txBody>
      </p:sp>
    </p:spTree>
    <p:extLst>
      <p:ext uri="{BB962C8B-B14F-4D97-AF65-F5344CB8AC3E}">
        <p14:creationId xmlns:p14="http://schemas.microsoft.com/office/powerpoint/2010/main" val="3729258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C64A83-6143-46AF-AA01-4DCD0D9C6EDC}"/>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E7592F80-C1BA-4916-B0A5-F24DE38946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0820FB42-1FF4-44AC-B2E5-B3F3B1C959FF}"/>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5" name="Plassholder for bunntekst 4">
            <a:extLst>
              <a:ext uri="{FF2B5EF4-FFF2-40B4-BE49-F238E27FC236}">
                <a16:creationId xmlns:a16="http://schemas.microsoft.com/office/drawing/2014/main" id="{53A3C221-956D-42BE-B939-3A7FDD681E1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8C37602-1ED8-4259-BEB1-F0308C2BB2E1}"/>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3023134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5ADC089-B037-4A25-9C41-C2046DFD456E}"/>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0402DCE-3909-4E0D-8E08-B59F55314653}"/>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F4AF67D-2709-4B63-A384-A2EA25BDD795}"/>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5" name="Plassholder for bunntekst 4">
            <a:extLst>
              <a:ext uri="{FF2B5EF4-FFF2-40B4-BE49-F238E27FC236}">
                <a16:creationId xmlns:a16="http://schemas.microsoft.com/office/drawing/2014/main" id="{61432907-4EAB-4B35-97A8-5304696CD9D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C1B4A4D-6445-464A-BA22-DCB648BD1FC3}"/>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3956616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6600CC-9E92-4679-9C09-0B0A288820D1}"/>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63ADA094-F0B1-4CB9-B4AC-5C3F2124F4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7D847C40-5532-4A52-88F1-BD8340A8301A}"/>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5" name="Plassholder for bunntekst 4">
            <a:extLst>
              <a:ext uri="{FF2B5EF4-FFF2-40B4-BE49-F238E27FC236}">
                <a16:creationId xmlns:a16="http://schemas.microsoft.com/office/drawing/2014/main" id="{630E71F3-0774-4787-9708-9367CA9E099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281B066-C08F-4620-AE83-347F2072BB17}"/>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2777242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7DFFF7-D5A6-484A-B9DC-18C6F649CD1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D517FD2-F43A-4A63-A1D6-9729383120E8}"/>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E6351E93-0B94-48FF-88E0-00C7D00014CD}"/>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95025395-C223-4ABD-845A-6412BDF86B60}"/>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6" name="Plassholder for bunntekst 5">
            <a:extLst>
              <a:ext uri="{FF2B5EF4-FFF2-40B4-BE49-F238E27FC236}">
                <a16:creationId xmlns:a16="http://schemas.microsoft.com/office/drawing/2014/main" id="{2FD83792-EB92-40AB-BFF4-EA1142C65E1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BBD1C6F-888A-4DF6-AA90-0C7E7E38AEB3}"/>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1386781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76CADA-6351-445D-90ED-9DAEADBC40C8}"/>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89B2C4B0-7563-4B55-A4E4-EE616C54C8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378720E4-33D6-41FE-B144-F099982A4AB3}"/>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007D4CED-475E-4FCC-A0DE-5D2FBA26FC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D552F99-7607-4EBE-8741-E1F47F0EF541}"/>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FFC9ADA9-6BA0-4660-B02C-1E2ED123BFBD}"/>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8" name="Plassholder for bunntekst 7">
            <a:extLst>
              <a:ext uri="{FF2B5EF4-FFF2-40B4-BE49-F238E27FC236}">
                <a16:creationId xmlns:a16="http://schemas.microsoft.com/office/drawing/2014/main" id="{0FA441B2-8280-4EC7-90F1-DCC7A2266AAC}"/>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946FB874-D70C-4CE0-B676-95CA9DA94C76}"/>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4260887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D192E0-3613-487C-8CCE-0C010D23EC5F}"/>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53527ACB-BFE5-43BD-A300-7AC213BE4AEE}"/>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4" name="Plassholder for bunntekst 3">
            <a:extLst>
              <a:ext uri="{FF2B5EF4-FFF2-40B4-BE49-F238E27FC236}">
                <a16:creationId xmlns:a16="http://schemas.microsoft.com/office/drawing/2014/main" id="{9A714CFE-CE0C-4C28-8F08-79A494FC10DD}"/>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656463B4-DBC7-467F-8240-DBD2BE1673D4}"/>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4078784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AD3E2FA-0A25-4ABD-8F23-8C984B9673BE}"/>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3" name="Plassholder for bunntekst 2">
            <a:extLst>
              <a:ext uri="{FF2B5EF4-FFF2-40B4-BE49-F238E27FC236}">
                <a16:creationId xmlns:a16="http://schemas.microsoft.com/office/drawing/2014/main" id="{814BDAE6-8FFB-443D-9DEC-DD29F2A66DF1}"/>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439CEE96-BFB5-4A78-8D14-D189A9D59850}"/>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3899990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625522-8C61-429C-85D5-50DDE44ACF5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FF85FDE-8C38-4D80-B1C5-7A8EE29CF2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E7E0ABC0-6BA2-41F9-91E6-4D32C11223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EA395B4-81B8-4BE2-86D7-CE51B609DBD2}"/>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6" name="Plassholder for bunntekst 5">
            <a:extLst>
              <a:ext uri="{FF2B5EF4-FFF2-40B4-BE49-F238E27FC236}">
                <a16:creationId xmlns:a16="http://schemas.microsoft.com/office/drawing/2014/main" id="{66FCCDA2-75F0-428F-92A2-08CA75E8E73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AE33465-23B6-4DD9-BFF2-DD783C6423B6}"/>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3962190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32C3EA-3A07-42BA-A380-275DA6E0023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BECCF2CC-C557-4906-A690-DFE9D3FE94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035D2717-59F1-488C-BAF3-960F16C7CA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75A69AE-ADE0-49AE-A6B2-200252A15659}"/>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6" name="Plassholder for bunntekst 5">
            <a:extLst>
              <a:ext uri="{FF2B5EF4-FFF2-40B4-BE49-F238E27FC236}">
                <a16:creationId xmlns:a16="http://schemas.microsoft.com/office/drawing/2014/main" id="{784B8586-0C88-4565-AA81-671EA9E6B32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0910ED4-E7FB-4CF2-95B6-06327E09693D}"/>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175012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25EB9B-84FB-4E17-A469-D459B1B174E0}"/>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406F51B0-D5AF-4D0D-8A6F-915FDAEBEE39}"/>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0BC1957-DDFB-48B6-9774-F13C202A5D47}"/>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5" name="Plassholder for bunntekst 4">
            <a:extLst>
              <a:ext uri="{FF2B5EF4-FFF2-40B4-BE49-F238E27FC236}">
                <a16:creationId xmlns:a16="http://schemas.microsoft.com/office/drawing/2014/main" id="{C35DD67B-E9D4-4DF2-87EA-C9E771BFEA0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76E2265-D0E4-40C7-B01E-A9C265083219}"/>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1845299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A59D0A15-1663-455F-BDF8-09A467EB7A05}"/>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722864A9-3661-4C78-ACEE-09EAB73ABEA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18146B4-B2DD-483C-8B7C-313046BDD2AF}"/>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5" name="Plassholder for bunntekst 4">
            <a:extLst>
              <a:ext uri="{FF2B5EF4-FFF2-40B4-BE49-F238E27FC236}">
                <a16:creationId xmlns:a16="http://schemas.microsoft.com/office/drawing/2014/main" id="{F9B46B23-7C5F-4D92-B8B0-9A3811FF29A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58A9B51-FD04-40AE-9BBA-69945FAC7CF1}"/>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1315727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36E382-525D-4ED0-8836-C55E90D48A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DA6FF145-F5DA-46DA-8B4A-5B5A50EE81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B31DCB8-59A5-41D4-A02D-F489ED5B9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AD708A-601D-463E-BAAA-B629D5E5123E}" type="datetimeFigureOut">
              <a:rPr lang="nb-NO" smtClean="0"/>
              <a:t>04.09.2026</a:t>
            </a:fld>
            <a:endParaRPr lang="nb-NO"/>
          </a:p>
        </p:txBody>
      </p:sp>
      <p:sp>
        <p:nvSpPr>
          <p:cNvPr id="5" name="Plassholder for bunntekst 4">
            <a:extLst>
              <a:ext uri="{FF2B5EF4-FFF2-40B4-BE49-F238E27FC236}">
                <a16:creationId xmlns:a16="http://schemas.microsoft.com/office/drawing/2014/main" id="{8F04C31A-5019-4E08-92C1-3B04199B54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451DB716-21AC-425E-AF9C-1ED12367C7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82E640-82F3-4002-965F-DBED17272C0E}" type="slidenum">
              <a:rPr lang="nb-NO" smtClean="0"/>
              <a:t>‹#›</a:t>
            </a:fld>
            <a:endParaRPr lang="nb-NO"/>
          </a:p>
        </p:txBody>
      </p:sp>
    </p:spTree>
    <p:extLst>
      <p:ext uri="{BB962C8B-B14F-4D97-AF65-F5344CB8AC3E}">
        <p14:creationId xmlns:p14="http://schemas.microsoft.com/office/powerpoint/2010/main" val="2380495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laeremedskogen.no/temasider/tresla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E87580-1D68-450F-B113-13F9D648A13A}"/>
              </a:ext>
            </a:extLst>
          </p:cNvPr>
          <p:cNvSpPr>
            <a:spLocks noGrp="1"/>
          </p:cNvSpPr>
          <p:nvPr>
            <p:ph type="title"/>
          </p:nvPr>
        </p:nvSpPr>
        <p:spPr>
          <a:xfrm>
            <a:off x="838200" y="2159827"/>
            <a:ext cx="10515600" cy="1325563"/>
          </a:xfrm>
        </p:spPr>
        <p:txBody>
          <a:bodyPr/>
          <a:lstStyle/>
          <a:p>
            <a:pPr algn="ctr"/>
            <a:r>
              <a:rPr lang="nb-NO" dirty="0">
                <a:solidFill>
                  <a:schemeClr val="accent6">
                    <a:lumMod val="50000"/>
                  </a:schemeClr>
                </a:solidFill>
                <a:cs typeface="Amatic SC" panose="00000500000000000000" pitchFamily="2" charset="-79"/>
              </a:rPr>
              <a:t>Hvor mange ulike typer løvtrær finner dere?</a:t>
            </a:r>
          </a:p>
        </p:txBody>
      </p:sp>
    </p:spTree>
    <p:extLst>
      <p:ext uri="{BB962C8B-B14F-4D97-AF65-F5344CB8AC3E}">
        <p14:creationId xmlns:p14="http://schemas.microsoft.com/office/powerpoint/2010/main" val="1862757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ete 2" descr="Foto tatt fra bakken opp mot grenene i et løvtre"/>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8441" y="-786807"/>
            <a:ext cx="12360442" cy="8240295"/>
          </a:xfrm>
          <a:prstGeom prst="rect">
            <a:avLst/>
          </a:prstGeom>
        </p:spPr>
      </p:pic>
      <p:sp>
        <p:nvSpPr>
          <p:cNvPr id="2" name="Avrunda rektangel 1"/>
          <p:cNvSpPr/>
          <p:nvPr/>
        </p:nvSpPr>
        <p:spPr>
          <a:xfrm>
            <a:off x="4054977" y="1753292"/>
            <a:ext cx="4082045" cy="1507067"/>
          </a:xfrm>
          <a:prstGeom prst="roundRect">
            <a:avLst/>
          </a:prstGeom>
          <a:solidFill>
            <a:srgbClr val="DBECD0">
              <a:alpha val="9100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dirty="0">
                <a:solidFill>
                  <a:schemeClr val="accent6">
                    <a:lumMod val="50000"/>
                  </a:schemeClr>
                </a:solidFill>
              </a:rPr>
              <a:t>Hvor mange ulike typer løvtrær fant dere?</a:t>
            </a:r>
          </a:p>
        </p:txBody>
      </p:sp>
      <p:sp>
        <p:nvSpPr>
          <p:cNvPr id="4" name="Biletforklaring forma som eit avrunda rektangel 3"/>
          <p:cNvSpPr/>
          <p:nvPr/>
        </p:nvSpPr>
        <p:spPr>
          <a:xfrm>
            <a:off x="4084610" y="3597642"/>
            <a:ext cx="4082045" cy="1543050"/>
          </a:xfrm>
          <a:prstGeom prst="roundRect">
            <a:avLst/>
          </a:prstGeom>
          <a:solidFill>
            <a:srgbClr val="DBECD0">
              <a:alpha val="91000"/>
            </a:srgbClr>
          </a:solidFill>
          <a:ln>
            <a:solidFill>
              <a:srgbClr val="7EBD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dirty="0">
                <a:solidFill>
                  <a:schemeClr val="accent6">
                    <a:lumMod val="50000"/>
                  </a:schemeClr>
                </a:solidFill>
              </a:rPr>
              <a:t>Hva kjennetegner de </a:t>
            </a:r>
            <a:br>
              <a:rPr lang="nb-NO" sz="2400" dirty="0">
                <a:solidFill>
                  <a:schemeClr val="accent6">
                    <a:lumMod val="50000"/>
                  </a:schemeClr>
                </a:solidFill>
              </a:rPr>
            </a:br>
            <a:r>
              <a:rPr lang="nb-NO" sz="2400" dirty="0">
                <a:solidFill>
                  <a:schemeClr val="accent6">
                    <a:lumMod val="50000"/>
                  </a:schemeClr>
                </a:solidFill>
              </a:rPr>
              <a:t>ulike bladene?</a:t>
            </a:r>
          </a:p>
        </p:txBody>
      </p:sp>
      <p:sp>
        <p:nvSpPr>
          <p:cNvPr id="6" name="Tittel 5">
            <a:extLst>
              <a:ext uri="{FF2B5EF4-FFF2-40B4-BE49-F238E27FC236}">
                <a16:creationId xmlns:a16="http://schemas.microsoft.com/office/drawing/2014/main" id="{C9311FE2-0D22-2F8B-0DD6-5BAF8B5B17F4}"/>
              </a:ext>
            </a:extLst>
          </p:cNvPr>
          <p:cNvSpPr>
            <a:spLocks noGrp="1"/>
          </p:cNvSpPr>
          <p:nvPr>
            <p:ph type="title" idx="4294967295"/>
          </p:nvPr>
        </p:nvSpPr>
        <p:spPr>
          <a:xfrm>
            <a:off x="838200" y="-1325562"/>
            <a:ext cx="10515600" cy="690562"/>
          </a:xfrm>
        </p:spPr>
        <p:txBody>
          <a:bodyPr vert="horz" lIns="91440" tIns="45720" rIns="91440" bIns="45720" rtlCol="0" anchor="b">
            <a:normAutofit fontScale="90000"/>
          </a:bodyPr>
          <a:lstStyle/>
          <a:p>
            <a:r>
              <a:rPr lang="nb-NO" dirty="0"/>
              <a:t>Hva fant dere?</a:t>
            </a:r>
          </a:p>
        </p:txBody>
      </p:sp>
    </p:spTree>
    <p:extLst>
      <p:ext uri="{BB962C8B-B14F-4D97-AF65-F5344CB8AC3E}">
        <p14:creationId xmlns:p14="http://schemas.microsoft.com/office/powerpoint/2010/main" val="3657144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tel 26"/>
          <p:cNvSpPr>
            <a:spLocks noGrp="1"/>
          </p:cNvSpPr>
          <p:nvPr>
            <p:ph type="title"/>
          </p:nvPr>
        </p:nvSpPr>
        <p:spPr/>
        <p:txBody>
          <a:bodyPr/>
          <a:lstStyle/>
          <a:p>
            <a:r>
              <a:rPr lang="nb-NO" dirty="0"/>
              <a:t>Hva heter de ulike delene av bladet?</a:t>
            </a:r>
          </a:p>
        </p:txBody>
      </p:sp>
      <p:pic>
        <p:nvPicPr>
          <p:cNvPr id="3" name="Bilete 2" descr="Foto av to løvblad hengende på gren."/>
          <p:cNvPicPr>
            <a:picLocks noChangeAspect="1"/>
          </p:cNvPicPr>
          <p:nvPr/>
        </p:nvPicPr>
        <p:blipFill rotWithShape="1">
          <a:blip r:embed="rId3"/>
          <a:srcRect l="-1" r="1267"/>
          <a:stretch/>
        </p:blipFill>
        <p:spPr>
          <a:xfrm>
            <a:off x="623886" y="2324099"/>
            <a:ext cx="4460745" cy="2967583"/>
          </a:xfrm>
          <a:prstGeom prst="rect">
            <a:avLst/>
          </a:prstGeom>
          <a:ln>
            <a:solidFill>
              <a:schemeClr val="tx1"/>
            </a:solidFill>
          </a:ln>
        </p:spPr>
      </p:pic>
      <p:cxnSp>
        <p:nvCxnSpPr>
          <p:cNvPr id="13" name="Rett pil 17" descr="Pil som peker mot en bladstilk mellom blad og gren."/>
          <p:cNvCxnSpPr/>
          <p:nvPr/>
        </p:nvCxnSpPr>
        <p:spPr>
          <a:xfrm>
            <a:off x="3443990" y="2190730"/>
            <a:ext cx="286762" cy="907486"/>
          </a:xfrm>
          <a:prstGeom prst="straightConnector1">
            <a:avLst/>
          </a:prstGeom>
          <a:ln w="57150">
            <a:solidFill>
              <a:srgbClr val="FF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TekstSylinder 6"/>
          <p:cNvSpPr txBox="1"/>
          <p:nvPr/>
        </p:nvSpPr>
        <p:spPr>
          <a:xfrm>
            <a:off x="2854258" y="1771558"/>
            <a:ext cx="2221550" cy="430887"/>
          </a:xfrm>
          <a:prstGeom prst="rect">
            <a:avLst/>
          </a:prstGeom>
          <a:noFill/>
        </p:spPr>
        <p:txBody>
          <a:bodyPr wrap="square" rtlCol="0">
            <a:spAutoFit/>
          </a:bodyPr>
          <a:lstStyle/>
          <a:p>
            <a:r>
              <a:rPr lang="nb-NO" sz="2200" dirty="0">
                <a:solidFill>
                  <a:schemeClr val="accent6">
                    <a:lumMod val="50000"/>
                  </a:schemeClr>
                </a:solidFill>
              </a:rPr>
              <a:t>Bladstilk</a:t>
            </a:r>
          </a:p>
        </p:txBody>
      </p:sp>
      <p:cxnSp>
        <p:nvCxnSpPr>
          <p:cNvPr id="15" name="Rett pil 14" descr="Pil som peker mot bladnerve  i midten av bladet"/>
          <p:cNvCxnSpPr/>
          <p:nvPr/>
        </p:nvCxnSpPr>
        <p:spPr>
          <a:xfrm flipH="1" flipV="1">
            <a:off x="2981325" y="4291446"/>
            <a:ext cx="133350" cy="1170814"/>
          </a:xfrm>
          <a:prstGeom prst="straightConnector1">
            <a:avLst/>
          </a:prstGeom>
          <a:ln w="57150">
            <a:solidFill>
              <a:srgbClr val="FF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kstSylinder 11"/>
          <p:cNvSpPr txBox="1"/>
          <p:nvPr/>
        </p:nvSpPr>
        <p:spPr>
          <a:xfrm>
            <a:off x="2385170" y="5462260"/>
            <a:ext cx="2221550" cy="430887"/>
          </a:xfrm>
          <a:prstGeom prst="rect">
            <a:avLst/>
          </a:prstGeom>
          <a:noFill/>
        </p:spPr>
        <p:txBody>
          <a:bodyPr wrap="square" rtlCol="0">
            <a:spAutoFit/>
          </a:bodyPr>
          <a:lstStyle/>
          <a:p>
            <a:r>
              <a:rPr lang="nb-NO" sz="2200" dirty="0">
                <a:solidFill>
                  <a:schemeClr val="accent6">
                    <a:lumMod val="50000"/>
                  </a:schemeClr>
                </a:solidFill>
              </a:rPr>
              <a:t>Bladnerve</a:t>
            </a:r>
          </a:p>
        </p:txBody>
      </p:sp>
      <p:pic>
        <p:nvPicPr>
          <p:cNvPr id="2" name="Bilete 1" descr="Foto av flere løvblad hengende på gren."/>
          <p:cNvPicPr>
            <a:picLocks noChangeAspect="1"/>
          </p:cNvPicPr>
          <p:nvPr/>
        </p:nvPicPr>
        <p:blipFill rotWithShape="1">
          <a:blip r:embed="rId4"/>
          <a:srcRect t="4889" r="3247" b="2667"/>
          <a:stretch/>
        </p:blipFill>
        <p:spPr>
          <a:xfrm>
            <a:off x="5859183" y="2324099"/>
            <a:ext cx="4683633" cy="2971801"/>
          </a:xfrm>
          <a:prstGeom prst="rect">
            <a:avLst/>
          </a:prstGeom>
          <a:ln>
            <a:solidFill>
              <a:schemeClr val="tx1"/>
            </a:solidFill>
          </a:ln>
        </p:spPr>
      </p:pic>
      <p:cxnSp>
        <p:nvCxnSpPr>
          <p:cNvPr id="18" name="Rett pil 17" descr="Pil som peker mot spissen på et blad"/>
          <p:cNvCxnSpPr/>
          <p:nvPr/>
        </p:nvCxnSpPr>
        <p:spPr>
          <a:xfrm flipV="1">
            <a:off x="8917908" y="5162620"/>
            <a:ext cx="206098" cy="528972"/>
          </a:xfrm>
          <a:prstGeom prst="straightConnector1">
            <a:avLst/>
          </a:prstGeom>
          <a:ln w="57150">
            <a:solidFill>
              <a:srgbClr val="FF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TekstSylinder 16"/>
          <p:cNvSpPr txBox="1"/>
          <p:nvPr/>
        </p:nvSpPr>
        <p:spPr>
          <a:xfrm>
            <a:off x="7877594" y="5642689"/>
            <a:ext cx="1246412" cy="430887"/>
          </a:xfrm>
          <a:prstGeom prst="rect">
            <a:avLst/>
          </a:prstGeom>
          <a:noFill/>
        </p:spPr>
        <p:txBody>
          <a:bodyPr wrap="square" rtlCol="0">
            <a:spAutoFit/>
          </a:bodyPr>
          <a:lstStyle/>
          <a:p>
            <a:r>
              <a:rPr lang="nb-NO" sz="2200" dirty="0">
                <a:solidFill>
                  <a:schemeClr val="accent6">
                    <a:lumMod val="50000"/>
                  </a:schemeClr>
                </a:solidFill>
              </a:rPr>
              <a:t>Bladspiss</a:t>
            </a:r>
          </a:p>
        </p:txBody>
      </p:sp>
      <p:cxnSp>
        <p:nvCxnSpPr>
          <p:cNvPr id="24" name="Rett pil 23" descr="Pil som peker mot kanten av et blad"/>
          <p:cNvCxnSpPr/>
          <p:nvPr/>
        </p:nvCxnSpPr>
        <p:spPr>
          <a:xfrm flipH="1">
            <a:off x="10076091" y="3990975"/>
            <a:ext cx="762000" cy="428625"/>
          </a:xfrm>
          <a:prstGeom prst="straightConnector1">
            <a:avLst/>
          </a:prstGeom>
          <a:ln w="57150">
            <a:solidFill>
              <a:srgbClr val="FF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TekstSylinder 22"/>
          <p:cNvSpPr txBox="1"/>
          <p:nvPr/>
        </p:nvSpPr>
        <p:spPr>
          <a:xfrm>
            <a:off x="10612158" y="3562731"/>
            <a:ext cx="1406977" cy="430887"/>
          </a:xfrm>
          <a:prstGeom prst="rect">
            <a:avLst/>
          </a:prstGeom>
          <a:noFill/>
        </p:spPr>
        <p:txBody>
          <a:bodyPr wrap="square" rtlCol="0">
            <a:spAutoFit/>
          </a:bodyPr>
          <a:lstStyle/>
          <a:p>
            <a:r>
              <a:rPr lang="nb-NO" sz="2200" dirty="0">
                <a:solidFill>
                  <a:schemeClr val="accent6">
                    <a:lumMod val="50000"/>
                  </a:schemeClr>
                </a:solidFill>
              </a:rPr>
              <a:t>Bladkant</a:t>
            </a:r>
          </a:p>
        </p:txBody>
      </p:sp>
    </p:spTree>
    <p:extLst>
      <p:ext uri="{BB962C8B-B14F-4D97-AF65-F5344CB8AC3E}">
        <p14:creationId xmlns:p14="http://schemas.microsoft.com/office/powerpoint/2010/main" val="108836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43004"/>
            <a:ext cx="10515600" cy="1325563"/>
          </a:xfrm>
        </p:spPr>
        <p:txBody>
          <a:bodyPr/>
          <a:lstStyle/>
          <a:p>
            <a:r>
              <a:rPr lang="nb-NO" dirty="0"/>
              <a:t>Bestemme løvtrær</a:t>
            </a:r>
          </a:p>
        </p:txBody>
      </p:sp>
      <p:pic>
        <p:nvPicPr>
          <p:cNvPr id="4" name="Plasshaldar for innhald 3"/>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962892" y="1425575"/>
            <a:ext cx="3904383" cy="5248848"/>
          </a:xfrm>
          <a:prstGeom prst="rect">
            <a:avLst/>
          </a:prstGeom>
        </p:spPr>
      </p:pic>
      <p:sp>
        <p:nvSpPr>
          <p:cNvPr id="6" name="Avrunda rektangel 1"/>
          <p:cNvSpPr/>
          <p:nvPr/>
        </p:nvSpPr>
        <p:spPr>
          <a:xfrm>
            <a:off x="6652649" y="1571417"/>
            <a:ext cx="3759319" cy="2146179"/>
          </a:xfrm>
          <a:prstGeom prst="roundRect">
            <a:avLst/>
          </a:prstGeom>
          <a:solidFill>
            <a:srgbClr val="DBECD0">
              <a:alpha val="91000"/>
            </a:srgbClr>
          </a:solidFill>
          <a:ln>
            <a:solidFill>
              <a:srgbClr val="7EBD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dirty="0">
                <a:solidFill>
                  <a:schemeClr val="accent6">
                    <a:lumMod val="50000"/>
                  </a:schemeClr>
                </a:solidFill>
              </a:rPr>
              <a:t>Hvilke løvtrær har dere funnet? Bruk atlaset.</a:t>
            </a:r>
          </a:p>
        </p:txBody>
      </p:sp>
    </p:spTree>
    <p:extLst>
      <p:ext uri="{BB962C8B-B14F-4D97-AF65-F5344CB8AC3E}">
        <p14:creationId xmlns:p14="http://schemas.microsoft.com/office/powerpoint/2010/main" val="136351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Løvtrær vi fant</a:t>
            </a:r>
          </a:p>
        </p:txBody>
      </p:sp>
      <p:graphicFrame>
        <p:nvGraphicFramePr>
          <p:cNvPr id="4" name="Plasshaldar for innhald 3" descr="Tabell med to kolonner. Kolonne 1: Tresort vi fant. Kolonne 2: Hvor mang av gruppene har funnet denne."/>
          <p:cNvGraphicFramePr>
            <a:graphicFrameLocks noGrp="1"/>
          </p:cNvGraphicFramePr>
          <p:nvPr>
            <p:ph idx="1"/>
            <p:extLst>
              <p:ext uri="{D42A27DB-BD31-4B8C-83A1-F6EECF244321}">
                <p14:modId xmlns:p14="http://schemas.microsoft.com/office/powerpoint/2010/main" val="3032574747"/>
              </p:ext>
            </p:extLst>
          </p:nvPr>
        </p:nvGraphicFramePr>
        <p:xfrm>
          <a:off x="838200" y="1825625"/>
          <a:ext cx="10515600" cy="4079240"/>
        </p:xfrm>
        <a:graphic>
          <a:graphicData uri="http://schemas.openxmlformats.org/drawingml/2006/table">
            <a:tbl>
              <a:tblPr firstRow="1" bandRow="1">
                <a:tableStyleId>{68D230F3-CF80-4859-8CE7-A43EE81993B5}</a:tableStyleId>
              </a:tblPr>
              <a:tblGrid>
                <a:gridCol w="5257800">
                  <a:extLst>
                    <a:ext uri="{9D8B030D-6E8A-4147-A177-3AD203B41FA5}">
                      <a16:colId xmlns:a16="http://schemas.microsoft.com/office/drawing/2014/main" val="1080942336"/>
                    </a:ext>
                  </a:extLst>
                </a:gridCol>
                <a:gridCol w="5257800">
                  <a:extLst>
                    <a:ext uri="{9D8B030D-6E8A-4147-A177-3AD203B41FA5}">
                      <a16:colId xmlns:a16="http://schemas.microsoft.com/office/drawing/2014/main" val="643259331"/>
                    </a:ext>
                  </a:extLst>
                </a:gridCol>
              </a:tblGrid>
              <a:tr h="370840">
                <a:tc>
                  <a:txBody>
                    <a:bodyPr/>
                    <a:lstStyle/>
                    <a:p>
                      <a:r>
                        <a:rPr lang="nb-NO" dirty="0"/>
                        <a:t>Løvtre vi fant</a:t>
                      </a:r>
                    </a:p>
                  </a:txBody>
                  <a:tcPr/>
                </a:tc>
                <a:tc>
                  <a:txBody>
                    <a:bodyPr/>
                    <a:lstStyle/>
                    <a:p>
                      <a:r>
                        <a:rPr lang="nb-NO" dirty="0"/>
                        <a:t>Hvor mange av gruppene har funnet dette?</a:t>
                      </a:r>
                    </a:p>
                  </a:txBody>
                  <a:tcPr/>
                </a:tc>
                <a:extLst>
                  <a:ext uri="{0D108BD9-81ED-4DB2-BD59-A6C34878D82A}">
                    <a16:rowId xmlns:a16="http://schemas.microsoft.com/office/drawing/2014/main" val="2002795191"/>
                  </a:ext>
                </a:extLst>
              </a:tr>
              <a:tr h="370840">
                <a:tc>
                  <a:txBody>
                    <a:bodyPr/>
                    <a:lstStyle/>
                    <a:p>
                      <a:endParaRPr lang="nb-NO" dirty="0"/>
                    </a:p>
                  </a:txBody>
                  <a:tcPr/>
                </a:tc>
                <a:tc>
                  <a:txBody>
                    <a:bodyPr/>
                    <a:lstStyle/>
                    <a:p>
                      <a:endParaRPr lang="nb-NO" dirty="0"/>
                    </a:p>
                  </a:txBody>
                  <a:tcPr/>
                </a:tc>
                <a:extLst>
                  <a:ext uri="{0D108BD9-81ED-4DB2-BD59-A6C34878D82A}">
                    <a16:rowId xmlns:a16="http://schemas.microsoft.com/office/drawing/2014/main" val="434267059"/>
                  </a:ext>
                </a:extLst>
              </a:tr>
              <a:tr h="370840">
                <a:tc>
                  <a:txBody>
                    <a:bodyPr/>
                    <a:lstStyle/>
                    <a:p>
                      <a:endParaRPr lang="nb-NO" dirty="0"/>
                    </a:p>
                  </a:txBody>
                  <a:tcPr/>
                </a:tc>
                <a:tc>
                  <a:txBody>
                    <a:bodyPr/>
                    <a:lstStyle/>
                    <a:p>
                      <a:endParaRPr lang="nb-NO"/>
                    </a:p>
                  </a:txBody>
                  <a:tcPr/>
                </a:tc>
                <a:extLst>
                  <a:ext uri="{0D108BD9-81ED-4DB2-BD59-A6C34878D82A}">
                    <a16:rowId xmlns:a16="http://schemas.microsoft.com/office/drawing/2014/main" val="1984642471"/>
                  </a:ext>
                </a:extLst>
              </a:tr>
              <a:tr h="370840">
                <a:tc>
                  <a:txBody>
                    <a:bodyPr/>
                    <a:lstStyle/>
                    <a:p>
                      <a:endParaRPr lang="nb-NO"/>
                    </a:p>
                  </a:txBody>
                  <a:tcPr/>
                </a:tc>
                <a:tc>
                  <a:txBody>
                    <a:bodyPr/>
                    <a:lstStyle/>
                    <a:p>
                      <a:endParaRPr lang="nb-NO"/>
                    </a:p>
                  </a:txBody>
                  <a:tcPr/>
                </a:tc>
                <a:extLst>
                  <a:ext uri="{0D108BD9-81ED-4DB2-BD59-A6C34878D82A}">
                    <a16:rowId xmlns:a16="http://schemas.microsoft.com/office/drawing/2014/main" val="674314711"/>
                  </a:ext>
                </a:extLst>
              </a:tr>
              <a:tr h="370840">
                <a:tc>
                  <a:txBody>
                    <a:bodyPr/>
                    <a:lstStyle/>
                    <a:p>
                      <a:endParaRPr lang="nb-NO" dirty="0"/>
                    </a:p>
                  </a:txBody>
                  <a:tcPr/>
                </a:tc>
                <a:tc>
                  <a:txBody>
                    <a:bodyPr/>
                    <a:lstStyle/>
                    <a:p>
                      <a:endParaRPr lang="nb-NO"/>
                    </a:p>
                  </a:txBody>
                  <a:tcPr/>
                </a:tc>
                <a:extLst>
                  <a:ext uri="{0D108BD9-81ED-4DB2-BD59-A6C34878D82A}">
                    <a16:rowId xmlns:a16="http://schemas.microsoft.com/office/drawing/2014/main" val="1402031666"/>
                  </a:ext>
                </a:extLst>
              </a:tr>
              <a:tr h="370840">
                <a:tc>
                  <a:txBody>
                    <a:bodyPr/>
                    <a:lstStyle/>
                    <a:p>
                      <a:endParaRPr lang="nb-NO" dirty="0"/>
                    </a:p>
                  </a:txBody>
                  <a:tcPr/>
                </a:tc>
                <a:tc>
                  <a:txBody>
                    <a:bodyPr/>
                    <a:lstStyle/>
                    <a:p>
                      <a:endParaRPr lang="nb-NO" dirty="0"/>
                    </a:p>
                  </a:txBody>
                  <a:tcPr/>
                </a:tc>
                <a:extLst>
                  <a:ext uri="{0D108BD9-81ED-4DB2-BD59-A6C34878D82A}">
                    <a16:rowId xmlns:a16="http://schemas.microsoft.com/office/drawing/2014/main" val="250209211"/>
                  </a:ext>
                </a:extLst>
              </a:tr>
              <a:tr h="370840">
                <a:tc>
                  <a:txBody>
                    <a:bodyPr/>
                    <a:lstStyle/>
                    <a:p>
                      <a:endParaRPr lang="nb-NO" dirty="0"/>
                    </a:p>
                  </a:txBody>
                  <a:tcPr/>
                </a:tc>
                <a:tc>
                  <a:txBody>
                    <a:bodyPr/>
                    <a:lstStyle/>
                    <a:p>
                      <a:endParaRPr lang="nb-NO" dirty="0"/>
                    </a:p>
                  </a:txBody>
                  <a:tcPr/>
                </a:tc>
                <a:extLst>
                  <a:ext uri="{0D108BD9-81ED-4DB2-BD59-A6C34878D82A}">
                    <a16:rowId xmlns:a16="http://schemas.microsoft.com/office/drawing/2014/main" val="2897759683"/>
                  </a:ext>
                </a:extLst>
              </a:tr>
              <a:tr h="370840">
                <a:tc>
                  <a:txBody>
                    <a:bodyPr/>
                    <a:lstStyle/>
                    <a:p>
                      <a:endParaRPr lang="nb-NO"/>
                    </a:p>
                  </a:txBody>
                  <a:tcPr/>
                </a:tc>
                <a:tc>
                  <a:txBody>
                    <a:bodyPr/>
                    <a:lstStyle/>
                    <a:p>
                      <a:endParaRPr lang="nb-NO" dirty="0"/>
                    </a:p>
                  </a:txBody>
                  <a:tcPr/>
                </a:tc>
                <a:extLst>
                  <a:ext uri="{0D108BD9-81ED-4DB2-BD59-A6C34878D82A}">
                    <a16:rowId xmlns:a16="http://schemas.microsoft.com/office/drawing/2014/main" val="506451362"/>
                  </a:ext>
                </a:extLst>
              </a:tr>
              <a:tr h="370840">
                <a:tc>
                  <a:txBody>
                    <a:bodyPr/>
                    <a:lstStyle/>
                    <a:p>
                      <a:endParaRPr lang="nb-NO"/>
                    </a:p>
                  </a:txBody>
                  <a:tcPr/>
                </a:tc>
                <a:tc>
                  <a:txBody>
                    <a:bodyPr/>
                    <a:lstStyle/>
                    <a:p>
                      <a:endParaRPr lang="nb-NO" dirty="0"/>
                    </a:p>
                  </a:txBody>
                  <a:tcPr/>
                </a:tc>
                <a:extLst>
                  <a:ext uri="{0D108BD9-81ED-4DB2-BD59-A6C34878D82A}">
                    <a16:rowId xmlns:a16="http://schemas.microsoft.com/office/drawing/2014/main" val="2937128104"/>
                  </a:ext>
                </a:extLst>
              </a:tr>
              <a:tr h="370840">
                <a:tc>
                  <a:txBody>
                    <a:bodyPr/>
                    <a:lstStyle/>
                    <a:p>
                      <a:endParaRPr lang="nb-NO"/>
                    </a:p>
                  </a:txBody>
                  <a:tcPr/>
                </a:tc>
                <a:tc>
                  <a:txBody>
                    <a:bodyPr/>
                    <a:lstStyle/>
                    <a:p>
                      <a:endParaRPr lang="nb-NO" dirty="0"/>
                    </a:p>
                  </a:txBody>
                  <a:tcPr/>
                </a:tc>
                <a:extLst>
                  <a:ext uri="{0D108BD9-81ED-4DB2-BD59-A6C34878D82A}">
                    <a16:rowId xmlns:a16="http://schemas.microsoft.com/office/drawing/2014/main" val="1310366298"/>
                  </a:ext>
                </a:extLst>
              </a:tr>
              <a:tr h="370840">
                <a:tc>
                  <a:txBody>
                    <a:bodyPr/>
                    <a:lstStyle/>
                    <a:p>
                      <a:endParaRPr lang="nb-NO"/>
                    </a:p>
                  </a:txBody>
                  <a:tcPr/>
                </a:tc>
                <a:tc>
                  <a:txBody>
                    <a:bodyPr/>
                    <a:lstStyle/>
                    <a:p>
                      <a:endParaRPr lang="nb-NO" dirty="0"/>
                    </a:p>
                  </a:txBody>
                  <a:tcPr/>
                </a:tc>
                <a:extLst>
                  <a:ext uri="{0D108BD9-81ED-4DB2-BD59-A6C34878D82A}">
                    <a16:rowId xmlns:a16="http://schemas.microsoft.com/office/drawing/2014/main" val="3168001300"/>
                  </a:ext>
                </a:extLst>
              </a:tr>
            </a:tbl>
          </a:graphicData>
        </a:graphic>
      </p:graphicFrame>
      <p:sp>
        <p:nvSpPr>
          <p:cNvPr id="3" name="Snakkeboble: rektangel med avrundede hjørner 2">
            <a:extLst>
              <a:ext uri="{FF2B5EF4-FFF2-40B4-BE49-F238E27FC236}">
                <a16:creationId xmlns:a16="http://schemas.microsoft.com/office/drawing/2014/main" id="{FEB57C3F-594B-38DA-DF5E-1F4DBB93532E}"/>
              </a:ext>
            </a:extLst>
          </p:cNvPr>
          <p:cNvSpPr/>
          <p:nvPr/>
        </p:nvSpPr>
        <p:spPr>
          <a:xfrm>
            <a:off x="7717536" y="365125"/>
            <a:ext cx="3840480" cy="1061339"/>
          </a:xfrm>
          <a:prstGeom prst="wedgeRoundRectCallout">
            <a:avLst>
              <a:gd name="adj1" fmla="val -47182"/>
              <a:gd name="adj2" fmla="val 68244"/>
              <a:gd name="adj3" fmla="val 16667"/>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Hvilke løvtrær fant vi ikke? Hva kan være grunner til det?</a:t>
            </a:r>
          </a:p>
        </p:txBody>
      </p:sp>
    </p:spTree>
    <p:extLst>
      <p:ext uri="{BB962C8B-B14F-4D97-AF65-F5344CB8AC3E}">
        <p14:creationId xmlns:p14="http://schemas.microsoft.com/office/powerpoint/2010/main" val="925739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451C85DB-27DA-B4FB-E29E-9964F979FC8E}"/>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nb-NO" dirty="0"/>
              <a:t>Treslag</a:t>
            </a:r>
          </a:p>
        </p:txBody>
      </p:sp>
      <p:pic>
        <p:nvPicPr>
          <p:cNvPr id="4" name="Bilete 3" descr="Skjermdump. Tittel: Treslag. Ingress: &quot;I Norge har vi omtrent 30 treslag. Vi har bartrær og lauvtrær, store trær og små trær. Noen trær er giftige, mens andre er dyrenes favorittmat. Noen treslag har vært her siden istiden, mens andre har kommet til Norge ved at de har blitt plantet. Noen trives kun sør i landet og langs kysten, mens andre er hardføre og vokser nord i landet og opp mot fjellet.&quot;">
            <a:hlinkClick r:id="rId3"/>
          </p:cNvPr>
          <p:cNvPicPr>
            <a:picLocks noChangeAspect="1"/>
          </p:cNvPicPr>
          <p:nvPr/>
        </p:nvPicPr>
        <p:blipFill>
          <a:blip r:embed="rId4">
            <a:clrChange>
              <a:clrFrom>
                <a:srgbClr val="FFFAF3"/>
              </a:clrFrom>
              <a:clrTo>
                <a:srgbClr val="FFFAF3">
                  <a:alpha val="0"/>
                </a:srgbClr>
              </a:clrTo>
            </a:clrChange>
          </a:blip>
          <a:stretch>
            <a:fillRect/>
          </a:stretch>
        </p:blipFill>
        <p:spPr>
          <a:xfrm>
            <a:off x="92021" y="736979"/>
            <a:ext cx="12113625" cy="5222589"/>
          </a:xfrm>
          <a:prstGeom prst="rect">
            <a:avLst/>
          </a:prstGeom>
        </p:spPr>
      </p:pic>
      <p:sp>
        <p:nvSpPr>
          <p:cNvPr id="2" name="TextBox 1"/>
          <p:cNvSpPr txBox="1"/>
          <p:nvPr/>
        </p:nvSpPr>
        <p:spPr>
          <a:xfrm>
            <a:off x="4148919" y="5959568"/>
            <a:ext cx="3548417" cy="261610"/>
          </a:xfrm>
          <a:prstGeom prst="rect">
            <a:avLst/>
          </a:prstGeom>
          <a:noFill/>
        </p:spPr>
        <p:txBody>
          <a:bodyPr wrap="square" rtlCol="0">
            <a:spAutoFit/>
          </a:bodyPr>
          <a:lstStyle/>
          <a:p>
            <a:r>
              <a:rPr lang="nn-NO" sz="1100" dirty="0"/>
              <a:t>Skjermdump </a:t>
            </a:r>
            <a:r>
              <a:rPr lang="nn-NO" sz="1100" dirty="0" err="1"/>
              <a:t>fra</a:t>
            </a:r>
            <a:r>
              <a:rPr lang="nn-NO" sz="1100" dirty="0"/>
              <a:t> </a:t>
            </a:r>
            <a:r>
              <a:rPr lang="nb-NO" sz="1100" dirty="0">
                <a:hlinkClick r:id="rId3"/>
              </a:rPr>
              <a:t>laeremedskogen.no/temasider/treslag </a:t>
            </a:r>
            <a:endParaRPr lang="nb-NO" sz="1100" dirty="0"/>
          </a:p>
        </p:txBody>
      </p:sp>
    </p:spTree>
    <p:extLst>
      <p:ext uri="{BB962C8B-B14F-4D97-AF65-F5344CB8AC3E}">
        <p14:creationId xmlns:p14="http://schemas.microsoft.com/office/powerpoint/2010/main" val="91038258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2776</TotalTime>
  <Words>143</Words>
  <Application>Microsoft Office PowerPoint</Application>
  <PresentationFormat>Widescreen</PresentationFormat>
  <Paragraphs>25</Paragraphs>
  <Slides>6</Slides>
  <Notes>6</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6</vt:i4>
      </vt:variant>
    </vt:vector>
  </HeadingPairs>
  <TitlesOfParts>
    <vt:vector size="11" baseType="lpstr">
      <vt:lpstr>Amatic SC</vt:lpstr>
      <vt:lpstr>Arial</vt:lpstr>
      <vt:lpstr>Calibri</vt:lpstr>
      <vt:lpstr>Calibri Light</vt:lpstr>
      <vt:lpstr>Office-tema</vt:lpstr>
      <vt:lpstr>Hvor mange ulike typer løvtrær finner dere?</vt:lpstr>
      <vt:lpstr>Hva fant dere?</vt:lpstr>
      <vt:lpstr>Hva heter de ulike delene av bladet?</vt:lpstr>
      <vt:lpstr>Bestemme løvtrær</vt:lpstr>
      <vt:lpstr>Løvtrær vi fant</vt:lpstr>
      <vt:lpstr>Treslag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Øystein Sørborg</dc:creator>
  <cp:lastModifiedBy>Aud Ragnhild Skår</cp:lastModifiedBy>
  <cp:revision>136</cp:revision>
  <cp:lastPrinted>2022-05-04T13:58:49Z</cp:lastPrinted>
  <dcterms:created xsi:type="dcterms:W3CDTF">2022-02-15T13:29:20Z</dcterms:created>
  <dcterms:modified xsi:type="dcterms:W3CDTF">2026-09-04T09:15:08Z</dcterms:modified>
</cp:coreProperties>
</file>