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10" r:id="rId3"/>
    <p:sldId id="309" r:id="rId4"/>
    <p:sldId id="313" r:id="rId5"/>
    <p:sldId id="318" r:id="rId6"/>
    <p:sldId id="319" r:id="rId7"/>
    <p:sldId id="320" r:id="rId8"/>
    <p:sldId id="317" r:id="rId9"/>
    <p:sldId id="314" r:id="rId10"/>
    <p:sldId id="285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2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8A8"/>
    <a:srgbClr val="FD6151"/>
    <a:srgbClr val="82320E"/>
    <a:srgbClr val="7E4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80" autoAdjust="0"/>
    <p:restoredTop sz="93979" autoAdjust="0"/>
  </p:normalViewPr>
  <p:slideViewPr>
    <p:cSldViewPr snapToGrid="0">
      <p:cViewPr varScale="1">
        <p:scale>
          <a:sx n="67" d="100"/>
          <a:sy n="67" d="100"/>
        </p:scale>
        <p:origin x="9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d Ragnhild Skår" userId="7388df45-53e5-46d9-9978-03708b9b2ae9" providerId="ADAL" clId="{89201D53-D1D8-411E-924F-F9B7BDBE0395}"/>
    <pc:docChg chg="modSld">
      <pc:chgData name="Aud Ragnhild Skår" userId="7388df45-53e5-46d9-9978-03708b9b2ae9" providerId="ADAL" clId="{89201D53-D1D8-411E-924F-F9B7BDBE0395}" dt="2023-08-15T14:41:51.625" v="3" actId="255"/>
      <pc:docMkLst>
        <pc:docMk/>
      </pc:docMkLst>
      <pc:sldChg chg="modSp mod">
        <pc:chgData name="Aud Ragnhild Skår" userId="7388df45-53e5-46d9-9978-03708b9b2ae9" providerId="ADAL" clId="{89201D53-D1D8-411E-924F-F9B7BDBE0395}" dt="2023-08-15T14:39:17.529" v="1" actId="255"/>
        <pc:sldMkLst>
          <pc:docMk/>
          <pc:sldMk cId="4147578528" sldId="318"/>
        </pc:sldMkLst>
        <pc:spChg chg="mod">
          <ac:chgData name="Aud Ragnhild Skår" userId="7388df45-53e5-46d9-9978-03708b9b2ae9" providerId="ADAL" clId="{89201D53-D1D8-411E-924F-F9B7BDBE0395}" dt="2023-08-15T14:39:11.605" v="0" actId="255"/>
          <ac:spMkLst>
            <pc:docMk/>
            <pc:sldMk cId="4147578528" sldId="318"/>
            <ac:spMk id="4" creationId="{00000000-0000-0000-0000-000000000000}"/>
          </ac:spMkLst>
        </pc:spChg>
        <pc:spChg chg="mod">
          <ac:chgData name="Aud Ragnhild Skår" userId="7388df45-53e5-46d9-9978-03708b9b2ae9" providerId="ADAL" clId="{89201D53-D1D8-411E-924F-F9B7BDBE0395}" dt="2023-08-15T14:39:17.529" v="1" actId="255"/>
          <ac:spMkLst>
            <pc:docMk/>
            <pc:sldMk cId="4147578528" sldId="318"/>
            <ac:spMk id="5" creationId="{00000000-0000-0000-0000-000000000000}"/>
          </ac:spMkLst>
        </pc:spChg>
      </pc:sldChg>
      <pc:sldChg chg="modSp mod">
        <pc:chgData name="Aud Ragnhild Skår" userId="7388df45-53e5-46d9-9978-03708b9b2ae9" providerId="ADAL" clId="{89201D53-D1D8-411E-924F-F9B7BDBE0395}" dt="2023-08-15T14:41:51.625" v="3" actId="255"/>
        <pc:sldMkLst>
          <pc:docMk/>
          <pc:sldMk cId="2517593561" sldId="319"/>
        </pc:sldMkLst>
        <pc:spChg chg="mod">
          <ac:chgData name="Aud Ragnhild Skår" userId="7388df45-53e5-46d9-9978-03708b9b2ae9" providerId="ADAL" clId="{89201D53-D1D8-411E-924F-F9B7BDBE0395}" dt="2023-08-15T14:41:51.625" v="3" actId="255"/>
          <ac:spMkLst>
            <pc:docMk/>
            <pc:sldMk cId="2517593561" sldId="319"/>
            <ac:spMk id="6" creationId="{00000000-0000-0000-0000-000000000000}"/>
          </ac:spMkLst>
        </pc:spChg>
        <pc:spChg chg="mod">
          <ac:chgData name="Aud Ragnhild Skår" userId="7388df45-53e5-46d9-9978-03708b9b2ae9" providerId="ADAL" clId="{89201D53-D1D8-411E-924F-F9B7BDBE0395}" dt="2023-08-15T14:41:45.503" v="2" actId="255"/>
          <ac:spMkLst>
            <pc:docMk/>
            <pc:sldMk cId="2517593561" sldId="319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7FDD-528D-47C5-8054-40D30C210A7B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7E091-2504-4499-A49A-C966FD9579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24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512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461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547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235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505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814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325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205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105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189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24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14D16-A8A6-43E2-99A0-A9232FCD87FE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32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4609" y="3756506"/>
            <a:ext cx="9144000" cy="2387600"/>
          </a:xfrm>
        </p:spPr>
        <p:txBody>
          <a:bodyPr/>
          <a:lstStyle/>
          <a:p>
            <a:r>
              <a:rPr lang="nn-NO"/>
              <a:t>Økt 4 </a:t>
            </a:r>
            <a:br>
              <a:rPr lang="nn-NO"/>
            </a:br>
            <a:r>
              <a:rPr lang="nn-NO" b="1"/>
              <a:t>Designe badeplassen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4" b="29697"/>
          <a:stretch/>
        </p:blipFill>
        <p:spPr>
          <a:xfrm>
            <a:off x="3925453" y="164140"/>
            <a:ext cx="4449239" cy="402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64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4F </a:t>
            </a:r>
            <a:r>
              <a:rPr lang="nb-NO" dirty="0"/>
              <a:t>Oppsummering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64585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dirty="0"/>
              <a:t>I neste økt skal de sjå kvarandre sine filmar og vurdere bidraga. </a:t>
            </a:r>
          </a:p>
          <a:p>
            <a:pPr marL="0" indent="0">
              <a:buNone/>
            </a:pPr>
            <a:r>
              <a:rPr lang="nn-NO" dirty="0"/>
              <a:t>De vil bli delte i to grupper som kvar skal nominere ein film (ikkje sin eigen). </a:t>
            </a:r>
          </a:p>
          <a:p>
            <a:pPr marL="0" indent="0">
              <a:buNone/>
            </a:pPr>
            <a:r>
              <a:rPr lang="nn-NO" dirty="0"/>
              <a:t>Vi ser dei to nominerte filmane i fellesskap. Deretter skal de stemme på filmen med den beste badeplassen (ut frå kriteria).</a:t>
            </a:r>
          </a:p>
          <a:p>
            <a:pPr marL="0" indent="0">
              <a:buNone/>
            </a:pPr>
            <a:endParaRPr lang="nb-NO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2" t="9362" r="33187"/>
          <a:stretch/>
        </p:blipFill>
        <p:spPr>
          <a:xfrm>
            <a:off x="7869381" y="365124"/>
            <a:ext cx="3398983" cy="6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5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4A Escape 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dirty="0"/>
              <a:t>Om de klarar å løyse neste Escape Room, får de ekstra pengar. Klarar de det ikkje, må de betale tilbake pengar. De får berre eitt forsøk!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952" y="2687782"/>
            <a:ext cx="5363248" cy="402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6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4B Biologisk mangfald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dirty="0"/>
              <a:t>Kvar gruppe presenterer kva dei fann da dei undersøkte det biologiske mangfaldet på badeplassen. Fyll inn art, plassering og ca. </a:t>
            </a:r>
            <a:r>
              <a:rPr lang="nn-NO" sz="2400" dirty="0" err="1"/>
              <a:t>antal</a:t>
            </a:r>
            <a:r>
              <a:rPr lang="nn-NO" sz="2400" dirty="0"/>
              <a:t> i felles tabell.</a:t>
            </a:r>
          </a:p>
          <a:p>
            <a:endParaRPr lang="nn-NO" dirty="0"/>
          </a:p>
          <a:p>
            <a:pPr marL="0" indent="0">
              <a:buNone/>
            </a:pPr>
            <a:r>
              <a:rPr lang="nb-NO" sz="2000" b="1" dirty="0"/>
              <a:t>Gruppe 1: Vegetasjon i vatn </a:t>
            </a:r>
            <a:endParaRPr lang="en-US" sz="2000" dirty="0"/>
          </a:p>
          <a:p>
            <a:pPr marL="0" indent="0">
              <a:buNone/>
            </a:pPr>
            <a:r>
              <a:rPr lang="nb-NO" sz="2000" b="1" dirty="0"/>
              <a:t>Gruppe 2: Dyr i vatn</a:t>
            </a:r>
            <a:endParaRPr lang="en-US" sz="2000" dirty="0"/>
          </a:p>
          <a:p>
            <a:pPr marL="0" indent="0">
              <a:buNone/>
            </a:pPr>
            <a:r>
              <a:rPr lang="nb-NO" sz="2000" b="1" dirty="0"/>
              <a:t>Gruppe 3: Vegetasjon på land </a:t>
            </a:r>
            <a:endParaRPr lang="en-US" sz="2000" dirty="0"/>
          </a:p>
          <a:p>
            <a:pPr marL="0" indent="0">
              <a:buNone/>
            </a:pPr>
            <a:r>
              <a:rPr lang="nb-NO" sz="2000" b="1" dirty="0"/>
              <a:t>Gruppe 4: Dyr på land 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018122"/>
              </p:ext>
            </p:extLst>
          </p:nvPr>
        </p:nvGraphicFramePr>
        <p:xfrm>
          <a:off x="4793671" y="2974110"/>
          <a:ext cx="6631710" cy="309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0570">
                  <a:extLst>
                    <a:ext uri="{9D8B030D-6E8A-4147-A177-3AD203B41FA5}">
                      <a16:colId xmlns:a16="http://schemas.microsoft.com/office/drawing/2014/main" val="718256599"/>
                    </a:ext>
                  </a:extLst>
                </a:gridCol>
                <a:gridCol w="2210570">
                  <a:extLst>
                    <a:ext uri="{9D8B030D-6E8A-4147-A177-3AD203B41FA5}">
                      <a16:colId xmlns:a16="http://schemas.microsoft.com/office/drawing/2014/main" val="216130912"/>
                    </a:ext>
                  </a:extLst>
                </a:gridCol>
                <a:gridCol w="2210570">
                  <a:extLst>
                    <a:ext uri="{9D8B030D-6E8A-4147-A177-3AD203B41FA5}">
                      <a16:colId xmlns:a16="http://schemas.microsoft.com/office/drawing/2014/main" val="507436232"/>
                    </a:ext>
                  </a:extLst>
                </a:gridCol>
              </a:tblGrid>
              <a:tr h="661297">
                <a:tc>
                  <a:txBody>
                    <a:bodyPr/>
                    <a:lstStyle/>
                    <a:p>
                      <a:r>
                        <a:rPr lang="nb-NO" dirty="0"/>
                        <a:t>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Antal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863448"/>
                  </a:ext>
                </a:extLst>
              </a:tr>
              <a:tr h="4865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237516"/>
                  </a:ext>
                </a:extLst>
              </a:tr>
              <a:tr h="4865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474497"/>
                  </a:ext>
                </a:extLst>
              </a:tr>
              <a:tr h="4865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93901"/>
                  </a:ext>
                </a:extLst>
              </a:tr>
              <a:tr h="4865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255220"/>
                  </a:ext>
                </a:extLst>
              </a:tr>
              <a:tr h="4865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067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15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/>
              <a:t>4C Biologisk mangfald</a:t>
            </a:r>
            <a:br>
              <a:rPr lang="nn-NO" sz="3600" b="1" dirty="0"/>
            </a:br>
            <a:r>
              <a:rPr lang="nn-NO" sz="3200" dirty="0"/>
              <a:t>Gruppearbeid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Bruk </a:t>
            </a:r>
            <a:r>
              <a:rPr lang="nn-NO" dirty="0"/>
              <a:t>tabellen</a:t>
            </a:r>
            <a:r>
              <a:rPr lang="nb-NO" dirty="0"/>
              <a:t> til å vurdere det </a:t>
            </a:r>
            <a:r>
              <a:rPr lang="nn-NO" dirty="0"/>
              <a:t>biologiske</a:t>
            </a:r>
            <a:r>
              <a:rPr lang="nb-NO" dirty="0"/>
              <a:t> </a:t>
            </a:r>
            <a:r>
              <a:rPr lang="nn-NO" dirty="0"/>
              <a:t>mangfaldet</a:t>
            </a:r>
            <a:r>
              <a:rPr lang="nb-NO" dirty="0"/>
              <a:t> på badeplassen. </a:t>
            </a:r>
            <a:endParaRPr lang="nb-NO" b="1" dirty="0">
              <a:solidFill>
                <a:schemeClr val="accent6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598951"/>
              </p:ext>
            </p:extLst>
          </p:nvPr>
        </p:nvGraphicFramePr>
        <p:xfrm>
          <a:off x="424872" y="2448559"/>
          <a:ext cx="11277600" cy="4035367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3868217">
                  <a:extLst>
                    <a:ext uri="{9D8B030D-6E8A-4147-A177-3AD203B41FA5}">
                      <a16:colId xmlns:a16="http://schemas.microsoft.com/office/drawing/2014/main" val="2155258447"/>
                    </a:ext>
                  </a:extLst>
                </a:gridCol>
                <a:gridCol w="3748674">
                  <a:extLst>
                    <a:ext uri="{9D8B030D-6E8A-4147-A177-3AD203B41FA5}">
                      <a16:colId xmlns:a16="http://schemas.microsoft.com/office/drawing/2014/main" val="3491188950"/>
                    </a:ext>
                  </a:extLst>
                </a:gridCol>
                <a:gridCol w="3660709">
                  <a:extLst>
                    <a:ext uri="{9D8B030D-6E8A-4147-A177-3AD203B41FA5}">
                      <a16:colId xmlns:a16="http://schemas.microsoft.com/office/drawing/2014/main" val="2264866643"/>
                    </a:ext>
                  </a:extLst>
                </a:gridCol>
              </a:tblGrid>
              <a:tr h="13252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nn-NO" sz="2000" b="1" noProof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nn-NO" sz="2000" b="1" noProof="0" dirty="0">
                          <a:effectLst/>
                        </a:rPr>
                        <a:t>Lite biologisk mangfald</a:t>
                      </a:r>
                      <a:endParaRPr lang="nn-NO" sz="1800" b="1" noProof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nn-NO" sz="2000" b="1" noProof="0" dirty="0">
                          <a:effectLst/>
                        </a:rPr>
                        <a:t> </a:t>
                      </a:r>
                      <a:endParaRPr lang="nn-NO" sz="18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nn-NO" sz="2000" b="1" noProof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nn-NO" sz="2000" b="1" noProof="0" dirty="0">
                          <a:effectLst/>
                        </a:rPr>
                        <a:t>Middels biologisk mangfald</a:t>
                      </a:r>
                      <a:endParaRPr lang="nn-NO" sz="18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nn-NO" sz="2000" b="1" noProof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nn-NO" sz="2000" b="1" noProof="0" dirty="0">
                          <a:effectLst/>
                        </a:rPr>
                        <a:t>Stort biologisk mangfald</a:t>
                      </a:r>
                      <a:endParaRPr lang="nn-NO" sz="18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0682540"/>
                  </a:ext>
                </a:extLst>
              </a:tr>
              <a:tr h="2710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2000" b="0" noProof="0" dirty="0">
                          <a:effectLst/>
                        </a:rPr>
                        <a:t> </a:t>
                      </a:r>
                      <a:endParaRPr lang="nn-NO" sz="1800" b="0" noProof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2000" b="0" noProof="0" dirty="0">
                          <a:effectLst/>
                        </a:rPr>
                        <a:t>Få plantar og dyr både på land og i vatn.</a:t>
                      </a:r>
                      <a:endParaRPr lang="nn-NO" sz="1800" b="0" noProof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2000" b="0" noProof="0" dirty="0">
                          <a:effectLst/>
                        </a:rPr>
                        <a:t> </a:t>
                      </a:r>
                      <a:endParaRPr lang="nn-NO" sz="1800" b="0" noProof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2000" b="0" noProof="0" dirty="0">
                          <a:effectLst/>
                        </a:rPr>
                        <a:t>Det kan vere eit stort </a:t>
                      </a:r>
                      <a:r>
                        <a:rPr lang="nn-NO" sz="2000" b="0" noProof="0" dirty="0" err="1">
                          <a:effectLst/>
                        </a:rPr>
                        <a:t>antal</a:t>
                      </a:r>
                      <a:r>
                        <a:rPr lang="nn-NO" sz="2000" b="0" noProof="0" dirty="0">
                          <a:effectLst/>
                        </a:rPr>
                        <a:t> av nokre artar, men få ulike artar. </a:t>
                      </a:r>
                      <a:endParaRPr lang="nn-NO" sz="1800" b="0" noProof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2000" b="0" noProof="0" dirty="0">
                          <a:effectLst/>
                        </a:rPr>
                        <a:t> </a:t>
                      </a:r>
                      <a:endParaRPr lang="nn-NO" sz="1800" b="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2000" b="0" noProof="0" dirty="0">
                          <a:effectLst/>
                        </a:rPr>
                        <a:t> </a:t>
                      </a:r>
                      <a:endParaRPr lang="nn-NO" sz="1800" b="0" noProof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2000" b="0" noProof="0" dirty="0">
                          <a:effectLst/>
                        </a:rPr>
                        <a:t>Eit </a:t>
                      </a:r>
                      <a:r>
                        <a:rPr lang="nn-NO" sz="2000" b="0" noProof="0" dirty="0" err="1">
                          <a:effectLst/>
                        </a:rPr>
                        <a:t>antal</a:t>
                      </a:r>
                      <a:r>
                        <a:rPr lang="nn-NO" sz="2000" b="0" noProof="0" dirty="0">
                          <a:effectLst/>
                        </a:rPr>
                        <a:t> forskjellige plantar og dyr både på land og i vatn.</a:t>
                      </a:r>
                      <a:endParaRPr lang="nn-NO" sz="1800" b="0" noProof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2000" b="0" noProof="0" dirty="0">
                          <a:effectLst/>
                        </a:rPr>
                        <a:t> </a:t>
                      </a:r>
                      <a:endParaRPr lang="nn-NO" sz="1800" b="0" noProof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2000" b="0" noProof="0" dirty="0" err="1">
                          <a:effectLst/>
                        </a:rPr>
                        <a:t>Antalet</a:t>
                      </a:r>
                      <a:r>
                        <a:rPr lang="nn-NO" sz="2000" b="0" noProof="0" dirty="0">
                          <a:effectLst/>
                        </a:rPr>
                        <a:t> innanfor dei ulike artane er ganske likt.  </a:t>
                      </a:r>
                      <a:endParaRPr lang="nn-NO" sz="1800" b="0" noProof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2000" b="0" noProof="0" dirty="0">
                          <a:effectLst/>
                        </a:rPr>
                        <a:t> </a:t>
                      </a:r>
                      <a:endParaRPr lang="nn-NO" sz="1800" b="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2000" b="0" noProof="0" dirty="0">
                          <a:effectLst/>
                        </a:rPr>
                        <a:t> </a:t>
                      </a:r>
                      <a:endParaRPr lang="nn-NO" sz="1800" b="0" noProof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2000" b="0" noProof="0" dirty="0">
                          <a:effectLst/>
                        </a:rPr>
                        <a:t>Mange forskjellige plantar og dyr både på land og i vatn.</a:t>
                      </a:r>
                      <a:endParaRPr lang="nn-NO" sz="1800" b="0" noProof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2000" b="0" noProof="0" dirty="0">
                          <a:effectLst/>
                        </a:rPr>
                        <a:t> </a:t>
                      </a:r>
                      <a:endParaRPr lang="nn-NO" sz="1800" b="0" noProof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2000" b="0" noProof="0" dirty="0" err="1">
                          <a:effectLst/>
                        </a:rPr>
                        <a:t>Antalet</a:t>
                      </a:r>
                      <a:r>
                        <a:rPr lang="nn-NO" sz="2000" b="0" noProof="0" dirty="0">
                          <a:effectLst/>
                        </a:rPr>
                        <a:t> innanfor dei ulike artane er ganske likt. Ingen art dominerer. </a:t>
                      </a:r>
                      <a:endParaRPr lang="nn-NO" sz="1800" b="0" noProof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2000" b="0" noProof="0" dirty="0">
                          <a:effectLst/>
                        </a:rPr>
                        <a:t> </a:t>
                      </a:r>
                      <a:endParaRPr lang="nn-NO" sz="1800" b="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693539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516" y="177952"/>
            <a:ext cx="2293620" cy="169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92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4C Kvalitet på badevatnet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2200" dirty="0"/>
              <a:t>Alle kommunar pliktar å ha oppsyn med vasskvaliteten på badeplassane, og mange av dei legg ut resultata av prøvane på kommunen sine nettsider.</a:t>
            </a:r>
          </a:p>
          <a:p>
            <a:r>
              <a:rPr lang="nn-NO" sz="2200" dirty="0"/>
              <a:t>På neste side kan de sjå resultat frå prøvetaking i to kommunar. Den eine viser målt mengde av </a:t>
            </a:r>
            <a:r>
              <a:rPr lang="nn-NO" sz="2200" i="1" dirty="0"/>
              <a:t>E. </a:t>
            </a:r>
            <a:r>
              <a:rPr lang="nn-NO" sz="2200" i="1" dirty="0" err="1"/>
              <a:t>coli</a:t>
            </a:r>
            <a:r>
              <a:rPr lang="nn-NO" sz="2200" dirty="0"/>
              <a:t>-bakteriar, medan den andre viser målt mengde av fleire ulike typar bakteriar.</a:t>
            </a:r>
          </a:p>
          <a:p>
            <a:endParaRPr lang="nn-NO" sz="2200" dirty="0"/>
          </a:p>
        </p:txBody>
      </p:sp>
      <p:sp>
        <p:nvSpPr>
          <p:cNvPr id="4" name="Biletforklaring forma som eit avrunda rektangel 3"/>
          <p:cNvSpPr/>
          <p:nvPr/>
        </p:nvSpPr>
        <p:spPr>
          <a:xfrm>
            <a:off x="1546167" y="3624349"/>
            <a:ext cx="3749040" cy="180386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/>
              <a:t>Samanlikn prøveresultata frå dei to kommunane. </a:t>
            </a:r>
          </a:p>
        </p:txBody>
      </p:sp>
      <p:sp>
        <p:nvSpPr>
          <p:cNvPr id="5" name="Biletforklaring forma som eit avrunda rektangel 4"/>
          <p:cNvSpPr/>
          <p:nvPr/>
        </p:nvSpPr>
        <p:spPr>
          <a:xfrm>
            <a:off x="5896494" y="3627120"/>
            <a:ext cx="3749040" cy="180386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/>
              <a:t>Kva presentasjon gir eit mest oversiktleg bilete av vasskvaliteten på badeplassane til kommunen?</a:t>
            </a:r>
          </a:p>
        </p:txBody>
      </p:sp>
    </p:spTree>
    <p:extLst>
      <p:ext uri="{BB962C8B-B14F-4D97-AF65-F5344CB8AC3E}">
        <p14:creationId xmlns:p14="http://schemas.microsoft.com/office/powerpoint/2010/main" val="4147578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4C Kvalitet på badevatnet</a:t>
            </a:r>
            <a:br>
              <a:rPr lang="nn-NO" dirty="0"/>
            </a:br>
            <a:r>
              <a:rPr lang="nn-NO" sz="3200" dirty="0"/>
              <a:t>Samanlikne prøveresultat</a:t>
            </a:r>
          </a:p>
        </p:txBody>
      </p:sp>
      <p:pic>
        <p:nvPicPr>
          <p:cNvPr id="4" name="Plasshaldar for innhald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541" y="1585452"/>
            <a:ext cx="5153378" cy="4104950"/>
          </a:xfrm>
          <a:prstGeom prst="rect">
            <a:avLst/>
          </a:prstGeom>
        </p:spPr>
      </p:pic>
      <p:pic>
        <p:nvPicPr>
          <p:cNvPr id="5" name="Bilet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392485" y="1413162"/>
            <a:ext cx="4819997" cy="4573067"/>
          </a:xfrm>
          <a:prstGeom prst="rect">
            <a:avLst/>
          </a:prstGeom>
        </p:spPr>
      </p:pic>
      <p:sp>
        <p:nvSpPr>
          <p:cNvPr id="6" name="Biletforklaring forma som eit avrunda rektangel 5"/>
          <p:cNvSpPr/>
          <p:nvPr/>
        </p:nvSpPr>
        <p:spPr>
          <a:xfrm>
            <a:off x="8199120" y="5926974"/>
            <a:ext cx="3749040" cy="850669"/>
          </a:xfrm>
          <a:prstGeom prst="wedgeRoundRectCallout">
            <a:avLst>
              <a:gd name="adj1" fmla="val -25711"/>
              <a:gd name="adj2" fmla="val -595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/>
              <a:t>Kvifor trur de kommunen gir dette rådet?</a:t>
            </a:r>
          </a:p>
        </p:txBody>
      </p:sp>
      <p:sp>
        <p:nvSpPr>
          <p:cNvPr id="7" name="Biletforklaring forma som eit avrunda rektangel 6"/>
          <p:cNvSpPr/>
          <p:nvPr/>
        </p:nvSpPr>
        <p:spPr>
          <a:xfrm>
            <a:off x="1543396" y="5913119"/>
            <a:ext cx="3749040" cy="850669"/>
          </a:xfrm>
          <a:prstGeom prst="wedgeRoundRectCallout">
            <a:avLst>
              <a:gd name="adj1" fmla="val -25711"/>
              <a:gd name="adj2" fmla="val -595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/>
              <a:t>Kvifor nyttast det to ulike skalaar?</a:t>
            </a:r>
          </a:p>
        </p:txBody>
      </p:sp>
    </p:spTree>
    <p:extLst>
      <p:ext uri="{BB962C8B-B14F-4D97-AF65-F5344CB8AC3E}">
        <p14:creationId xmlns:p14="http://schemas.microsoft.com/office/powerpoint/2010/main" val="2517593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4C Kvalitet på badevatnet </a:t>
            </a:r>
            <a:br>
              <a:rPr lang="nb-NO" dirty="0"/>
            </a:br>
            <a:r>
              <a:rPr lang="nb-NO" sz="3200" dirty="0"/>
              <a:t>Korleis er kvaliteten på badevatnet i din kommune?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2200" dirty="0"/>
              <a:t>Søk på nettsidene til din kommune, og finn resultat frå siste måling av kvaliteten på badevatnet. </a:t>
            </a:r>
          </a:p>
          <a:p>
            <a:r>
              <a:rPr lang="nn-NO" sz="2200" dirty="0"/>
              <a:t>Registrer resultatet i skjemaet Kvalitet på badevatnet på s. 5 i Elevheftet</a:t>
            </a:r>
          </a:p>
          <a:p>
            <a:r>
              <a:rPr lang="nn-NO" sz="2200" dirty="0"/>
              <a:t>Om du ikkje finn resultat frå målingar av kvalitet på badevatn, ta gjerne kontakt med kommunen og etterspør dette.</a:t>
            </a:r>
          </a:p>
        </p:txBody>
      </p:sp>
    </p:spTree>
    <p:extLst>
      <p:ext uri="{BB962C8B-B14F-4D97-AF65-F5344CB8AC3E}">
        <p14:creationId xmlns:p14="http://schemas.microsoft.com/office/powerpoint/2010/main" val="2798131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4D Vurdere omsyn til miljøet på badeplassen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dirty="0"/>
              <a:t>Bruk resultatet frå undersøkingane av det biologiske mangfaldet og vasskvaliteten på badeplassen, og vurder endringane de vil gjere med omsyn til miljøet.</a:t>
            </a:r>
          </a:p>
          <a:p>
            <a:pPr marL="0" indent="0">
              <a:buNone/>
            </a:pPr>
            <a:endParaRPr lang="nn-NO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nn-NO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316874"/>
              </p:ext>
            </p:extLst>
          </p:nvPr>
        </p:nvGraphicFramePr>
        <p:xfrm>
          <a:off x="5883562" y="2766520"/>
          <a:ext cx="6068291" cy="2839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225">
                  <a:extLst>
                    <a:ext uri="{9D8B030D-6E8A-4147-A177-3AD203B41FA5}">
                      <a16:colId xmlns:a16="http://schemas.microsoft.com/office/drawing/2014/main" val="2497988737"/>
                    </a:ext>
                  </a:extLst>
                </a:gridCol>
                <a:gridCol w="2158089">
                  <a:extLst>
                    <a:ext uri="{9D8B030D-6E8A-4147-A177-3AD203B41FA5}">
                      <a16:colId xmlns:a16="http://schemas.microsoft.com/office/drawing/2014/main" val="995349712"/>
                    </a:ext>
                  </a:extLst>
                </a:gridCol>
                <a:gridCol w="2296977">
                  <a:extLst>
                    <a:ext uri="{9D8B030D-6E8A-4147-A177-3AD203B41FA5}">
                      <a16:colId xmlns:a16="http://schemas.microsoft.com/office/drawing/2014/main" val="15900181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Positivt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Negativt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167944"/>
                  </a:ext>
                </a:extLst>
              </a:tr>
              <a:tr h="874846">
                <a:tc>
                  <a:txBody>
                    <a:bodyPr/>
                    <a:lstStyle/>
                    <a:p>
                      <a:r>
                        <a:rPr lang="nb-NO" dirty="0"/>
                        <a:t>Sosiale forhold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657251"/>
                  </a:ext>
                </a:extLst>
              </a:tr>
              <a:tr h="874846">
                <a:tc>
                  <a:txBody>
                    <a:bodyPr/>
                    <a:lstStyle/>
                    <a:p>
                      <a:r>
                        <a:rPr lang="nb-NO" dirty="0"/>
                        <a:t>Økonomi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123553"/>
                  </a:ext>
                </a:extLst>
              </a:tr>
              <a:tr h="724037">
                <a:tc>
                  <a:txBody>
                    <a:bodyPr/>
                    <a:lstStyle/>
                    <a:p>
                      <a:r>
                        <a:rPr lang="nb-NO" dirty="0"/>
                        <a:t>Miljø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310778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>
          <a:xfrm>
            <a:off x="4126346" y="4378035"/>
            <a:ext cx="1458190" cy="1880147"/>
          </a:xfrm>
          <a:prstGeom prst="rightBrace">
            <a:avLst>
              <a:gd name="adj1" fmla="val 8333"/>
              <a:gd name="adj2" fmla="val 3568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883562" y="4808074"/>
            <a:ext cx="6169893" cy="93287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40147" y="4378035"/>
            <a:ext cx="3807690" cy="1798927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4195" y="4710868"/>
            <a:ext cx="368253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b="1" dirty="0">
                <a:solidFill>
                  <a:schemeClr val="accent6"/>
                </a:solidFill>
              </a:rPr>
              <a:t>BIOLOGISK MANGFALD og VASSKVALITET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25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4E Lage ferdig film/bilete av badeplass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2731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dirty="0"/>
              <a:t>De skal no fullføre oppdraget ved å lage ein film om, eller ein biletserie av, badeplassen der de forklarar kva som skal forbetrast og korleis det skal gjerast. </a:t>
            </a:r>
          </a:p>
          <a:p>
            <a:pPr marL="0" indent="0">
              <a:buNone/>
            </a:pPr>
            <a:r>
              <a:rPr lang="nn-NO" b="1" dirty="0"/>
              <a:t>Hugs å få fram vurdering av berekraft:</a:t>
            </a:r>
          </a:p>
          <a:p>
            <a:pPr marL="0" indent="0">
              <a:buNone/>
            </a:pPr>
            <a:r>
              <a:rPr lang="nn-NO" dirty="0"/>
              <a:t>Få fram gruppa si vurdering av korleis forbetringa av badeplassen er berekraftig. Det inneber at de vurderer eigne forslag til endringar ut frå eige budsjett (økonomi) i lys av kva utbytte endringane får for brukarane av badeplassen (sosiale forhold), og korleis endringane vil påverke naturen og det biologiske mangfaldet (miljø) på badeplassen. 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76412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10419</TotalTime>
  <Words>583</Words>
  <Application>Microsoft Office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Økt 4  Designe badeplassen</vt:lpstr>
      <vt:lpstr>4A Escape Room</vt:lpstr>
      <vt:lpstr>4B Biologisk mangfald</vt:lpstr>
      <vt:lpstr>4C Biologisk mangfald Gruppearbeid</vt:lpstr>
      <vt:lpstr>4C Kvalitet på badevatnet</vt:lpstr>
      <vt:lpstr>4C Kvalitet på badevatnet Samanlikne prøveresultat</vt:lpstr>
      <vt:lpstr>4C Kvalitet på badevatnet  Korleis er kvaliteten på badevatnet i din kommune?</vt:lpstr>
      <vt:lpstr>4D Vurdere omsyn til miljøet på badeplassen</vt:lpstr>
      <vt:lpstr>4E Lage ferdig film/bilete av badeplass</vt:lpstr>
      <vt:lpstr>4F Oppsummering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Livsløpsanalyse</dc:title>
  <dc:creator>Berit Reitan</dc:creator>
  <cp:lastModifiedBy>Aud Ragnhild Skår</cp:lastModifiedBy>
  <cp:revision>143</cp:revision>
  <dcterms:created xsi:type="dcterms:W3CDTF">2020-07-27T11:27:57Z</dcterms:created>
  <dcterms:modified xsi:type="dcterms:W3CDTF">2023-08-15T14:42:04Z</dcterms:modified>
</cp:coreProperties>
</file>