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65" r:id="rId4"/>
    <p:sldId id="277" r:id="rId5"/>
    <p:sldId id="266" r:id="rId6"/>
    <p:sldId id="267" r:id="rId7"/>
    <p:sldId id="268" r:id="rId8"/>
    <p:sldId id="269" r:id="rId9"/>
    <p:sldId id="270" r:id="rId10"/>
    <p:sldId id="260" r:id="rId11"/>
    <p:sldId id="263" r:id="rId12"/>
    <p:sldId id="271" r:id="rId13"/>
    <p:sldId id="274" r:id="rId14"/>
    <p:sldId id="259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CE3668-6ED4-4894-8911-1F50E6CEB162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92372E-C13E-46D0-BF11-7F002DA1BC0F}">
      <dgm:prSet phldrT="[Text]"/>
      <dgm:spPr/>
      <dgm:t>
        <a:bodyPr/>
        <a:lstStyle/>
        <a:p>
          <a:r>
            <a:rPr lang="nb-NO" dirty="0"/>
            <a:t>MILJØ</a:t>
          </a:r>
          <a:endParaRPr lang="en-US" dirty="0"/>
        </a:p>
      </dgm:t>
    </dgm:pt>
    <dgm:pt modelId="{EC918560-C0F9-4F84-9D99-031F6B03836B}" type="parTrans" cxnId="{15780E47-6E9E-41FF-9496-C879263EE9FD}">
      <dgm:prSet/>
      <dgm:spPr/>
      <dgm:t>
        <a:bodyPr/>
        <a:lstStyle/>
        <a:p>
          <a:endParaRPr lang="en-US"/>
        </a:p>
      </dgm:t>
    </dgm:pt>
    <dgm:pt modelId="{1635AFA2-55C4-4978-8B19-A74FDC9A32EA}" type="sibTrans" cxnId="{15780E47-6E9E-41FF-9496-C879263EE9FD}">
      <dgm:prSet/>
      <dgm:spPr/>
      <dgm:t>
        <a:bodyPr/>
        <a:lstStyle/>
        <a:p>
          <a:endParaRPr lang="en-US"/>
        </a:p>
      </dgm:t>
    </dgm:pt>
    <dgm:pt modelId="{54DFB7D8-8E12-49CE-8BB0-FB26F4D36A1D}">
      <dgm:prSet phldrT="[Text]"/>
      <dgm:spPr/>
      <dgm:t>
        <a:bodyPr/>
        <a:lstStyle/>
        <a:p>
          <a:r>
            <a:rPr lang="nb-NO" dirty="0"/>
            <a:t>ØKONOMI</a:t>
          </a:r>
          <a:endParaRPr lang="en-US" dirty="0"/>
        </a:p>
      </dgm:t>
    </dgm:pt>
    <dgm:pt modelId="{03478909-27C5-4FE6-B04A-A1D81FA83E53}" type="parTrans" cxnId="{6D7A11AB-BDF4-4AEB-9709-F03210BA505D}">
      <dgm:prSet/>
      <dgm:spPr/>
      <dgm:t>
        <a:bodyPr/>
        <a:lstStyle/>
        <a:p>
          <a:endParaRPr lang="en-US"/>
        </a:p>
      </dgm:t>
    </dgm:pt>
    <dgm:pt modelId="{D5741A8D-91CC-47F6-9A6A-71B9C98BFE39}" type="sibTrans" cxnId="{6D7A11AB-BDF4-4AEB-9709-F03210BA505D}">
      <dgm:prSet/>
      <dgm:spPr/>
      <dgm:t>
        <a:bodyPr/>
        <a:lstStyle/>
        <a:p>
          <a:endParaRPr lang="en-US"/>
        </a:p>
      </dgm:t>
    </dgm:pt>
    <dgm:pt modelId="{D047EAA1-D1D1-4F31-A3D6-312E05402787}">
      <dgm:prSet phldrT="[Text]"/>
      <dgm:spPr/>
      <dgm:t>
        <a:bodyPr/>
        <a:lstStyle/>
        <a:p>
          <a:r>
            <a:rPr lang="nb-NO" dirty="0"/>
            <a:t>SOSIALE FORHOLD</a:t>
          </a:r>
          <a:endParaRPr lang="en-US" dirty="0"/>
        </a:p>
      </dgm:t>
    </dgm:pt>
    <dgm:pt modelId="{DA482AE4-DBB1-4A27-ABD0-9E1A2B45F86A}" type="parTrans" cxnId="{3D10DFD4-DB42-4652-B9D9-B2E3BE20A23E}">
      <dgm:prSet/>
      <dgm:spPr/>
      <dgm:t>
        <a:bodyPr/>
        <a:lstStyle/>
        <a:p>
          <a:endParaRPr lang="en-US"/>
        </a:p>
      </dgm:t>
    </dgm:pt>
    <dgm:pt modelId="{56B1EB78-B9C5-4EFB-9973-106B3F8E51DC}" type="sibTrans" cxnId="{3D10DFD4-DB42-4652-B9D9-B2E3BE20A23E}">
      <dgm:prSet/>
      <dgm:spPr/>
      <dgm:t>
        <a:bodyPr/>
        <a:lstStyle/>
        <a:p>
          <a:endParaRPr lang="en-US"/>
        </a:p>
      </dgm:t>
    </dgm:pt>
    <dgm:pt modelId="{8CDC5F56-67BE-4056-9BCC-40945A13D76C}">
      <dgm:prSet/>
      <dgm:spPr/>
      <dgm:t>
        <a:bodyPr/>
        <a:lstStyle/>
        <a:p>
          <a:r>
            <a:rPr lang="nb-NO" dirty="0"/>
            <a:t>POLITIKK</a:t>
          </a:r>
          <a:endParaRPr lang="en-US" dirty="0"/>
        </a:p>
      </dgm:t>
    </dgm:pt>
    <dgm:pt modelId="{A4B6A49C-DA27-4C49-A8B3-52481E359E89}" type="parTrans" cxnId="{C3FCEF3B-D9F4-47A1-873D-37D80C98FF9A}">
      <dgm:prSet/>
      <dgm:spPr/>
      <dgm:t>
        <a:bodyPr/>
        <a:lstStyle/>
        <a:p>
          <a:endParaRPr lang="en-US"/>
        </a:p>
      </dgm:t>
    </dgm:pt>
    <dgm:pt modelId="{88E63439-EEF3-490E-88D8-DD98B6E559A9}" type="sibTrans" cxnId="{C3FCEF3B-D9F4-47A1-873D-37D80C98FF9A}">
      <dgm:prSet/>
      <dgm:spPr/>
      <dgm:t>
        <a:bodyPr/>
        <a:lstStyle/>
        <a:p>
          <a:endParaRPr lang="en-US"/>
        </a:p>
      </dgm:t>
    </dgm:pt>
    <dgm:pt modelId="{CA1A0626-9906-4A1A-9A85-3C13CF224CB6}" type="pres">
      <dgm:prSet presAssocID="{38CE3668-6ED4-4894-8911-1F50E6CEB162}" presName="Name0" presStyleCnt="0">
        <dgm:presLayoutVars>
          <dgm:dir/>
          <dgm:resizeHandles val="exact"/>
        </dgm:presLayoutVars>
      </dgm:prSet>
      <dgm:spPr/>
    </dgm:pt>
    <dgm:pt modelId="{10B5C8FC-0391-4295-B028-6BC6A0367021}" type="pres">
      <dgm:prSet presAssocID="{4592372E-C13E-46D0-BF11-7F002DA1BC0F}" presName="composite" presStyleCnt="0"/>
      <dgm:spPr/>
    </dgm:pt>
    <dgm:pt modelId="{1D096E24-D9B0-4212-9D93-A7A035A8851A}" type="pres">
      <dgm:prSet presAssocID="{4592372E-C13E-46D0-BF11-7F002DA1BC0F}" presName="rect1" presStyleLbl="bgShp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76AA18F3-0038-49D9-8B40-B9F98B9CBCAB}" type="pres">
      <dgm:prSet presAssocID="{4592372E-C13E-46D0-BF11-7F002DA1BC0F}" presName="rect2" presStyleLbl="trBgShp" presStyleIdx="0" presStyleCnt="4">
        <dgm:presLayoutVars>
          <dgm:bulletEnabled val="1"/>
        </dgm:presLayoutVars>
      </dgm:prSet>
      <dgm:spPr/>
    </dgm:pt>
    <dgm:pt modelId="{0543E1F4-DB2E-49C0-84F6-817B98719E5D}" type="pres">
      <dgm:prSet presAssocID="{1635AFA2-55C4-4978-8B19-A74FDC9A32EA}" presName="sibTrans" presStyleCnt="0"/>
      <dgm:spPr/>
    </dgm:pt>
    <dgm:pt modelId="{6743F16C-AC9D-4B39-8AC8-8766BA5A3189}" type="pres">
      <dgm:prSet presAssocID="{54DFB7D8-8E12-49CE-8BB0-FB26F4D36A1D}" presName="composite" presStyleCnt="0"/>
      <dgm:spPr/>
    </dgm:pt>
    <dgm:pt modelId="{2720BE47-19C7-477C-BA67-81B885FE8F33}" type="pres">
      <dgm:prSet presAssocID="{54DFB7D8-8E12-49CE-8BB0-FB26F4D36A1D}" presName="rect1" presStyleLbl="bgShp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FE0D5558-9DA4-4687-8556-7C5F6CF0EC21}" type="pres">
      <dgm:prSet presAssocID="{54DFB7D8-8E12-49CE-8BB0-FB26F4D36A1D}" presName="rect2" presStyleLbl="trBgShp" presStyleIdx="1" presStyleCnt="4">
        <dgm:presLayoutVars>
          <dgm:bulletEnabled val="1"/>
        </dgm:presLayoutVars>
      </dgm:prSet>
      <dgm:spPr/>
    </dgm:pt>
    <dgm:pt modelId="{B5E75B5E-AFC2-4D21-9214-40B387165411}" type="pres">
      <dgm:prSet presAssocID="{D5741A8D-91CC-47F6-9A6A-71B9C98BFE39}" presName="sibTrans" presStyleCnt="0"/>
      <dgm:spPr/>
    </dgm:pt>
    <dgm:pt modelId="{11150183-9BA0-4D5A-8B1E-36EA8D1B06AE}" type="pres">
      <dgm:prSet presAssocID="{D047EAA1-D1D1-4F31-A3D6-312E05402787}" presName="composite" presStyleCnt="0"/>
      <dgm:spPr/>
    </dgm:pt>
    <dgm:pt modelId="{017E56E0-389D-4771-B7A0-1B98F91262EB}" type="pres">
      <dgm:prSet presAssocID="{D047EAA1-D1D1-4F31-A3D6-312E05402787}" presName="rect1" presStyleLbl="bgShp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471E167A-8E0E-47C4-9657-A739ECED6B3D}" type="pres">
      <dgm:prSet presAssocID="{D047EAA1-D1D1-4F31-A3D6-312E05402787}" presName="rect2" presStyleLbl="trBgShp" presStyleIdx="2" presStyleCnt="4">
        <dgm:presLayoutVars>
          <dgm:bulletEnabled val="1"/>
        </dgm:presLayoutVars>
      </dgm:prSet>
      <dgm:spPr/>
    </dgm:pt>
    <dgm:pt modelId="{9CE7F775-43DB-49F1-9A25-25EEB6291A56}" type="pres">
      <dgm:prSet presAssocID="{56B1EB78-B9C5-4EFB-9973-106B3F8E51DC}" presName="sibTrans" presStyleCnt="0"/>
      <dgm:spPr/>
    </dgm:pt>
    <dgm:pt modelId="{42E792C8-C6D8-40ED-9C21-E6591787435C}" type="pres">
      <dgm:prSet presAssocID="{8CDC5F56-67BE-4056-9BCC-40945A13D76C}" presName="composite" presStyleCnt="0"/>
      <dgm:spPr/>
    </dgm:pt>
    <dgm:pt modelId="{8B3146BE-3F69-4C82-8467-8E26E63F8031}" type="pres">
      <dgm:prSet presAssocID="{8CDC5F56-67BE-4056-9BCC-40945A13D76C}" presName="rect1" presStyleLbl="bgShp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ADBD10EE-0E7D-42A2-97F1-0F5C98F96729}" type="pres">
      <dgm:prSet presAssocID="{8CDC5F56-67BE-4056-9BCC-40945A13D76C}" presName="rect2" presStyleLbl="trBgShp" presStyleIdx="3" presStyleCnt="4">
        <dgm:presLayoutVars>
          <dgm:bulletEnabled val="1"/>
        </dgm:presLayoutVars>
      </dgm:prSet>
      <dgm:spPr/>
    </dgm:pt>
  </dgm:ptLst>
  <dgm:cxnLst>
    <dgm:cxn modelId="{F923AB0E-99B4-4313-A96F-447458B05605}" type="presOf" srcId="{D047EAA1-D1D1-4F31-A3D6-312E05402787}" destId="{471E167A-8E0E-47C4-9657-A739ECED6B3D}" srcOrd="0" destOrd="0" presId="urn:microsoft.com/office/officeart/2008/layout/BendingPictureSemiTransparentText"/>
    <dgm:cxn modelId="{FE4C5013-49AB-483B-9035-0B141F3AE49E}" type="presOf" srcId="{54DFB7D8-8E12-49CE-8BB0-FB26F4D36A1D}" destId="{FE0D5558-9DA4-4687-8556-7C5F6CF0EC21}" srcOrd="0" destOrd="0" presId="urn:microsoft.com/office/officeart/2008/layout/BendingPictureSemiTransparentText"/>
    <dgm:cxn modelId="{A10C6E23-93F7-42EE-82B0-0B6205DE7505}" type="presOf" srcId="{4592372E-C13E-46D0-BF11-7F002DA1BC0F}" destId="{76AA18F3-0038-49D9-8B40-B9F98B9CBCAB}" srcOrd="0" destOrd="0" presId="urn:microsoft.com/office/officeart/2008/layout/BendingPictureSemiTransparentText"/>
    <dgm:cxn modelId="{C3FCEF3B-D9F4-47A1-873D-37D80C98FF9A}" srcId="{38CE3668-6ED4-4894-8911-1F50E6CEB162}" destId="{8CDC5F56-67BE-4056-9BCC-40945A13D76C}" srcOrd="3" destOrd="0" parTransId="{A4B6A49C-DA27-4C49-A8B3-52481E359E89}" sibTransId="{88E63439-EEF3-490E-88D8-DD98B6E559A9}"/>
    <dgm:cxn modelId="{15780E47-6E9E-41FF-9496-C879263EE9FD}" srcId="{38CE3668-6ED4-4894-8911-1F50E6CEB162}" destId="{4592372E-C13E-46D0-BF11-7F002DA1BC0F}" srcOrd="0" destOrd="0" parTransId="{EC918560-C0F9-4F84-9D99-031F6B03836B}" sibTransId="{1635AFA2-55C4-4978-8B19-A74FDC9A32EA}"/>
    <dgm:cxn modelId="{6D7A11AB-BDF4-4AEB-9709-F03210BA505D}" srcId="{38CE3668-6ED4-4894-8911-1F50E6CEB162}" destId="{54DFB7D8-8E12-49CE-8BB0-FB26F4D36A1D}" srcOrd="1" destOrd="0" parTransId="{03478909-27C5-4FE6-B04A-A1D81FA83E53}" sibTransId="{D5741A8D-91CC-47F6-9A6A-71B9C98BFE39}"/>
    <dgm:cxn modelId="{3D10DFD4-DB42-4652-B9D9-B2E3BE20A23E}" srcId="{38CE3668-6ED4-4894-8911-1F50E6CEB162}" destId="{D047EAA1-D1D1-4F31-A3D6-312E05402787}" srcOrd="2" destOrd="0" parTransId="{DA482AE4-DBB1-4A27-ABD0-9E1A2B45F86A}" sibTransId="{56B1EB78-B9C5-4EFB-9973-106B3F8E51DC}"/>
    <dgm:cxn modelId="{02A2E8E7-4D0C-42F3-93DA-B63F54091235}" type="presOf" srcId="{38CE3668-6ED4-4894-8911-1F50E6CEB162}" destId="{CA1A0626-9906-4A1A-9A85-3C13CF224CB6}" srcOrd="0" destOrd="0" presId="urn:microsoft.com/office/officeart/2008/layout/BendingPictureSemiTransparentText"/>
    <dgm:cxn modelId="{DD1E37F7-55F2-4D12-9AB6-5E47770FB36A}" type="presOf" srcId="{8CDC5F56-67BE-4056-9BCC-40945A13D76C}" destId="{ADBD10EE-0E7D-42A2-97F1-0F5C98F96729}" srcOrd="0" destOrd="0" presId="urn:microsoft.com/office/officeart/2008/layout/BendingPictureSemiTransparentText"/>
    <dgm:cxn modelId="{929AB844-39DB-465B-9C29-DDB58EEE2300}" type="presParOf" srcId="{CA1A0626-9906-4A1A-9A85-3C13CF224CB6}" destId="{10B5C8FC-0391-4295-B028-6BC6A0367021}" srcOrd="0" destOrd="0" presId="urn:microsoft.com/office/officeart/2008/layout/BendingPictureSemiTransparentText"/>
    <dgm:cxn modelId="{FC250E0D-82AD-4361-964F-C74C5E641BB6}" type="presParOf" srcId="{10B5C8FC-0391-4295-B028-6BC6A0367021}" destId="{1D096E24-D9B0-4212-9D93-A7A035A8851A}" srcOrd="0" destOrd="0" presId="urn:microsoft.com/office/officeart/2008/layout/BendingPictureSemiTransparentText"/>
    <dgm:cxn modelId="{7CDB5EB4-F7CC-46B4-980C-96452794906B}" type="presParOf" srcId="{10B5C8FC-0391-4295-B028-6BC6A0367021}" destId="{76AA18F3-0038-49D9-8B40-B9F98B9CBCAB}" srcOrd="1" destOrd="0" presId="urn:microsoft.com/office/officeart/2008/layout/BendingPictureSemiTransparentText"/>
    <dgm:cxn modelId="{3C081048-C4BF-441D-A9AA-7F12A79B72AB}" type="presParOf" srcId="{CA1A0626-9906-4A1A-9A85-3C13CF224CB6}" destId="{0543E1F4-DB2E-49C0-84F6-817B98719E5D}" srcOrd="1" destOrd="0" presId="urn:microsoft.com/office/officeart/2008/layout/BendingPictureSemiTransparentText"/>
    <dgm:cxn modelId="{9453D11C-6B20-4C2C-8C94-C057277DC813}" type="presParOf" srcId="{CA1A0626-9906-4A1A-9A85-3C13CF224CB6}" destId="{6743F16C-AC9D-4B39-8AC8-8766BA5A3189}" srcOrd="2" destOrd="0" presId="urn:microsoft.com/office/officeart/2008/layout/BendingPictureSemiTransparentText"/>
    <dgm:cxn modelId="{0A660AFE-030E-420A-A42D-66F5A61A5B68}" type="presParOf" srcId="{6743F16C-AC9D-4B39-8AC8-8766BA5A3189}" destId="{2720BE47-19C7-477C-BA67-81B885FE8F33}" srcOrd="0" destOrd="0" presId="urn:microsoft.com/office/officeart/2008/layout/BendingPictureSemiTransparentText"/>
    <dgm:cxn modelId="{A88C5167-7702-4E79-850A-6AE82FB25EF9}" type="presParOf" srcId="{6743F16C-AC9D-4B39-8AC8-8766BA5A3189}" destId="{FE0D5558-9DA4-4687-8556-7C5F6CF0EC21}" srcOrd="1" destOrd="0" presId="urn:microsoft.com/office/officeart/2008/layout/BendingPictureSemiTransparentText"/>
    <dgm:cxn modelId="{A084DA45-CE3D-4A3C-B7F2-DF3FC35FD937}" type="presParOf" srcId="{CA1A0626-9906-4A1A-9A85-3C13CF224CB6}" destId="{B5E75B5E-AFC2-4D21-9214-40B387165411}" srcOrd="3" destOrd="0" presId="urn:microsoft.com/office/officeart/2008/layout/BendingPictureSemiTransparentText"/>
    <dgm:cxn modelId="{90ADE391-C5B5-4325-95C6-CD18EB90A336}" type="presParOf" srcId="{CA1A0626-9906-4A1A-9A85-3C13CF224CB6}" destId="{11150183-9BA0-4D5A-8B1E-36EA8D1B06AE}" srcOrd="4" destOrd="0" presId="urn:microsoft.com/office/officeart/2008/layout/BendingPictureSemiTransparentText"/>
    <dgm:cxn modelId="{F5508ADD-3B87-428B-962B-CD3BB3E35872}" type="presParOf" srcId="{11150183-9BA0-4D5A-8B1E-36EA8D1B06AE}" destId="{017E56E0-389D-4771-B7A0-1B98F91262EB}" srcOrd="0" destOrd="0" presId="urn:microsoft.com/office/officeart/2008/layout/BendingPictureSemiTransparentText"/>
    <dgm:cxn modelId="{BE3A0403-831E-4BCC-B382-1D896E439E61}" type="presParOf" srcId="{11150183-9BA0-4D5A-8B1E-36EA8D1B06AE}" destId="{471E167A-8E0E-47C4-9657-A739ECED6B3D}" srcOrd="1" destOrd="0" presId="urn:microsoft.com/office/officeart/2008/layout/BendingPictureSemiTransparentText"/>
    <dgm:cxn modelId="{E07B33C7-4ABF-4B51-87AB-B53F772D667E}" type="presParOf" srcId="{CA1A0626-9906-4A1A-9A85-3C13CF224CB6}" destId="{9CE7F775-43DB-49F1-9A25-25EEB6291A56}" srcOrd="5" destOrd="0" presId="urn:microsoft.com/office/officeart/2008/layout/BendingPictureSemiTransparentText"/>
    <dgm:cxn modelId="{F2DBEB4E-2D95-4117-BD1A-7C5A883584B8}" type="presParOf" srcId="{CA1A0626-9906-4A1A-9A85-3C13CF224CB6}" destId="{42E792C8-C6D8-40ED-9C21-E6591787435C}" srcOrd="6" destOrd="0" presId="urn:microsoft.com/office/officeart/2008/layout/BendingPictureSemiTransparentText"/>
    <dgm:cxn modelId="{8EEB7F7C-1888-4EEF-82AF-DC1CE98C1E8B}" type="presParOf" srcId="{42E792C8-C6D8-40ED-9C21-E6591787435C}" destId="{8B3146BE-3F69-4C82-8467-8E26E63F8031}" srcOrd="0" destOrd="0" presId="urn:microsoft.com/office/officeart/2008/layout/BendingPictureSemiTransparentText"/>
    <dgm:cxn modelId="{85FA358B-90FD-4E67-9591-7ACA4E6C9EBB}" type="presParOf" srcId="{42E792C8-C6D8-40ED-9C21-E6591787435C}" destId="{ADBD10EE-0E7D-42A2-97F1-0F5C98F96729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C8D6AE-3BE5-49F1-A0D3-7DA8283FD5EB}" type="doc">
      <dgm:prSet loTypeId="urn:microsoft.com/office/officeart/2005/8/layout/hList7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F29750B-8F72-4970-9766-F0EC6050919B}">
      <dgm:prSet phldrT="[Text]"/>
      <dgm:spPr/>
      <dgm:t>
        <a:bodyPr/>
        <a:lstStyle/>
        <a:p>
          <a:r>
            <a:rPr lang="nb-NO" dirty="0"/>
            <a:t>Råvare</a:t>
          </a:r>
          <a:endParaRPr lang="en-US" dirty="0"/>
        </a:p>
      </dgm:t>
    </dgm:pt>
    <dgm:pt modelId="{988F63DB-76E0-4B07-B9CE-CD534F795A7E}" type="parTrans" cxnId="{DC6DEAE9-64DA-4027-8472-5B2FEE87050C}">
      <dgm:prSet/>
      <dgm:spPr/>
      <dgm:t>
        <a:bodyPr/>
        <a:lstStyle/>
        <a:p>
          <a:endParaRPr lang="en-US"/>
        </a:p>
      </dgm:t>
    </dgm:pt>
    <dgm:pt modelId="{CCC1B1CB-E3F5-4630-9A62-4B4113FB54A6}" type="sibTrans" cxnId="{DC6DEAE9-64DA-4027-8472-5B2FEE87050C}">
      <dgm:prSet/>
      <dgm:spPr/>
      <dgm:t>
        <a:bodyPr/>
        <a:lstStyle/>
        <a:p>
          <a:endParaRPr lang="en-US"/>
        </a:p>
      </dgm:t>
    </dgm:pt>
    <dgm:pt modelId="{CE634EAE-4977-4931-ADC0-3D082C705A7B}">
      <dgm:prSet phldrT="[Text]"/>
      <dgm:spPr/>
      <dgm:t>
        <a:bodyPr/>
        <a:lstStyle/>
        <a:p>
          <a:r>
            <a:rPr lang="nb-NO" dirty="0"/>
            <a:t>Transport</a:t>
          </a:r>
          <a:endParaRPr lang="en-US" dirty="0"/>
        </a:p>
      </dgm:t>
    </dgm:pt>
    <dgm:pt modelId="{B701BEF8-75B4-40EA-B964-FEF511116CE7}" type="parTrans" cxnId="{99CF192E-06B1-4EF3-B8E1-F6AE8791707D}">
      <dgm:prSet/>
      <dgm:spPr/>
      <dgm:t>
        <a:bodyPr/>
        <a:lstStyle/>
        <a:p>
          <a:endParaRPr lang="en-US"/>
        </a:p>
      </dgm:t>
    </dgm:pt>
    <dgm:pt modelId="{61E494F7-0CF6-4152-827E-E16C182B0BBA}" type="sibTrans" cxnId="{99CF192E-06B1-4EF3-B8E1-F6AE8791707D}">
      <dgm:prSet/>
      <dgm:spPr/>
      <dgm:t>
        <a:bodyPr/>
        <a:lstStyle/>
        <a:p>
          <a:endParaRPr lang="en-US"/>
        </a:p>
      </dgm:t>
    </dgm:pt>
    <dgm:pt modelId="{F6950470-0160-4581-972D-3B1A181E752C}">
      <dgm:prSet phldrT="[Text]"/>
      <dgm:spPr/>
      <dgm:t>
        <a:bodyPr/>
        <a:lstStyle/>
        <a:p>
          <a:r>
            <a:rPr lang="nb-NO" dirty="0"/>
            <a:t>Produksjon</a:t>
          </a:r>
          <a:endParaRPr lang="en-US" dirty="0"/>
        </a:p>
      </dgm:t>
    </dgm:pt>
    <dgm:pt modelId="{2A0F3E7B-33EA-4215-835B-B27F1E615615}" type="parTrans" cxnId="{CC5B7069-234A-405A-9421-AC89416656D6}">
      <dgm:prSet/>
      <dgm:spPr/>
      <dgm:t>
        <a:bodyPr/>
        <a:lstStyle/>
        <a:p>
          <a:endParaRPr lang="en-US"/>
        </a:p>
      </dgm:t>
    </dgm:pt>
    <dgm:pt modelId="{E14081E9-E25F-4248-9331-FC25ED072880}" type="sibTrans" cxnId="{CC5B7069-234A-405A-9421-AC89416656D6}">
      <dgm:prSet/>
      <dgm:spPr/>
      <dgm:t>
        <a:bodyPr/>
        <a:lstStyle/>
        <a:p>
          <a:endParaRPr lang="en-US"/>
        </a:p>
      </dgm:t>
    </dgm:pt>
    <dgm:pt modelId="{B52A3AFD-E329-4494-BBE9-1ADEB86B1BEA}">
      <dgm:prSet phldrT="[Text]"/>
      <dgm:spPr/>
      <dgm:t>
        <a:bodyPr/>
        <a:lstStyle/>
        <a:p>
          <a:r>
            <a:rPr lang="nb-NO"/>
            <a:t>Avfall</a:t>
          </a:r>
          <a:endParaRPr lang="en-US" dirty="0"/>
        </a:p>
      </dgm:t>
    </dgm:pt>
    <dgm:pt modelId="{49DA3EB4-F816-4BF4-92A0-6817E87DC88C}" type="parTrans" cxnId="{359A7E88-ACFE-46E5-AC3E-52BB4A175FAF}">
      <dgm:prSet/>
      <dgm:spPr/>
      <dgm:t>
        <a:bodyPr/>
        <a:lstStyle/>
        <a:p>
          <a:endParaRPr lang="en-US"/>
        </a:p>
      </dgm:t>
    </dgm:pt>
    <dgm:pt modelId="{A3D1246E-F916-436F-B5AB-08D7B7D5D1B8}" type="sibTrans" cxnId="{359A7E88-ACFE-46E5-AC3E-52BB4A175FAF}">
      <dgm:prSet/>
      <dgm:spPr/>
      <dgm:t>
        <a:bodyPr/>
        <a:lstStyle/>
        <a:p>
          <a:endParaRPr lang="en-US"/>
        </a:p>
      </dgm:t>
    </dgm:pt>
    <dgm:pt modelId="{1044DE5F-745B-4683-A0E3-3BAE8D59A68B}">
      <dgm:prSet phldrT="[Text]"/>
      <dgm:spPr/>
      <dgm:t>
        <a:bodyPr/>
        <a:lstStyle/>
        <a:p>
          <a:r>
            <a:rPr lang="nb-NO" dirty="0"/>
            <a:t>Bruk</a:t>
          </a:r>
          <a:endParaRPr lang="en-US" dirty="0"/>
        </a:p>
      </dgm:t>
    </dgm:pt>
    <dgm:pt modelId="{EE90A2D6-1831-4959-B5CD-DCC4A41160B7}" type="parTrans" cxnId="{FD2433B5-2ABB-4855-81B4-0CAE77F0CA26}">
      <dgm:prSet/>
      <dgm:spPr/>
      <dgm:t>
        <a:bodyPr/>
        <a:lstStyle/>
        <a:p>
          <a:endParaRPr lang="en-US"/>
        </a:p>
      </dgm:t>
    </dgm:pt>
    <dgm:pt modelId="{FC9E891A-E7C5-4816-95C5-134A6D8CDA75}" type="sibTrans" cxnId="{FD2433B5-2ABB-4855-81B4-0CAE77F0CA26}">
      <dgm:prSet/>
      <dgm:spPr/>
      <dgm:t>
        <a:bodyPr/>
        <a:lstStyle/>
        <a:p>
          <a:endParaRPr lang="en-US"/>
        </a:p>
      </dgm:t>
    </dgm:pt>
    <dgm:pt modelId="{4D1853CB-8064-45F7-B898-7E721FC59201}" type="pres">
      <dgm:prSet presAssocID="{09C8D6AE-3BE5-49F1-A0D3-7DA8283FD5EB}" presName="Name0" presStyleCnt="0">
        <dgm:presLayoutVars>
          <dgm:dir/>
          <dgm:resizeHandles val="exact"/>
        </dgm:presLayoutVars>
      </dgm:prSet>
      <dgm:spPr/>
    </dgm:pt>
    <dgm:pt modelId="{0D4894FE-68C5-4AB1-A1B0-AAC86F6B90AC}" type="pres">
      <dgm:prSet presAssocID="{09C8D6AE-3BE5-49F1-A0D3-7DA8283FD5EB}" presName="fgShape" presStyleLbl="fgShp" presStyleIdx="0" presStyleCnt="1"/>
      <dgm:spPr/>
    </dgm:pt>
    <dgm:pt modelId="{F8B81368-D85B-4D93-9F69-F892805C767B}" type="pres">
      <dgm:prSet presAssocID="{09C8D6AE-3BE5-49F1-A0D3-7DA8283FD5EB}" presName="linComp" presStyleCnt="0"/>
      <dgm:spPr/>
    </dgm:pt>
    <dgm:pt modelId="{8464F6ED-BD82-470C-806D-0EA3EAFA6604}" type="pres">
      <dgm:prSet presAssocID="{7F29750B-8F72-4970-9766-F0EC6050919B}" presName="compNode" presStyleCnt="0"/>
      <dgm:spPr/>
    </dgm:pt>
    <dgm:pt modelId="{784C3D05-5850-4CD6-9F1E-0A8316F94D46}" type="pres">
      <dgm:prSet presAssocID="{7F29750B-8F72-4970-9766-F0EC6050919B}" presName="bkgdShape" presStyleLbl="node1" presStyleIdx="0" presStyleCnt="5" custLinFactNeighborX="-2886"/>
      <dgm:spPr/>
    </dgm:pt>
    <dgm:pt modelId="{087C09C9-62C1-4FF3-8B86-CD1528FF17CF}" type="pres">
      <dgm:prSet presAssocID="{7F29750B-8F72-4970-9766-F0EC6050919B}" presName="nodeTx" presStyleLbl="node1" presStyleIdx="0" presStyleCnt="5">
        <dgm:presLayoutVars>
          <dgm:bulletEnabled val="1"/>
        </dgm:presLayoutVars>
      </dgm:prSet>
      <dgm:spPr/>
    </dgm:pt>
    <dgm:pt modelId="{6BC03B8F-A3EA-491A-B902-DE5A2C19F266}" type="pres">
      <dgm:prSet presAssocID="{7F29750B-8F72-4970-9766-F0EC6050919B}" presName="invisiNode" presStyleLbl="node1" presStyleIdx="0" presStyleCnt="5"/>
      <dgm:spPr/>
    </dgm:pt>
    <dgm:pt modelId="{049089F4-D560-488A-97CB-7E114E9B5FD4}" type="pres">
      <dgm:prSet presAssocID="{7F29750B-8F72-4970-9766-F0EC6050919B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84ACB1D-D0FF-4CCC-A75A-A8870D0FA40B}" type="pres">
      <dgm:prSet presAssocID="{CCC1B1CB-E3F5-4630-9A62-4B4113FB54A6}" presName="sibTrans" presStyleLbl="sibTrans2D1" presStyleIdx="0" presStyleCnt="0"/>
      <dgm:spPr/>
    </dgm:pt>
    <dgm:pt modelId="{003D186F-F579-4AAD-B9CA-75EEB07B56D3}" type="pres">
      <dgm:prSet presAssocID="{CE634EAE-4977-4931-ADC0-3D082C705A7B}" presName="compNode" presStyleCnt="0"/>
      <dgm:spPr/>
    </dgm:pt>
    <dgm:pt modelId="{A51B9AB1-FB76-44AB-A227-FB50BC73865C}" type="pres">
      <dgm:prSet presAssocID="{CE634EAE-4977-4931-ADC0-3D082C705A7B}" presName="bkgdShape" presStyleLbl="node1" presStyleIdx="1" presStyleCnt="5"/>
      <dgm:spPr/>
    </dgm:pt>
    <dgm:pt modelId="{984FBFA9-7F33-4789-8E0E-C85F9A44F4DA}" type="pres">
      <dgm:prSet presAssocID="{CE634EAE-4977-4931-ADC0-3D082C705A7B}" presName="nodeTx" presStyleLbl="node1" presStyleIdx="1" presStyleCnt="5">
        <dgm:presLayoutVars>
          <dgm:bulletEnabled val="1"/>
        </dgm:presLayoutVars>
      </dgm:prSet>
      <dgm:spPr/>
    </dgm:pt>
    <dgm:pt modelId="{1756BAC2-62B7-4A2F-9B8E-2F3866AB38EA}" type="pres">
      <dgm:prSet presAssocID="{CE634EAE-4977-4931-ADC0-3D082C705A7B}" presName="invisiNode" presStyleLbl="node1" presStyleIdx="1" presStyleCnt="5"/>
      <dgm:spPr/>
    </dgm:pt>
    <dgm:pt modelId="{960B39AB-FBED-40C6-A1C3-D41A83F717CD}" type="pres">
      <dgm:prSet presAssocID="{CE634EAE-4977-4931-ADC0-3D082C705A7B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69439A1-8BC9-40A9-8F68-408F7634AD19}" type="pres">
      <dgm:prSet presAssocID="{61E494F7-0CF6-4152-827E-E16C182B0BBA}" presName="sibTrans" presStyleLbl="sibTrans2D1" presStyleIdx="0" presStyleCnt="0"/>
      <dgm:spPr/>
    </dgm:pt>
    <dgm:pt modelId="{99590E8B-5EE7-4DD7-9CD4-41EB6BD9A22D}" type="pres">
      <dgm:prSet presAssocID="{F6950470-0160-4581-972D-3B1A181E752C}" presName="compNode" presStyleCnt="0"/>
      <dgm:spPr/>
    </dgm:pt>
    <dgm:pt modelId="{1770B451-C681-4923-8981-D9E599A8A174}" type="pres">
      <dgm:prSet presAssocID="{F6950470-0160-4581-972D-3B1A181E752C}" presName="bkgdShape" presStyleLbl="node1" presStyleIdx="2" presStyleCnt="5"/>
      <dgm:spPr/>
    </dgm:pt>
    <dgm:pt modelId="{BDB646E7-B10C-4099-824A-2A4F208BB8B3}" type="pres">
      <dgm:prSet presAssocID="{F6950470-0160-4581-972D-3B1A181E752C}" presName="nodeTx" presStyleLbl="node1" presStyleIdx="2" presStyleCnt="5">
        <dgm:presLayoutVars>
          <dgm:bulletEnabled val="1"/>
        </dgm:presLayoutVars>
      </dgm:prSet>
      <dgm:spPr/>
    </dgm:pt>
    <dgm:pt modelId="{E24D50F9-C2F5-42F1-AE68-90225AA3D4D6}" type="pres">
      <dgm:prSet presAssocID="{F6950470-0160-4581-972D-3B1A181E752C}" presName="invisiNode" presStyleLbl="node1" presStyleIdx="2" presStyleCnt="5"/>
      <dgm:spPr/>
    </dgm:pt>
    <dgm:pt modelId="{0810D13C-710F-4B31-A28B-61635C640BFB}" type="pres">
      <dgm:prSet presAssocID="{F6950470-0160-4581-972D-3B1A181E752C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733D235-04EE-48DD-89F2-53BDE42F7AE7}" type="pres">
      <dgm:prSet presAssocID="{E14081E9-E25F-4248-9331-FC25ED072880}" presName="sibTrans" presStyleLbl="sibTrans2D1" presStyleIdx="0" presStyleCnt="0"/>
      <dgm:spPr/>
    </dgm:pt>
    <dgm:pt modelId="{3969342E-5ED5-4D69-9934-FCBD036EE59B}" type="pres">
      <dgm:prSet presAssocID="{1044DE5F-745B-4683-A0E3-3BAE8D59A68B}" presName="compNode" presStyleCnt="0"/>
      <dgm:spPr/>
    </dgm:pt>
    <dgm:pt modelId="{7B58E93D-17EE-4A94-8336-B77B7441D9FF}" type="pres">
      <dgm:prSet presAssocID="{1044DE5F-745B-4683-A0E3-3BAE8D59A68B}" presName="bkgdShape" presStyleLbl="node1" presStyleIdx="3" presStyleCnt="5"/>
      <dgm:spPr/>
    </dgm:pt>
    <dgm:pt modelId="{0FC27F04-390A-403A-BACB-484563D68491}" type="pres">
      <dgm:prSet presAssocID="{1044DE5F-745B-4683-A0E3-3BAE8D59A68B}" presName="nodeTx" presStyleLbl="node1" presStyleIdx="3" presStyleCnt="5">
        <dgm:presLayoutVars>
          <dgm:bulletEnabled val="1"/>
        </dgm:presLayoutVars>
      </dgm:prSet>
      <dgm:spPr/>
    </dgm:pt>
    <dgm:pt modelId="{9546B826-2CA2-48F9-A4FE-C443A3A474D8}" type="pres">
      <dgm:prSet presAssocID="{1044DE5F-745B-4683-A0E3-3BAE8D59A68B}" presName="invisiNode" presStyleLbl="node1" presStyleIdx="3" presStyleCnt="5"/>
      <dgm:spPr/>
    </dgm:pt>
    <dgm:pt modelId="{73CE33EE-E36D-4F38-982F-C546A6B1D4FE}" type="pres">
      <dgm:prSet presAssocID="{1044DE5F-745B-4683-A0E3-3BAE8D59A68B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DC5ED47-7E68-471C-8005-E6DA4DAE906D}" type="pres">
      <dgm:prSet presAssocID="{FC9E891A-E7C5-4816-95C5-134A6D8CDA75}" presName="sibTrans" presStyleLbl="sibTrans2D1" presStyleIdx="0" presStyleCnt="0"/>
      <dgm:spPr/>
    </dgm:pt>
    <dgm:pt modelId="{DD58FBA8-F94C-477C-9942-75C38F7E8086}" type="pres">
      <dgm:prSet presAssocID="{B52A3AFD-E329-4494-BBE9-1ADEB86B1BEA}" presName="compNode" presStyleCnt="0"/>
      <dgm:spPr/>
    </dgm:pt>
    <dgm:pt modelId="{B2624A45-A3EC-4D27-BB1E-3272A07AA55B}" type="pres">
      <dgm:prSet presAssocID="{B52A3AFD-E329-4494-BBE9-1ADEB86B1BEA}" presName="bkgdShape" presStyleLbl="node1" presStyleIdx="4" presStyleCnt="5"/>
      <dgm:spPr/>
    </dgm:pt>
    <dgm:pt modelId="{AA14B77F-EE34-46B8-BF22-AF19111E6A08}" type="pres">
      <dgm:prSet presAssocID="{B52A3AFD-E329-4494-BBE9-1ADEB86B1BEA}" presName="nodeTx" presStyleLbl="node1" presStyleIdx="4" presStyleCnt="5">
        <dgm:presLayoutVars>
          <dgm:bulletEnabled val="1"/>
        </dgm:presLayoutVars>
      </dgm:prSet>
      <dgm:spPr/>
    </dgm:pt>
    <dgm:pt modelId="{9296292C-3AAA-4BBB-87BD-0E328F149F89}" type="pres">
      <dgm:prSet presAssocID="{B52A3AFD-E329-4494-BBE9-1ADEB86B1BEA}" presName="invisiNode" presStyleLbl="node1" presStyleIdx="4" presStyleCnt="5"/>
      <dgm:spPr/>
    </dgm:pt>
    <dgm:pt modelId="{1486AF74-B0B1-4055-ACFB-DB7A148773D0}" type="pres">
      <dgm:prSet presAssocID="{B52A3AFD-E329-4494-BBE9-1ADEB86B1BEA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605CDE12-4FAB-4090-860D-74096B1D1303}" type="presOf" srcId="{F6950470-0160-4581-972D-3B1A181E752C}" destId="{BDB646E7-B10C-4099-824A-2A4F208BB8B3}" srcOrd="1" destOrd="0" presId="urn:microsoft.com/office/officeart/2005/8/layout/hList7"/>
    <dgm:cxn modelId="{38B60323-9AF5-43CA-A663-B8FAA89052D2}" type="presOf" srcId="{1044DE5F-745B-4683-A0E3-3BAE8D59A68B}" destId="{7B58E93D-17EE-4A94-8336-B77B7441D9FF}" srcOrd="0" destOrd="0" presId="urn:microsoft.com/office/officeart/2005/8/layout/hList7"/>
    <dgm:cxn modelId="{99CF192E-06B1-4EF3-B8E1-F6AE8791707D}" srcId="{09C8D6AE-3BE5-49F1-A0D3-7DA8283FD5EB}" destId="{CE634EAE-4977-4931-ADC0-3D082C705A7B}" srcOrd="1" destOrd="0" parTransId="{B701BEF8-75B4-40EA-B964-FEF511116CE7}" sibTransId="{61E494F7-0CF6-4152-827E-E16C182B0BBA}"/>
    <dgm:cxn modelId="{BD3A5D2E-2B80-47F6-9A17-25F0406CCFC6}" type="presOf" srcId="{7F29750B-8F72-4970-9766-F0EC6050919B}" destId="{784C3D05-5850-4CD6-9F1E-0A8316F94D46}" srcOrd="0" destOrd="0" presId="urn:microsoft.com/office/officeart/2005/8/layout/hList7"/>
    <dgm:cxn modelId="{BBAACD36-C6DE-4A22-B3D8-21E33660B444}" type="presOf" srcId="{7F29750B-8F72-4970-9766-F0EC6050919B}" destId="{087C09C9-62C1-4FF3-8B86-CD1528FF17CF}" srcOrd="1" destOrd="0" presId="urn:microsoft.com/office/officeart/2005/8/layout/hList7"/>
    <dgm:cxn modelId="{826A5C39-F66D-45AB-B48B-F34DE8954450}" type="presOf" srcId="{CE634EAE-4977-4931-ADC0-3D082C705A7B}" destId="{984FBFA9-7F33-4789-8E0E-C85F9A44F4DA}" srcOrd="1" destOrd="0" presId="urn:microsoft.com/office/officeart/2005/8/layout/hList7"/>
    <dgm:cxn modelId="{985B4768-D3B2-430F-96F6-664B889FD3BE}" type="presOf" srcId="{F6950470-0160-4581-972D-3B1A181E752C}" destId="{1770B451-C681-4923-8981-D9E599A8A174}" srcOrd="0" destOrd="0" presId="urn:microsoft.com/office/officeart/2005/8/layout/hList7"/>
    <dgm:cxn modelId="{CC5B7069-234A-405A-9421-AC89416656D6}" srcId="{09C8D6AE-3BE5-49F1-A0D3-7DA8283FD5EB}" destId="{F6950470-0160-4581-972D-3B1A181E752C}" srcOrd="2" destOrd="0" parTransId="{2A0F3E7B-33EA-4215-835B-B27F1E615615}" sibTransId="{E14081E9-E25F-4248-9331-FC25ED072880}"/>
    <dgm:cxn modelId="{D0FC176E-139D-4ABF-8CFC-A1A0706F8E01}" type="presOf" srcId="{09C8D6AE-3BE5-49F1-A0D3-7DA8283FD5EB}" destId="{4D1853CB-8064-45F7-B898-7E721FC59201}" srcOrd="0" destOrd="0" presId="urn:microsoft.com/office/officeart/2005/8/layout/hList7"/>
    <dgm:cxn modelId="{6BDC7371-4710-4CC3-A895-D582A59D4248}" type="presOf" srcId="{CCC1B1CB-E3F5-4630-9A62-4B4113FB54A6}" destId="{D84ACB1D-D0FF-4CCC-A75A-A8870D0FA40B}" srcOrd="0" destOrd="0" presId="urn:microsoft.com/office/officeart/2005/8/layout/hList7"/>
    <dgm:cxn modelId="{86CA8B58-015C-4F06-B626-CD0D3A072CA6}" type="presOf" srcId="{CE634EAE-4977-4931-ADC0-3D082C705A7B}" destId="{A51B9AB1-FB76-44AB-A227-FB50BC73865C}" srcOrd="0" destOrd="0" presId="urn:microsoft.com/office/officeart/2005/8/layout/hList7"/>
    <dgm:cxn modelId="{DED8D585-0B08-45A9-96E1-8373A16BCFA3}" type="presOf" srcId="{B52A3AFD-E329-4494-BBE9-1ADEB86B1BEA}" destId="{AA14B77F-EE34-46B8-BF22-AF19111E6A08}" srcOrd="1" destOrd="0" presId="urn:microsoft.com/office/officeart/2005/8/layout/hList7"/>
    <dgm:cxn modelId="{359A7E88-ACFE-46E5-AC3E-52BB4A175FAF}" srcId="{09C8D6AE-3BE5-49F1-A0D3-7DA8283FD5EB}" destId="{B52A3AFD-E329-4494-BBE9-1ADEB86B1BEA}" srcOrd="4" destOrd="0" parTransId="{49DA3EB4-F816-4BF4-92A0-6817E87DC88C}" sibTransId="{A3D1246E-F916-436F-B5AB-08D7B7D5D1B8}"/>
    <dgm:cxn modelId="{8975E8AA-F39F-4EA2-A75E-D1062A025789}" type="presOf" srcId="{B52A3AFD-E329-4494-BBE9-1ADEB86B1BEA}" destId="{B2624A45-A3EC-4D27-BB1E-3272A07AA55B}" srcOrd="0" destOrd="0" presId="urn:microsoft.com/office/officeart/2005/8/layout/hList7"/>
    <dgm:cxn modelId="{2F01ABB0-5BC4-4724-8A8A-8DC527159A70}" type="presOf" srcId="{61E494F7-0CF6-4152-827E-E16C182B0BBA}" destId="{669439A1-8BC9-40A9-8F68-408F7634AD19}" srcOrd="0" destOrd="0" presId="urn:microsoft.com/office/officeart/2005/8/layout/hList7"/>
    <dgm:cxn modelId="{FD2433B5-2ABB-4855-81B4-0CAE77F0CA26}" srcId="{09C8D6AE-3BE5-49F1-A0D3-7DA8283FD5EB}" destId="{1044DE5F-745B-4683-A0E3-3BAE8D59A68B}" srcOrd="3" destOrd="0" parTransId="{EE90A2D6-1831-4959-B5CD-DCC4A41160B7}" sibTransId="{FC9E891A-E7C5-4816-95C5-134A6D8CDA75}"/>
    <dgm:cxn modelId="{852105E6-BA4D-4AD2-9932-11B092C99D7C}" type="presOf" srcId="{E14081E9-E25F-4248-9331-FC25ED072880}" destId="{5733D235-04EE-48DD-89F2-53BDE42F7AE7}" srcOrd="0" destOrd="0" presId="urn:microsoft.com/office/officeart/2005/8/layout/hList7"/>
    <dgm:cxn modelId="{E17689E8-B28A-45BC-9B22-E07E8A213256}" type="presOf" srcId="{FC9E891A-E7C5-4816-95C5-134A6D8CDA75}" destId="{BDC5ED47-7E68-471C-8005-E6DA4DAE906D}" srcOrd="0" destOrd="0" presId="urn:microsoft.com/office/officeart/2005/8/layout/hList7"/>
    <dgm:cxn modelId="{DC6DEAE9-64DA-4027-8472-5B2FEE87050C}" srcId="{09C8D6AE-3BE5-49F1-A0D3-7DA8283FD5EB}" destId="{7F29750B-8F72-4970-9766-F0EC6050919B}" srcOrd="0" destOrd="0" parTransId="{988F63DB-76E0-4B07-B9CE-CD534F795A7E}" sibTransId="{CCC1B1CB-E3F5-4630-9A62-4B4113FB54A6}"/>
    <dgm:cxn modelId="{9C9AA4F0-3AA1-438E-A539-371889860333}" type="presOf" srcId="{1044DE5F-745B-4683-A0E3-3BAE8D59A68B}" destId="{0FC27F04-390A-403A-BACB-484563D68491}" srcOrd="1" destOrd="0" presId="urn:microsoft.com/office/officeart/2005/8/layout/hList7"/>
    <dgm:cxn modelId="{6F0C9F88-01C5-4D12-B0E5-ADCB29011CBA}" type="presParOf" srcId="{4D1853CB-8064-45F7-B898-7E721FC59201}" destId="{0D4894FE-68C5-4AB1-A1B0-AAC86F6B90AC}" srcOrd="0" destOrd="0" presId="urn:microsoft.com/office/officeart/2005/8/layout/hList7"/>
    <dgm:cxn modelId="{4B9399FC-1698-4210-928B-CF05DF12D18F}" type="presParOf" srcId="{4D1853CB-8064-45F7-B898-7E721FC59201}" destId="{F8B81368-D85B-4D93-9F69-F892805C767B}" srcOrd="1" destOrd="0" presId="urn:microsoft.com/office/officeart/2005/8/layout/hList7"/>
    <dgm:cxn modelId="{A369631D-CDB2-4CA3-9E90-54C19654A52C}" type="presParOf" srcId="{F8B81368-D85B-4D93-9F69-F892805C767B}" destId="{8464F6ED-BD82-470C-806D-0EA3EAFA6604}" srcOrd="0" destOrd="0" presId="urn:microsoft.com/office/officeart/2005/8/layout/hList7"/>
    <dgm:cxn modelId="{9B631A89-03FA-4EE9-A480-9AC662786481}" type="presParOf" srcId="{8464F6ED-BD82-470C-806D-0EA3EAFA6604}" destId="{784C3D05-5850-4CD6-9F1E-0A8316F94D46}" srcOrd="0" destOrd="0" presId="urn:microsoft.com/office/officeart/2005/8/layout/hList7"/>
    <dgm:cxn modelId="{5AEA844F-BB05-4EF6-A6F1-8DFF423ECF7A}" type="presParOf" srcId="{8464F6ED-BD82-470C-806D-0EA3EAFA6604}" destId="{087C09C9-62C1-4FF3-8B86-CD1528FF17CF}" srcOrd="1" destOrd="0" presId="urn:microsoft.com/office/officeart/2005/8/layout/hList7"/>
    <dgm:cxn modelId="{A517D47D-0E06-476F-A45B-29BED21870F1}" type="presParOf" srcId="{8464F6ED-BD82-470C-806D-0EA3EAFA6604}" destId="{6BC03B8F-A3EA-491A-B902-DE5A2C19F266}" srcOrd="2" destOrd="0" presId="urn:microsoft.com/office/officeart/2005/8/layout/hList7"/>
    <dgm:cxn modelId="{9853E084-76FE-4B85-9300-97ABDADAF844}" type="presParOf" srcId="{8464F6ED-BD82-470C-806D-0EA3EAFA6604}" destId="{049089F4-D560-488A-97CB-7E114E9B5FD4}" srcOrd="3" destOrd="0" presId="urn:microsoft.com/office/officeart/2005/8/layout/hList7"/>
    <dgm:cxn modelId="{78092BC6-AC3A-484D-A064-027C787F5921}" type="presParOf" srcId="{F8B81368-D85B-4D93-9F69-F892805C767B}" destId="{D84ACB1D-D0FF-4CCC-A75A-A8870D0FA40B}" srcOrd="1" destOrd="0" presId="urn:microsoft.com/office/officeart/2005/8/layout/hList7"/>
    <dgm:cxn modelId="{039C2409-6465-4903-A3CF-D763FDFDC40D}" type="presParOf" srcId="{F8B81368-D85B-4D93-9F69-F892805C767B}" destId="{003D186F-F579-4AAD-B9CA-75EEB07B56D3}" srcOrd="2" destOrd="0" presId="urn:microsoft.com/office/officeart/2005/8/layout/hList7"/>
    <dgm:cxn modelId="{1C0C99C6-4A41-47D3-A083-DD6952EF6B69}" type="presParOf" srcId="{003D186F-F579-4AAD-B9CA-75EEB07B56D3}" destId="{A51B9AB1-FB76-44AB-A227-FB50BC73865C}" srcOrd="0" destOrd="0" presId="urn:microsoft.com/office/officeart/2005/8/layout/hList7"/>
    <dgm:cxn modelId="{4F79B867-772F-4C49-9B64-1ED9735FA9F6}" type="presParOf" srcId="{003D186F-F579-4AAD-B9CA-75EEB07B56D3}" destId="{984FBFA9-7F33-4789-8E0E-C85F9A44F4DA}" srcOrd="1" destOrd="0" presId="urn:microsoft.com/office/officeart/2005/8/layout/hList7"/>
    <dgm:cxn modelId="{8B7FC341-897C-4439-AB04-4FC232B6FE8F}" type="presParOf" srcId="{003D186F-F579-4AAD-B9CA-75EEB07B56D3}" destId="{1756BAC2-62B7-4A2F-9B8E-2F3866AB38EA}" srcOrd="2" destOrd="0" presId="urn:microsoft.com/office/officeart/2005/8/layout/hList7"/>
    <dgm:cxn modelId="{DF9DD86E-C35F-49BA-B78C-17D0418CBB96}" type="presParOf" srcId="{003D186F-F579-4AAD-B9CA-75EEB07B56D3}" destId="{960B39AB-FBED-40C6-A1C3-D41A83F717CD}" srcOrd="3" destOrd="0" presId="urn:microsoft.com/office/officeart/2005/8/layout/hList7"/>
    <dgm:cxn modelId="{E5CF08B0-D978-4B4D-A028-066F1E723DA1}" type="presParOf" srcId="{F8B81368-D85B-4D93-9F69-F892805C767B}" destId="{669439A1-8BC9-40A9-8F68-408F7634AD19}" srcOrd="3" destOrd="0" presId="urn:microsoft.com/office/officeart/2005/8/layout/hList7"/>
    <dgm:cxn modelId="{EEEEF0AC-4AEC-41E9-B42B-9F657A27B18A}" type="presParOf" srcId="{F8B81368-D85B-4D93-9F69-F892805C767B}" destId="{99590E8B-5EE7-4DD7-9CD4-41EB6BD9A22D}" srcOrd="4" destOrd="0" presId="urn:microsoft.com/office/officeart/2005/8/layout/hList7"/>
    <dgm:cxn modelId="{58416753-6B3E-4AD7-99DE-22EDE4181DA3}" type="presParOf" srcId="{99590E8B-5EE7-4DD7-9CD4-41EB6BD9A22D}" destId="{1770B451-C681-4923-8981-D9E599A8A174}" srcOrd="0" destOrd="0" presId="urn:microsoft.com/office/officeart/2005/8/layout/hList7"/>
    <dgm:cxn modelId="{8A27228E-CF13-4641-9B89-D117B096FF50}" type="presParOf" srcId="{99590E8B-5EE7-4DD7-9CD4-41EB6BD9A22D}" destId="{BDB646E7-B10C-4099-824A-2A4F208BB8B3}" srcOrd="1" destOrd="0" presId="urn:microsoft.com/office/officeart/2005/8/layout/hList7"/>
    <dgm:cxn modelId="{E47DCD59-4906-4A4C-996E-1C3E6885BAC0}" type="presParOf" srcId="{99590E8B-5EE7-4DD7-9CD4-41EB6BD9A22D}" destId="{E24D50F9-C2F5-42F1-AE68-90225AA3D4D6}" srcOrd="2" destOrd="0" presId="urn:microsoft.com/office/officeart/2005/8/layout/hList7"/>
    <dgm:cxn modelId="{932E1B52-A34D-4A48-9AD2-BFBD77A55588}" type="presParOf" srcId="{99590E8B-5EE7-4DD7-9CD4-41EB6BD9A22D}" destId="{0810D13C-710F-4B31-A28B-61635C640BFB}" srcOrd="3" destOrd="0" presId="urn:microsoft.com/office/officeart/2005/8/layout/hList7"/>
    <dgm:cxn modelId="{8E64A746-474B-48B5-A6C9-FD2A0C1FFE08}" type="presParOf" srcId="{F8B81368-D85B-4D93-9F69-F892805C767B}" destId="{5733D235-04EE-48DD-89F2-53BDE42F7AE7}" srcOrd="5" destOrd="0" presId="urn:microsoft.com/office/officeart/2005/8/layout/hList7"/>
    <dgm:cxn modelId="{6C91B335-F850-4A9D-BDD9-2755E5701532}" type="presParOf" srcId="{F8B81368-D85B-4D93-9F69-F892805C767B}" destId="{3969342E-5ED5-4D69-9934-FCBD036EE59B}" srcOrd="6" destOrd="0" presId="urn:microsoft.com/office/officeart/2005/8/layout/hList7"/>
    <dgm:cxn modelId="{3A8BAA7C-E60F-4BD3-A297-984B6405535E}" type="presParOf" srcId="{3969342E-5ED5-4D69-9934-FCBD036EE59B}" destId="{7B58E93D-17EE-4A94-8336-B77B7441D9FF}" srcOrd="0" destOrd="0" presId="urn:microsoft.com/office/officeart/2005/8/layout/hList7"/>
    <dgm:cxn modelId="{BCAFF8F5-9479-4E60-9E7F-A1F7E3FC5F07}" type="presParOf" srcId="{3969342E-5ED5-4D69-9934-FCBD036EE59B}" destId="{0FC27F04-390A-403A-BACB-484563D68491}" srcOrd="1" destOrd="0" presId="urn:microsoft.com/office/officeart/2005/8/layout/hList7"/>
    <dgm:cxn modelId="{BD0A17CE-4244-4CE4-89AE-314DB956C932}" type="presParOf" srcId="{3969342E-5ED5-4D69-9934-FCBD036EE59B}" destId="{9546B826-2CA2-48F9-A4FE-C443A3A474D8}" srcOrd="2" destOrd="0" presId="urn:microsoft.com/office/officeart/2005/8/layout/hList7"/>
    <dgm:cxn modelId="{CAE01A61-3BFA-40FF-84AB-5E8F547A4DF3}" type="presParOf" srcId="{3969342E-5ED5-4D69-9934-FCBD036EE59B}" destId="{73CE33EE-E36D-4F38-982F-C546A6B1D4FE}" srcOrd="3" destOrd="0" presId="urn:microsoft.com/office/officeart/2005/8/layout/hList7"/>
    <dgm:cxn modelId="{83C2B02C-EA2D-42D2-B5ED-CEFC032FCE72}" type="presParOf" srcId="{F8B81368-D85B-4D93-9F69-F892805C767B}" destId="{BDC5ED47-7E68-471C-8005-E6DA4DAE906D}" srcOrd="7" destOrd="0" presId="urn:microsoft.com/office/officeart/2005/8/layout/hList7"/>
    <dgm:cxn modelId="{4DEAB5CF-01C2-4384-AD5A-AA85D54C7FB7}" type="presParOf" srcId="{F8B81368-D85B-4D93-9F69-F892805C767B}" destId="{DD58FBA8-F94C-477C-9942-75C38F7E8086}" srcOrd="8" destOrd="0" presId="urn:microsoft.com/office/officeart/2005/8/layout/hList7"/>
    <dgm:cxn modelId="{3452FFF9-F4CA-4E25-8C31-4DA0890A427E}" type="presParOf" srcId="{DD58FBA8-F94C-477C-9942-75C38F7E8086}" destId="{B2624A45-A3EC-4D27-BB1E-3272A07AA55B}" srcOrd="0" destOrd="0" presId="urn:microsoft.com/office/officeart/2005/8/layout/hList7"/>
    <dgm:cxn modelId="{5C490756-7AFA-4001-AF70-C8594F0106CE}" type="presParOf" srcId="{DD58FBA8-F94C-477C-9942-75C38F7E8086}" destId="{AA14B77F-EE34-46B8-BF22-AF19111E6A08}" srcOrd="1" destOrd="0" presId="urn:microsoft.com/office/officeart/2005/8/layout/hList7"/>
    <dgm:cxn modelId="{BFBB6715-F796-46C1-B4B0-CFF6B9B77320}" type="presParOf" srcId="{DD58FBA8-F94C-477C-9942-75C38F7E8086}" destId="{9296292C-3AAA-4BBB-87BD-0E328F149F89}" srcOrd="2" destOrd="0" presId="urn:microsoft.com/office/officeart/2005/8/layout/hList7"/>
    <dgm:cxn modelId="{9DE9E641-FC6A-417C-B206-D65ECC3C5AD4}" type="presParOf" srcId="{DD58FBA8-F94C-477C-9942-75C38F7E8086}" destId="{1486AF74-B0B1-4055-ACFB-DB7A148773D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96E24-D9B0-4212-9D93-A7A035A8851A}">
      <dsp:nvSpPr>
        <dsp:cNvPr id="0" name=""/>
        <dsp:cNvSpPr/>
      </dsp:nvSpPr>
      <dsp:spPr>
        <a:xfrm>
          <a:off x="1329938" y="3958"/>
          <a:ext cx="2706573" cy="231985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A18F3-0038-49D9-8B40-B9F98B9CBCAB}">
      <dsp:nvSpPr>
        <dsp:cNvPr id="0" name=""/>
        <dsp:cNvSpPr/>
      </dsp:nvSpPr>
      <dsp:spPr>
        <a:xfrm>
          <a:off x="1329938" y="1627856"/>
          <a:ext cx="2706573" cy="556764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kern="1200" dirty="0"/>
            <a:t>MILJØ</a:t>
          </a:r>
          <a:endParaRPr lang="en-US" sz="2600" kern="1200" dirty="0"/>
        </a:p>
      </dsp:txBody>
      <dsp:txXfrm>
        <a:off x="1329938" y="1627856"/>
        <a:ext cx="2706573" cy="556764"/>
      </dsp:txXfrm>
    </dsp:sp>
    <dsp:sp modelId="{2720BE47-19C7-477C-BA67-81B885FE8F33}">
      <dsp:nvSpPr>
        <dsp:cNvPr id="0" name=""/>
        <dsp:cNvSpPr/>
      </dsp:nvSpPr>
      <dsp:spPr>
        <a:xfrm>
          <a:off x="4312574" y="3958"/>
          <a:ext cx="2706573" cy="231985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0D5558-9DA4-4687-8556-7C5F6CF0EC21}">
      <dsp:nvSpPr>
        <dsp:cNvPr id="0" name=""/>
        <dsp:cNvSpPr/>
      </dsp:nvSpPr>
      <dsp:spPr>
        <a:xfrm>
          <a:off x="4312574" y="1627856"/>
          <a:ext cx="2706573" cy="556764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kern="1200" dirty="0"/>
            <a:t>ØKONOMI</a:t>
          </a:r>
          <a:endParaRPr lang="en-US" sz="2600" kern="1200" dirty="0"/>
        </a:p>
      </dsp:txBody>
      <dsp:txXfrm>
        <a:off x="4312574" y="1627856"/>
        <a:ext cx="2706573" cy="556764"/>
      </dsp:txXfrm>
    </dsp:sp>
    <dsp:sp modelId="{017E56E0-389D-4771-B7A0-1B98F91262EB}">
      <dsp:nvSpPr>
        <dsp:cNvPr id="0" name=""/>
        <dsp:cNvSpPr/>
      </dsp:nvSpPr>
      <dsp:spPr>
        <a:xfrm>
          <a:off x="1329938" y="2594469"/>
          <a:ext cx="2706573" cy="231985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1E167A-8E0E-47C4-9657-A739ECED6B3D}">
      <dsp:nvSpPr>
        <dsp:cNvPr id="0" name=""/>
        <dsp:cNvSpPr/>
      </dsp:nvSpPr>
      <dsp:spPr>
        <a:xfrm>
          <a:off x="1329938" y="4218367"/>
          <a:ext cx="2706573" cy="556764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kern="1200" dirty="0"/>
            <a:t>SOSIALE FORHOLD</a:t>
          </a:r>
          <a:endParaRPr lang="en-US" sz="2600" kern="1200" dirty="0"/>
        </a:p>
      </dsp:txBody>
      <dsp:txXfrm>
        <a:off x="1329938" y="4218367"/>
        <a:ext cx="2706573" cy="556764"/>
      </dsp:txXfrm>
    </dsp:sp>
    <dsp:sp modelId="{8B3146BE-3F69-4C82-8467-8E26E63F8031}">
      <dsp:nvSpPr>
        <dsp:cNvPr id="0" name=""/>
        <dsp:cNvSpPr/>
      </dsp:nvSpPr>
      <dsp:spPr>
        <a:xfrm>
          <a:off x="4312574" y="2594469"/>
          <a:ext cx="2706573" cy="2319853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BD10EE-0E7D-42A2-97F1-0F5C98F96729}">
      <dsp:nvSpPr>
        <dsp:cNvPr id="0" name=""/>
        <dsp:cNvSpPr/>
      </dsp:nvSpPr>
      <dsp:spPr>
        <a:xfrm>
          <a:off x="4312574" y="4218367"/>
          <a:ext cx="2706573" cy="556764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kern="1200" dirty="0"/>
            <a:t>POLITIKK</a:t>
          </a:r>
          <a:endParaRPr lang="en-US" sz="2600" kern="1200" dirty="0"/>
        </a:p>
      </dsp:txBody>
      <dsp:txXfrm>
        <a:off x="4312574" y="4218367"/>
        <a:ext cx="2706573" cy="5567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C3D05-5850-4CD6-9F1E-0A8316F94D46}">
      <dsp:nvSpPr>
        <dsp:cNvPr id="0" name=""/>
        <dsp:cNvSpPr/>
      </dsp:nvSpPr>
      <dsp:spPr>
        <a:xfrm>
          <a:off x="0" y="0"/>
          <a:ext cx="2437563" cy="70309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300" kern="1200" dirty="0"/>
            <a:t>Råvare</a:t>
          </a:r>
          <a:endParaRPr lang="en-US" sz="3300" kern="1200" dirty="0"/>
        </a:p>
      </dsp:txBody>
      <dsp:txXfrm>
        <a:off x="0" y="2812398"/>
        <a:ext cx="2437563" cy="2812398"/>
      </dsp:txXfrm>
    </dsp:sp>
    <dsp:sp modelId="{049089F4-D560-488A-97CB-7E114E9B5FD4}">
      <dsp:nvSpPr>
        <dsp:cNvPr id="0" name=""/>
        <dsp:cNvSpPr/>
      </dsp:nvSpPr>
      <dsp:spPr>
        <a:xfrm>
          <a:off x="73126" y="421859"/>
          <a:ext cx="2291309" cy="234132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B9AB1-FB76-44AB-A227-FB50BC73865C}">
      <dsp:nvSpPr>
        <dsp:cNvPr id="0" name=""/>
        <dsp:cNvSpPr/>
      </dsp:nvSpPr>
      <dsp:spPr>
        <a:xfrm>
          <a:off x="2510690" y="0"/>
          <a:ext cx="2437563" cy="7030995"/>
        </a:xfrm>
        <a:prstGeom prst="roundRect">
          <a:avLst>
            <a:gd name="adj" fmla="val 10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300" kern="1200" dirty="0"/>
            <a:t>Transport</a:t>
          </a:r>
          <a:endParaRPr lang="en-US" sz="3300" kern="1200" dirty="0"/>
        </a:p>
      </dsp:txBody>
      <dsp:txXfrm>
        <a:off x="2510690" y="2812398"/>
        <a:ext cx="2437563" cy="2812398"/>
      </dsp:txXfrm>
    </dsp:sp>
    <dsp:sp modelId="{960B39AB-FBED-40C6-A1C3-D41A83F717CD}">
      <dsp:nvSpPr>
        <dsp:cNvPr id="0" name=""/>
        <dsp:cNvSpPr/>
      </dsp:nvSpPr>
      <dsp:spPr>
        <a:xfrm>
          <a:off x="2583817" y="421859"/>
          <a:ext cx="2291309" cy="234132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0B451-C681-4923-8981-D9E599A8A174}">
      <dsp:nvSpPr>
        <dsp:cNvPr id="0" name=""/>
        <dsp:cNvSpPr/>
      </dsp:nvSpPr>
      <dsp:spPr>
        <a:xfrm>
          <a:off x="5021380" y="0"/>
          <a:ext cx="2437563" cy="7030995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300" kern="1200" dirty="0"/>
            <a:t>Produksjon</a:t>
          </a:r>
          <a:endParaRPr lang="en-US" sz="3300" kern="1200" dirty="0"/>
        </a:p>
      </dsp:txBody>
      <dsp:txXfrm>
        <a:off x="5021380" y="2812398"/>
        <a:ext cx="2437563" cy="2812398"/>
      </dsp:txXfrm>
    </dsp:sp>
    <dsp:sp modelId="{0810D13C-710F-4B31-A28B-61635C640BFB}">
      <dsp:nvSpPr>
        <dsp:cNvPr id="0" name=""/>
        <dsp:cNvSpPr/>
      </dsp:nvSpPr>
      <dsp:spPr>
        <a:xfrm>
          <a:off x="5094507" y="421859"/>
          <a:ext cx="2291309" cy="234132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58E93D-17EE-4A94-8336-B77B7441D9FF}">
      <dsp:nvSpPr>
        <dsp:cNvPr id="0" name=""/>
        <dsp:cNvSpPr/>
      </dsp:nvSpPr>
      <dsp:spPr>
        <a:xfrm>
          <a:off x="7532070" y="0"/>
          <a:ext cx="2437563" cy="7030995"/>
        </a:xfrm>
        <a:prstGeom prst="roundRect">
          <a:avLst>
            <a:gd name="adj" fmla="val 1000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300" kern="1200" dirty="0"/>
            <a:t>Bruk</a:t>
          </a:r>
          <a:endParaRPr lang="en-US" sz="3300" kern="1200" dirty="0"/>
        </a:p>
      </dsp:txBody>
      <dsp:txXfrm>
        <a:off x="7532070" y="2812398"/>
        <a:ext cx="2437563" cy="2812398"/>
      </dsp:txXfrm>
    </dsp:sp>
    <dsp:sp modelId="{73CE33EE-E36D-4F38-982F-C546A6B1D4FE}">
      <dsp:nvSpPr>
        <dsp:cNvPr id="0" name=""/>
        <dsp:cNvSpPr/>
      </dsp:nvSpPr>
      <dsp:spPr>
        <a:xfrm>
          <a:off x="7605197" y="421859"/>
          <a:ext cx="2291309" cy="234132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24A45-A3EC-4D27-BB1E-3272A07AA55B}">
      <dsp:nvSpPr>
        <dsp:cNvPr id="0" name=""/>
        <dsp:cNvSpPr/>
      </dsp:nvSpPr>
      <dsp:spPr>
        <a:xfrm>
          <a:off x="10042760" y="0"/>
          <a:ext cx="2437563" cy="7030995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300" kern="1200"/>
            <a:t>Avfall</a:t>
          </a:r>
          <a:endParaRPr lang="en-US" sz="3300" kern="1200" dirty="0"/>
        </a:p>
      </dsp:txBody>
      <dsp:txXfrm>
        <a:off x="10042760" y="2812398"/>
        <a:ext cx="2437563" cy="2812398"/>
      </dsp:txXfrm>
    </dsp:sp>
    <dsp:sp modelId="{1486AF74-B0B1-4055-ACFB-DB7A148773D0}">
      <dsp:nvSpPr>
        <dsp:cNvPr id="0" name=""/>
        <dsp:cNvSpPr/>
      </dsp:nvSpPr>
      <dsp:spPr>
        <a:xfrm>
          <a:off x="10115887" y="421859"/>
          <a:ext cx="2291309" cy="2341321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894FE-68C5-4AB1-A1B0-AAC86F6B90AC}">
      <dsp:nvSpPr>
        <dsp:cNvPr id="0" name=""/>
        <dsp:cNvSpPr/>
      </dsp:nvSpPr>
      <dsp:spPr>
        <a:xfrm>
          <a:off x="499212" y="5624796"/>
          <a:ext cx="11481898" cy="1054649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21298-6D80-4C40-824E-1802F8B50907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3E26D-2D92-4103-BD31-D4E02AAC4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4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060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E3AD-558E-44AE-A360-DEFC601DD64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8B99-6CED-4C60-BCAC-A01A3A2E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41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E3AD-558E-44AE-A360-DEFC601DD64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8B99-6CED-4C60-BCAC-A01A3A2E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16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E3AD-558E-44AE-A360-DEFC601DD64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8B99-6CED-4C60-BCAC-A01A3A2E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0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E3AD-558E-44AE-A360-DEFC601DD64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8B99-6CED-4C60-BCAC-A01A3A2E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8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E3AD-558E-44AE-A360-DEFC601DD64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8B99-6CED-4C60-BCAC-A01A3A2E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0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E3AD-558E-44AE-A360-DEFC601DD64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8B99-6CED-4C60-BCAC-A01A3A2E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1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E3AD-558E-44AE-A360-DEFC601DD64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8B99-6CED-4C60-BCAC-A01A3A2E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0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E3AD-558E-44AE-A360-DEFC601DD64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8B99-6CED-4C60-BCAC-A01A3A2E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9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E3AD-558E-44AE-A360-DEFC601DD64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8B99-6CED-4C60-BCAC-A01A3A2E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6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E3AD-558E-44AE-A360-DEFC601DD64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8B99-6CED-4C60-BCAC-A01A3A2E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53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E3AD-558E-44AE-A360-DEFC601DD64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8B99-6CED-4C60-BCAC-A01A3A2E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9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8E3AD-558E-44AE-A360-DEFC601DD64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A8B99-6CED-4C60-BCAC-A01A3A2E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1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dla.no/nb/subjects/subject:1/topic:1:172416/topic:1:186407/resource:1:177548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8928" y="3602038"/>
            <a:ext cx="9144000" cy="2387600"/>
          </a:xfrm>
        </p:spPr>
        <p:txBody>
          <a:bodyPr/>
          <a:lstStyle/>
          <a:p>
            <a:r>
              <a:rPr lang="nb-NO" b="1" dirty="0"/>
              <a:t>Økt 2 </a:t>
            </a:r>
            <a:br>
              <a:rPr lang="nb-NO" b="1" dirty="0"/>
            </a:br>
            <a:r>
              <a:rPr lang="nb-NO" b="1" dirty="0"/>
              <a:t>Livsløpet til produkt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76" y="945315"/>
            <a:ext cx="3934706" cy="258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42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2D Vurdere livsløpet til </a:t>
            </a:r>
            <a:r>
              <a:rPr lang="nb-NO" b="1" dirty="0" err="1"/>
              <a:t>eit</a:t>
            </a:r>
            <a:r>
              <a:rPr lang="nb-NO" b="1" dirty="0"/>
              <a:t> produkt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8024"/>
            <a:ext cx="5867665" cy="3836685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nn-NO" sz="2200" dirty="0"/>
              <a:t>Å vurdere livsløpet til eit produkt handlar om å finne informasjon om miljømessige konsekvensar knytt til eit produkt.</a:t>
            </a:r>
          </a:p>
          <a:p>
            <a:pPr>
              <a:spcBef>
                <a:spcPts val="2400"/>
              </a:spcBef>
            </a:pPr>
            <a:r>
              <a:rPr lang="nn-NO" sz="2200" dirty="0"/>
              <a:t>Vurderinga inkluderer heile livsløpet til produktet, som omhandlar uttak av råmateriale, produksjon, transport, bruk og avfall. </a:t>
            </a:r>
          </a:p>
          <a:p>
            <a:pPr>
              <a:spcBef>
                <a:spcPts val="2400"/>
              </a:spcBef>
            </a:pPr>
            <a:r>
              <a:rPr lang="nn-NO" sz="2200" dirty="0"/>
              <a:t>Formålet med å vurdere dei ulike stadia i eit produkt sitt livsløp er å gjere det mogleg å ta gjennomtenkte avgjerder med mål om minst mogleg miljøbelastning.</a:t>
            </a:r>
          </a:p>
          <a:p>
            <a:pPr>
              <a:spcBef>
                <a:spcPts val="2400"/>
              </a:spcBef>
            </a:pP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251" y="1708024"/>
            <a:ext cx="4140560" cy="222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16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/>
              <a:t>2D Sorter produktmerke i livsløpet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02480" cy="4351338"/>
          </a:xfrm>
        </p:spPr>
        <p:txBody>
          <a:bodyPr>
            <a:normAutofit/>
          </a:bodyPr>
          <a:lstStyle/>
          <a:p>
            <a:r>
              <a:rPr lang="nn-NO" sz="2200" dirty="0"/>
              <a:t>Legg dei ulike produktmerka i det stadiet i livsløpet de meiner dei gir informasjon om.</a:t>
            </a:r>
          </a:p>
          <a:p>
            <a:r>
              <a:rPr lang="nn-NO" sz="2200" dirty="0"/>
              <a:t>Dersom de meiner eit merke kan ligge i fleire stadium, kan dei plasserast på pila nedst.  </a:t>
            </a:r>
          </a:p>
          <a:p>
            <a:r>
              <a:rPr lang="nn-NO" sz="2200" dirty="0"/>
              <a:t>Dersom de ikkje finn informasjon, kan merket leggast utanfor. </a:t>
            </a:r>
          </a:p>
          <a:p>
            <a:endParaRPr lang="nb-NO" sz="2200" dirty="0"/>
          </a:p>
          <a:p>
            <a:endParaRPr lang="nb-NO" sz="2200" dirty="0"/>
          </a:p>
          <a:p>
            <a:pPr marL="0" indent="0">
              <a:buNone/>
            </a:pPr>
            <a:endParaRPr lang="nb-NO" sz="2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053" y="1825625"/>
            <a:ext cx="4140560" cy="222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04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2D Forslag til sortering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345" y="1525349"/>
            <a:ext cx="8960436" cy="481580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9372600" y="280481"/>
            <a:ext cx="1844674" cy="758042"/>
          </a:xfrm>
          <a:prstGeom prst="wedgeRoundRectCallout">
            <a:avLst>
              <a:gd name="adj1" fmla="val 73659"/>
              <a:gd name="adj2" fmla="val 47213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000" dirty="0"/>
              <a:t>Er de </a:t>
            </a:r>
            <a:r>
              <a:rPr lang="nb-NO" sz="2000" dirty="0" err="1"/>
              <a:t>einige</a:t>
            </a:r>
            <a:r>
              <a:rPr lang="nb-NO" sz="2000" dirty="0"/>
              <a:t>?</a:t>
            </a:r>
            <a:endParaRPr lang="en-US" sz="20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5280" t="5590" r="5919" b="4299"/>
          <a:stretch/>
        </p:blipFill>
        <p:spPr>
          <a:xfrm>
            <a:off x="2966083" y="5675899"/>
            <a:ext cx="839807" cy="8225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/>
          <a:srcRect l="2850" t="14608" r="9727" b="9422"/>
          <a:stretch/>
        </p:blipFill>
        <p:spPr>
          <a:xfrm>
            <a:off x="6324448" y="4809399"/>
            <a:ext cx="1164660" cy="78652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/>
          <a:srcRect l="5678" t="11843" r="17150" b="12076"/>
          <a:stretch/>
        </p:blipFill>
        <p:spPr>
          <a:xfrm>
            <a:off x="1898900" y="2700550"/>
            <a:ext cx="792948" cy="76462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/>
          <a:srcRect l="11191" t="12875" r="13265" b="2468"/>
          <a:stretch/>
        </p:blipFill>
        <p:spPr>
          <a:xfrm>
            <a:off x="1979156" y="1710465"/>
            <a:ext cx="675741" cy="84259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/>
          <a:srcRect l="8933" t="14194" r="17852" b="13590"/>
          <a:stretch/>
        </p:blipFill>
        <p:spPr>
          <a:xfrm>
            <a:off x="1856167" y="3549711"/>
            <a:ext cx="835681" cy="89242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/>
          <a:srcRect t="9180" r="10688" b="15760"/>
          <a:stretch/>
        </p:blipFill>
        <p:spPr>
          <a:xfrm>
            <a:off x="7240314" y="5724805"/>
            <a:ext cx="1080271" cy="7247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9"/>
          <a:srcRect t="5253" r="8664" b="3831"/>
          <a:stretch/>
        </p:blipFill>
        <p:spPr>
          <a:xfrm>
            <a:off x="7343932" y="3472669"/>
            <a:ext cx="725792" cy="7702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0"/>
          <a:srcRect l="2621" t="7555" r="5710" b="7065"/>
          <a:stretch/>
        </p:blipFill>
        <p:spPr>
          <a:xfrm>
            <a:off x="5245881" y="5750882"/>
            <a:ext cx="838458" cy="8614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1"/>
          <a:srcRect t="11595" r="12236"/>
          <a:stretch/>
        </p:blipFill>
        <p:spPr>
          <a:xfrm>
            <a:off x="5553494" y="3638611"/>
            <a:ext cx="661750" cy="69852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2"/>
          <a:srcRect l="6105" r="16793" b="8410"/>
          <a:stretch/>
        </p:blipFill>
        <p:spPr>
          <a:xfrm>
            <a:off x="6936721" y="1560357"/>
            <a:ext cx="1602280" cy="85253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3"/>
          <a:srcRect l="12364" t="9987" r="10547" b="24472"/>
          <a:stretch/>
        </p:blipFill>
        <p:spPr>
          <a:xfrm>
            <a:off x="3963974" y="5688157"/>
            <a:ext cx="1177144" cy="79806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4"/>
          <a:srcRect l="1722" t="4319" r="13718" b="7868"/>
          <a:stretch/>
        </p:blipFill>
        <p:spPr>
          <a:xfrm>
            <a:off x="7359398" y="2537175"/>
            <a:ext cx="733222" cy="83972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5"/>
          <a:srcRect l="5306" t="14898" r="7435" b="9209"/>
          <a:stretch/>
        </p:blipFill>
        <p:spPr>
          <a:xfrm>
            <a:off x="1594821" y="4783547"/>
            <a:ext cx="1358375" cy="72828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48482" y="2965356"/>
            <a:ext cx="871774" cy="61982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7"/>
          <a:srcRect l="9536" t="16799" r="9622" b="24837"/>
          <a:stretch/>
        </p:blipFill>
        <p:spPr>
          <a:xfrm>
            <a:off x="5294229" y="1590984"/>
            <a:ext cx="1143944" cy="58653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8"/>
          <a:srcRect l="7161" t="17465" r="5999" b="7829"/>
          <a:stretch/>
        </p:blipFill>
        <p:spPr>
          <a:xfrm>
            <a:off x="5309389" y="2231914"/>
            <a:ext cx="1128784" cy="69952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9"/>
          <a:srcRect l="-2858" t="7422" r="14146" b="-1059"/>
          <a:stretch/>
        </p:blipFill>
        <p:spPr>
          <a:xfrm>
            <a:off x="10918329" y="2209718"/>
            <a:ext cx="851514" cy="83608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0"/>
          <a:srcRect l="2194" t="16798" r="6050" b="14903"/>
          <a:stretch/>
        </p:blipFill>
        <p:spPr>
          <a:xfrm>
            <a:off x="6246494" y="5750882"/>
            <a:ext cx="831665" cy="56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08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n-NO" b="1" dirty="0"/>
            </a:br>
            <a:r>
              <a:rPr lang="nn-NO" b="1" dirty="0"/>
              <a:t>2E</a:t>
            </a:r>
            <a:r>
              <a:rPr lang="nn-NO" dirty="0"/>
              <a:t> </a:t>
            </a:r>
            <a:r>
              <a:rPr lang="nn-NO" b="1" dirty="0"/>
              <a:t>Vurdere livsløpet til eit produkt</a:t>
            </a:r>
            <a:br>
              <a:rPr lang="nn-NO" dirty="0"/>
            </a:br>
            <a:endParaRPr lang="nn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011" y="1690687"/>
            <a:ext cx="4120831" cy="4774767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43238" y="1902401"/>
            <a:ext cx="6440517" cy="4351338"/>
          </a:xfrm>
        </p:spPr>
        <p:txBody>
          <a:bodyPr>
            <a:normAutofit/>
          </a:bodyPr>
          <a:lstStyle/>
          <a:p>
            <a:r>
              <a:rPr lang="nn-NO" sz="2200" dirty="0"/>
              <a:t>Kva produktmerke har boksen med hakka tomatar? Kva tyder produktmerka? Kva annan informasjon har de om livsløpet?</a:t>
            </a:r>
          </a:p>
          <a:p>
            <a:r>
              <a:rPr lang="nn-NO" sz="2200" dirty="0"/>
              <a:t>Plasser merka og informasjonen i dei ulike stadia i livsløpet til produktet i figuren.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9009157" y="4262391"/>
            <a:ext cx="2435319" cy="1716991"/>
          </a:xfrm>
          <a:prstGeom prst="wedgeRoundRectCallout">
            <a:avLst>
              <a:gd name="adj1" fmla="val 65366"/>
              <a:gd name="adj2" fmla="val 441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sz="2000" dirty="0"/>
              <a:t>Når de er ferdige: Sjå på forslag neste bilete</a:t>
            </a:r>
          </a:p>
          <a:p>
            <a:endParaRPr lang="nn-NO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679" y="4177137"/>
            <a:ext cx="3353315" cy="18022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5198" y="2945656"/>
            <a:ext cx="137736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nn-NO" dirty="0">
                <a:solidFill>
                  <a:srgbClr val="3C3C3B"/>
                </a:solidFill>
                <a:latin typeface="Muli"/>
              </a:rPr>
              <a:t>kr. 25,00/kg</a:t>
            </a:r>
            <a:endParaRPr lang="nn-NO" dirty="0"/>
          </a:p>
        </p:txBody>
      </p:sp>
      <p:sp>
        <p:nvSpPr>
          <p:cNvPr id="9" name="Rectangle 8"/>
          <p:cNvSpPr/>
          <p:nvPr/>
        </p:nvSpPr>
        <p:spPr>
          <a:xfrm>
            <a:off x="1217918" y="6114650"/>
            <a:ext cx="2042547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nn-NO" sz="1600" b="1" dirty="0">
                <a:solidFill>
                  <a:srgbClr val="2A1E2A"/>
                </a:solidFill>
                <a:latin typeface="Muli"/>
              </a:rPr>
              <a:t>Opphavsland:</a:t>
            </a:r>
            <a:r>
              <a:rPr lang="nn-NO" sz="1600" dirty="0">
                <a:solidFill>
                  <a:srgbClr val="2A1E2A"/>
                </a:solidFill>
                <a:latin typeface="Muli"/>
              </a:rPr>
              <a:t> Italia</a:t>
            </a:r>
            <a:endParaRPr lang="nn-NO" sz="1600" dirty="0"/>
          </a:p>
        </p:txBody>
      </p:sp>
    </p:spTree>
    <p:extLst>
      <p:ext uri="{BB962C8B-B14F-4D97-AF65-F5344CB8AC3E}">
        <p14:creationId xmlns:p14="http://schemas.microsoft.com/office/powerpoint/2010/main" val="4142360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981880"/>
              </p:ext>
            </p:extLst>
          </p:nvPr>
        </p:nvGraphicFramePr>
        <p:xfrm>
          <a:off x="1" y="0"/>
          <a:ext cx="12480324" cy="7030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3577" y="4730262"/>
            <a:ext cx="17057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/>
              <a:t>Økologiske tomatar frå Italia (utan sprøytegifter og kjemikalium)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9723" y="4853354"/>
            <a:ext cx="128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dirty="0"/>
          </a:p>
        </p:txBody>
      </p:sp>
      <p:sp>
        <p:nvSpPr>
          <p:cNvPr id="6" name="TextBox 5"/>
          <p:cNvSpPr txBox="1"/>
          <p:nvPr/>
        </p:nvSpPr>
        <p:spPr>
          <a:xfrm>
            <a:off x="2983523" y="4662855"/>
            <a:ext cx="1591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/>
              <a:t>Frå Italia til Noreg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9169" y="4665786"/>
            <a:ext cx="17965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/>
              <a:t>Økologiske tomatar blanda med økologisk tomatjuice</a:t>
            </a:r>
          </a:p>
          <a:p>
            <a:endParaRPr lang="nn-NO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7405" y="3246560"/>
            <a:ext cx="781050" cy="628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3787" y="3410682"/>
            <a:ext cx="666750" cy="476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8262" y="474783"/>
            <a:ext cx="2110769" cy="24457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69415" y="4431325"/>
            <a:ext cx="20163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/>
              <a:t>Resirkulert metall går direkte til Norsk Gjenvinning AS. </a:t>
            </a:r>
          </a:p>
          <a:p>
            <a:r>
              <a:rPr lang="nn-NO" dirty="0"/>
              <a:t>Resirkulert metall vert for eksempel til bildelar, arbeidsreiskap, armeringsjern eller metallemballasje. </a:t>
            </a:r>
          </a:p>
          <a:p>
            <a:endParaRPr lang="nn-NO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6009254" y="1332552"/>
            <a:ext cx="4082473" cy="757381"/>
          </a:xfrm>
          <a:prstGeom prst="wedgeRoundRectCallout">
            <a:avLst>
              <a:gd name="adj1" fmla="val 54280"/>
              <a:gd name="adj2" fmla="val -192379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n-NO" sz="2400" b="1" dirty="0"/>
          </a:p>
          <a:p>
            <a:pPr algn="ctr"/>
            <a:r>
              <a:rPr lang="nn-NO" sz="2400" b="1" dirty="0"/>
              <a:t>Er de einige? </a:t>
            </a:r>
          </a:p>
          <a:p>
            <a:pPr algn="ctr"/>
            <a:endParaRPr lang="nn-NO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7769469" y="4558725"/>
            <a:ext cx="20581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dirty="0"/>
              <a:t>Økologisk dyrka, utan sprøytegifter og kjemikalium og nøkkelholmerka. </a:t>
            </a:r>
            <a:endParaRPr lang="nn-NO" i="1" dirty="0"/>
          </a:p>
        </p:txBody>
      </p:sp>
    </p:spTree>
    <p:extLst>
      <p:ext uri="{BB962C8B-B14F-4D97-AF65-F5344CB8AC3E}">
        <p14:creationId xmlns:p14="http://schemas.microsoft.com/office/powerpoint/2010/main" val="2949012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/>
              <a:t>2F Lag logo og bedriftsnamn</a:t>
            </a:r>
            <a:endParaRPr lang="nn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95288" cy="4351338"/>
          </a:xfrm>
        </p:spPr>
        <p:txBody>
          <a:bodyPr>
            <a:normAutofit/>
          </a:bodyPr>
          <a:lstStyle/>
          <a:p>
            <a:r>
              <a:rPr lang="nn-NO" sz="2200" dirty="0"/>
              <a:t>Finn eit passande namn, og lag ein logo som reflekterer den berekraftige profilen til bedrifta dykkar. </a:t>
            </a:r>
          </a:p>
          <a:p>
            <a:endParaRPr lang="nn-NO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32" y="2881745"/>
            <a:ext cx="5302654" cy="37615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46787" y="3151977"/>
            <a:ext cx="3645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b="1" dirty="0"/>
              <a:t>Tips:</a:t>
            </a:r>
          </a:p>
          <a:p>
            <a:r>
              <a:rPr lang="nn-NO" dirty="0">
                <a:hlinkClick r:id="rId3"/>
              </a:rPr>
              <a:t>https://ndla.no/nb/subjects/subject:1/topic:1:172416/topic:1:186407/resource:1:177548</a:t>
            </a:r>
            <a:r>
              <a:rPr lang="nn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5492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2A </a:t>
            </a:r>
            <a:r>
              <a:rPr lang="nb-NO" b="1" i="1" dirty="0"/>
              <a:t>Kven skal ut?</a:t>
            </a:r>
            <a:r>
              <a:rPr lang="nb-NO" b="1" dirty="0"/>
              <a:t> 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540923"/>
              </p:ext>
            </p:extLst>
          </p:nvPr>
        </p:nvGraphicFramePr>
        <p:xfrm>
          <a:off x="1227765" y="1504161"/>
          <a:ext cx="8349087" cy="4918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7410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/>
              <a:t>2B Berekraftsanalyse av produkt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048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b="1" dirty="0"/>
              <a:t>I del 1 av oppdraget skal de </a:t>
            </a:r>
            <a:r>
              <a:rPr lang="nn-NO" sz="2200" dirty="0"/>
              <a:t>lage ein berekraftsanalyse av to produkt innan dykkar bransje. </a:t>
            </a:r>
            <a:r>
              <a:rPr lang="nn-NO" sz="2200" i="1" dirty="0"/>
              <a:t>Vi skal nå sjå eit eksempel på korleis ein slik analyse kan sjå ut. </a:t>
            </a:r>
          </a:p>
          <a:p>
            <a:endParaRPr lang="nn-NO" sz="2200" dirty="0"/>
          </a:p>
          <a:p>
            <a:endParaRPr lang="nn-NO" sz="2200" dirty="0"/>
          </a:p>
        </p:txBody>
      </p:sp>
      <p:grpSp>
        <p:nvGrpSpPr>
          <p:cNvPr id="5" name="Group 4"/>
          <p:cNvGrpSpPr/>
          <p:nvPr/>
        </p:nvGrpSpPr>
        <p:grpSpPr>
          <a:xfrm>
            <a:off x="6931151" y="2479269"/>
            <a:ext cx="3325249" cy="3044050"/>
            <a:chOff x="2152072" y="94797"/>
            <a:chExt cx="7067342" cy="6469694"/>
          </a:xfrm>
        </p:grpSpPr>
        <p:sp>
          <p:nvSpPr>
            <p:cNvPr id="6" name="Oval 5"/>
            <p:cNvSpPr/>
            <p:nvPr/>
          </p:nvSpPr>
          <p:spPr>
            <a:xfrm>
              <a:off x="3551820" y="94797"/>
              <a:ext cx="4225567" cy="4197833"/>
            </a:xfrm>
            <a:prstGeom prst="ellipse">
              <a:avLst/>
            </a:prstGeom>
            <a:solidFill>
              <a:srgbClr val="1DAFE3">
                <a:alpha val="4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908440" y="2328950"/>
              <a:ext cx="4310974" cy="4184019"/>
            </a:xfrm>
            <a:prstGeom prst="ellipse">
              <a:avLst/>
            </a:prstGeom>
            <a:solidFill>
              <a:srgbClr val="EA1C00">
                <a:alpha val="45882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nn-NO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152072" y="2366658"/>
              <a:ext cx="4325207" cy="4197833"/>
            </a:xfrm>
            <a:prstGeom prst="ellipse">
              <a:avLst/>
            </a:prstGeom>
            <a:solidFill>
              <a:srgbClr val="7CC341">
                <a:alpha val="36078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n-NO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698448" y="2928731"/>
              <a:ext cx="1759673" cy="5233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Akseptabelt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22691" y="1480009"/>
              <a:ext cx="4283817" cy="588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SOSIALE FORHOLD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89880" y="4496820"/>
              <a:ext cx="2820217" cy="588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MILJØ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07597" y="4496820"/>
              <a:ext cx="2388243" cy="588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ØKONOMI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27599" y="2928731"/>
              <a:ext cx="1759673" cy="5233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Rettferdig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82767" y="4438494"/>
              <a:ext cx="1759673" cy="850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Gjennom-</a:t>
              </a:r>
              <a:br>
                <a:rPr lang="nn-NO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nn-NO" sz="10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førbart</a:t>
              </a:r>
              <a:endParaRPr lang="nn-NO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82767" y="3610680"/>
              <a:ext cx="1759673" cy="5233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Berekraftig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1245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24836" y="3172249"/>
            <a:ext cx="3714726" cy="3400591"/>
            <a:chOff x="2152072" y="94797"/>
            <a:chExt cx="7067342" cy="6469694"/>
          </a:xfrm>
        </p:grpSpPr>
        <p:sp>
          <p:nvSpPr>
            <p:cNvPr id="15" name="Oval 14"/>
            <p:cNvSpPr/>
            <p:nvPr/>
          </p:nvSpPr>
          <p:spPr>
            <a:xfrm>
              <a:off x="3551820" y="94797"/>
              <a:ext cx="4225567" cy="4197833"/>
            </a:xfrm>
            <a:prstGeom prst="ellipse">
              <a:avLst/>
            </a:prstGeom>
            <a:solidFill>
              <a:srgbClr val="1DAFE3">
                <a:alpha val="4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908440" y="2328950"/>
              <a:ext cx="4310974" cy="4184019"/>
            </a:xfrm>
            <a:prstGeom prst="ellipse">
              <a:avLst/>
            </a:prstGeom>
            <a:solidFill>
              <a:srgbClr val="EA1C00">
                <a:alpha val="45882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nn-NO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152072" y="2366658"/>
              <a:ext cx="4325207" cy="4197833"/>
            </a:xfrm>
            <a:prstGeom prst="ellipse">
              <a:avLst/>
            </a:prstGeom>
            <a:solidFill>
              <a:srgbClr val="7CC341">
                <a:alpha val="36078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n-NO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98448" y="2928731"/>
              <a:ext cx="1759672" cy="4977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Akseptabelt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22693" y="1480009"/>
              <a:ext cx="4283818" cy="644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SOSIALE FORHOLD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389879" y="4496820"/>
              <a:ext cx="2820218" cy="644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MILJØ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607598" y="4496820"/>
              <a:ext cx="2388243" cy="644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ØKONOMI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927599" y="2928731"/>
              <a:ext cx="1759672" cy="4977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Rettferdig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82767" y="4438495"/>
              <a:ext cx="1759672" cy="819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Gjennom-</a:t>
              </a:r>
              <a:br>
                <a:rPr lang="nn-NO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nn-NO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førbart</a:t>
              </a:r>
              <a:endParaRPr lang="nn-NO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82767" y="3610680"/>
              <a:ext cx="1759672" cy="4977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Berekraftig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/>
              <a:t>2B Berekraftsanalyse av produkt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dirty="0"/>
              <a:t>Eksempel</a:t>
            </a:r>
          </a:p>
          <a:p>
            <a:pPr marL="0" indent="0">
              <a:buNone/>
            </a:pPr>
            <a:endParaRPr lang="nn-NO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758" y="2696740"/>
            <a:ext cx="3421279" cy="3964202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8719127" y="75443"/>
            <a:ext cx="3311908" cy="2743506"/>
          </a:xfrm>
          <a:prstGeom prst="wedgeRoundRectCallout">
            <a:avLst>
              <a:gd name="adj1" fmla="val 36667"/>
              <a:gd name="adj2" fmla="val 6822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n-NO" dirty="0"/>
              <a:t>Spørsmål vi kan stille oss:</a:t>
            </a:r>
          </a:p>
          <a:p>
            <a:pPr marL="342900" indent="-342900">
              <a:buFont typeface="+mj-lt"/>
              <a:buAutoNum type="arabicPeriod"/>
            </a:pPr>
            <a:r>
              <a:rPr lang="nn-NO" dirty="0"/>
              <a:t>Kva slags informasjon får vi om sosiale forhold, miljø og økonomi på boksen med hakka tomatar? </a:t>
            </a:r>
          </a:p>
          <a:p>
            <a:pPr marL="342900" indent="-342900">
              <a:buFont typeface="+mj-lt"/>
              <a:buAutoNum type="arabicPeriod"/>
            </a:pPr>
            <a:endParaRPr lang="nn-NO" dirty="0"/>
          </a:p>
          <a:p>
            <a:pPr marL="342900" indent="-342900">
              <a:buFont typeface="+mj-lt"/>
              <a:buAutoNum type="arabicPeriod"/>
            </a:pPr>
            <a:r>
              <a:rPr lang="nn-NO" dirty="0"/>
              <a:t>Er informasjonen knytt til </a:t>
            </a:r>
            <a:r>
              <a:rPr lang="nn-NO" b="1" dirty="0"/>
              <a:t>produksjon </a:t>
            </a:r>
            <a:r>
              <a:rPr lang="nn-NO" dirty="0"/>
              <a:t>og/eller for meg som</a:t>
            </a:r>
            <a:r>
              <a:rPr lang="nn-NO" b="1" dirty="0"/>
              <a:t> forbrukar</a:t>
            </a:r>
            <a:r>
              <a:rPr lang="nn-NO" dirty="0"/>
              <a:t>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21121" y="3816628"/>
            <a:ext cx="1326004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nn-NO" dirty="0">
                <a:solidFill>
                  <a:srgbClr val="3C3C3B"/>
                </a:solidFill>
                <a:latin typeface="Muli"/>
              </a:rPr>
              <a:t>kr 25,00/kg</a:t>
            </a:r>
            <a:endParaRPr lang="nn-NO" dirty="0"/>
          </a:p>
        </p:txBody>
      </p:sp>
      <p:sp>
        <p:nvSpPr>
          <p:cNvPr id="11" name="Rectangle 10"/>
          <p:cNvSpPr/>
          <p:nvPr/>
        </p:nvSpPr>
        <p:spPr>
          <a:xfrm>
            <a:off x="8367041" y="6234286"/>
            <a:ext cx="2042547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nn-NO" sz="1600" b="1" dirty="0">
                <a:solidFill>
                  <a:srgbClr val="2A1E2A"/>
                </a:solidFill>
                <a:latin typeface="Muli"/>
              </a:rPr>
              <a:t>Opphavsland:</a:t>
            </a:r>
            <a:r>
              <a:rPr lang="nn-NO" sz="1600" dirty="0">
                <a:solidFill>
                  <a:srgbClr val="2A1E2A"/>
                </a:solidFill>
                <a:latin typeface="Muli"/>
              </a:rPr>
              <a:t> Italia</a:t>
            </a:r>
            <a:endParaRPr lang="nn-NO" sz="16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306808" y="1614998"/>
            <a:ext cx="3407240" cy="1812999"/>
          </a:xfrm>
          <a:prstGeom prst="wedgeRoundRectCallout">
            <a:avLst>
              <a:gd name="adj1" fmla="val 31896"/>
              <a:gd name="adj2" fmla="val 932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Vi skriv inn informasjonen i kvar dimensjon.</a:t>
            </a:r>
          </a:p>
        </p:txBody>
      </p:sp>
    </p:spTree>
    <p:extLst>
      <p:ext uri="{BB962C8B-B14F-4D97-AF65-F5344CB8AC3E}">
        <p14:creationId xmlns:p14="http://schemas.microsoft.com/office/powerpoint/2010/main" val="515011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885936" y="822484"/>
            <a:ext cx="5649789" cy="5172016"/>
            <a:chOff x="2152072" y="94797"/>
            <a:chExt cx="7067342" cy="6469694"/>
          </a:xfrm>
        </p:grpSpPr>
        <p:sp>
          <p:nvSpPr>
            <p:cNvPr id="25" name="Oval 24"/>
            <p:cNvSpPr/>
            <p:nvPr/>
          </p:nvSpPr>
          <p:spPr>
            <a:xfrm>
              <a:off x="3551820" y="94797"/>
              <a:ext cx="4225567" cy="4197833"/>
            </a:xfrm>
            <a:prstGeom prst="ellipse">
              <a:avLst/>
            </a:prstGeom>
            <a:solidFill>
              <a:srgbClr val="1DAFE3">
                <a:alpha val="4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4908440" y="2328950"/>
              <a:ext cx="4310974" cy="4184019"/>
            </a:xfrm>
            <a:prstGeom prst="ellipse">
              <a:avLst/>
            </a:prstGeom>
            <a:solidFill>
              <a:srgbClr val="EA1C00">
                <a:alpha val="45882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nn-NO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152072" y="2366658"/>
              <a:ext cx="4325207" cy="4197833"/>
            </a:xfrm>
            <a:prstGeom prst="ellipse">
              <a:avLst/>
            </a:prstGeom>
            <a:solidFill>
              <a:srgbClr val="7CC341">
                <a:alpha val="36078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n-NO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698449" y="2928731"/>
              <a:ext cx="1759671" cy="423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Akseptabelt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522693" y="1480008"/>
              <a:ext cx="4283819" cy="577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SOSIALE FORHOLD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389879" y="4496820"/>
              <a:ext cx="2820219" cy="577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MILJØ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607597" y="4496820"/>
              <a:ext cx="2388243" cy="577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ØKONOMI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927600" y="2928731"/>
              <a:ext cx="1759671" cy="423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Rettferdig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782768" y="4438494"/>
              <a:ext cx="1759671" cy="731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Gjennom-</a:t>
              </a:r>
              <a:br>
                <a:rPr lang="nn-NO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nn-NO" sz="16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førbart</a:t>
              </a:r>
              <a:endParaRPr lang="nn-NO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782768" y="3610680"/>
              <a:ext cx="1759671" cy="423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Berekraftig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38299" y="247153"/>
            <a:ext cx="269376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n-NO" sz="2400" b="1" dirty="0"/>
              <a:t>Berekraft forbrukar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436" y="358405"/>
            <a:ext cx="2110769" cy="24457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36" y="3612321"/>
            <a:ext cx="781050" cy="6286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783" y="763825"/>
            <a:ext cx="781050" cy="6286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016999" y="312517"/>
            <a:ext cx="2466724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n-NO" dirty="0"/>
              <a:t>Økologisk dyrka, utan sprøytegifter og kjemikaliar. </a:t>
            </a:r>
          </a:p>
          <a:p>
            <a:endParaRPr lang="nn-NO" dirty="0"/>
          </a:p>
          <a:p>
            <a:r>
              <a:rPr lang="nn-NO" i="1" dirty="0"/>
              <a:t>Dette betyr at tomatane ikkje inneheld miljøgifter som kan vere skadelege for kroppen.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978" y="5117337"/>
            <a:ext cx="4613515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n-NO" dirty="0"/>
              <a:t>Økologisk dyrka, utan sprøytegifter og kjemikaliar. </a:t>
            </a:r>
          </a:p>
          <a:p>
            <a:endParaRPr lang="nn-NO" dirty="0"/>
          </a:p>
          <a:p>
            <a:r>
              <a:rPr lang="nn-NO" i="1" dirty="0"/>
              <a:t>Dette betyr at produksjonen av produktet er bra for miljøet, da ingen miljøgifter hamnar i jorda, i avløp eller avfall.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93528" y="5117337"/>
            <a:ext cx="40640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n-NO" dirty="0"/>
              <a:t>Økologisk dyrka, dyrare å produsere.</a:t>
            </a:r>
          </a:p>
          <a:p>
            <a:r>
              <a:rPr lang="nn-NO" dirty="0"/>
              <a:t> </a:t>
            </a:r>
          </a:p>
          <a:p>
            <a:r>
              <a:rPr lang="nn-NO" i="1" dirty="0"/>
              <a:t>Tomatar som er økologisk dyrka blir dyrare for forbrukaren.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121121" y="3816628"/>
            <a:ext cx="137736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nn-NO" dirty="0">
                <a:solidFill>
                  <a:srgbClr val="3C3C3B"/>
                </a:solidFill>
                <a:latin typeface="Muli"/>
              </a:rPr>
              <a:t>kr. 25,00/kg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694487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428501" y="790655"/>
            <a:ext cx="6156738" cy="5636095"/>
            <a:chOff x="2152072" y="94797"/>
            <a:chExt cx="7067342" cy="6469694"/>
          </a:xfrm>
        </p:grpSpPr>
        <p:sp>
          <p:nvSpPr>
            <p:cNvPr id="28" name="Oval 27"/>
            <p:cNvSpPr/>
            <p:nvPr/>
          </p:nvSpPr>
          <p:spPr>
            <a:xfrm>
              <a:off x="3551820" y="94797"/>
              <a:ext cx="4225567" cy="4197833"/>
            </a:xfrm>
            <a:prstGeom prst="ellipse">
              <a:avLst/>
            </a:prstGeom>
            <a:solidFill>
              <a:srgbClr val="1DAFE3">
                <a:alpha val="4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4908440" y="2328950"/>
              <a:ext cx="4310974" cy="4184019"/>
            </a:xfrm>
            <a:prstGeom prst="ellipse">
              <a:avLst/>
            </a:prstGeom>
            <a:solidFill>
              <a:srgbClr val="EA1C00">
                <a:alpha val="45882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nn-NO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152072" y="2366658"/>
              <a:ext cx="4325207" cy="4197833"/>
            </a:xfrm>
            <a:prstGeom prst="ellipse">
              <a:avLst/>
            </a:prstGeom>
            <a:solidFill>
              <a:srgbClr val="7CC341">
                <a:alpha val="36078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n-NO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698449" y="2928731"/>
              <a:ext cx="1759671" cy="388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Akseptabelt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522693" y="1480008"/>
              <a:ext cx="4283819" cy="5299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SOSIALE FORHOLD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389879" y="4496820"/>
              <a:ext cx="2820219" cy="5299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MILJØ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607597" y="4496820"/>
              <a:ext cx="2388243" cy="5299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ØKONOMI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927601" y="2928731"/>
              <a:ext cx="1759671" cy="388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Rettferdig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782768" y="4438494"/>
              <a:ext cx="1759671" cy="6712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Gjennom-</a:t>
              </a:r>
              <a:br>
                <a:rPr lang="nn-NO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nn-NO" sz="16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førbart</a:t>
              </a:r>
              <a:endParaRPr lang="nn-NO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782768" y="3610680"/>
              <a:ext cx="1759671" cy="388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Berekraftig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76224" y="504825"/>
            <a:ext cx="231457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n-NO" sz="2400" b="1" dirty="0"/>
              <a:t>Bærekraft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436" y="358405"/>
            <a:ext cx="2110769" cy="24457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874" y="3196684"/>
            <a:ext cx="781050" cy="6286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5747" y="4357393"/>
            <a:ext cx="2453625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n-NO" dirty="0"/>
              <a:t>Økologisk dyrka, utan sprøytegifter og kjemikaliar. </a:t>
            </a:r>
          </a:p>
          <a:p>
            <a:endParaRPr lang="nn-NO" dirty="0"/>
          </a:p>
          <a:p>
            <a:r>
              <a:rPr lang="nn-NO" i="1" dirty="0"/>
              <a:t>Dette er bra for miljøet, men det kan vere vanskeleg å halde ugras og skadedyr unna.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13368" y="543098"/>
            <a:ext cx="2374668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n-NO" dirty="0"/>
              <a:t>Økologisk dyrka, utan sprøytegifter og kjemikaliar. </a:t>
            </a:r>
          </a:p>
          <a:p>
            <a:endParaRPr lang="nn-NO" dirty="0"/>
          </a:p>
          <a:p>
            <a:r>
              <a:rPr lang="nn-NO" i="1" dirty="0"/>
              <a:t>Dette er bra for helsa til dei som jobbar med produksjonen. Men vi får ikkje informasjon om arbeidsforholda deira.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820" y="1487033"/>
            <a:ext cx="781050" cy="62865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622846" y="4197844"/>
            <a:ext cx="299812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n-NO" dirty="0"/>
              <a:t>Økologisk dyrka, dyrare å produsere.</a:t>
            </a:r>
          </a:p>
          <a:p>
            <a:r>
              <a:rPr lang="nn-NO" dirty="0"/>
              <a:t> </a:t>
            </a:r>
          </a:p>
          <a:p>
            <a:r>
              <a:rPr lang="nn-NO" i="1" dirty="0"/>
              <a:t>Tomatar som er økologisk dyrka blir selte til ein høgare pris, men vi har ingen informasjon </a:t>
            </a:r>
            <a:r>
              <a:rPr lang="nn-NO" dirty="0"/>
              <a:t>om</a:t>
            </a:r>
            <a:r>
              <a:rPr lang="nn-NO" i="1" dirty="0"/>
              <a:t> det kjem produsenten til gode.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8299" y="247153"/>
            <a:ext cx="2693769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n-NO" sz="2400" b="1" dirty="0"/>
              <a:t>Berekraft produsent</a:t>
            </a:r>
          </a:p>
        </p:txBody>
      </p:sp>
    </p:spTree>
    <p:extLst>
      <p:ext uri="{BB962C8B-B14F-4D97-AF65-F5344CB8AC3E}">
        <p14:creationId xmlns:p14="http://schemas.microsoft.com/office/powerpoint/2010/main" val="1017429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/>
              <a:t>2B Berekraftsanalyse av eigne produkt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b="1" dirty="0"/>
              <a:t>Løys oppdraget del I</a:t>
            </a:r>
          </a:p>
          <a:p>
            <a:r>
              <a:rPr lang="nn-NO" sz="2200" dirty="0"/>
              <a:t>Lag ein berekraftsanalyse av dei to produkta for både </a:t>
            </a:r>
            <a:r>
              <a:rPr lang="nn-NO" sz="2200" i="1" dirty="0"/>
              <a:t>produsent</a:t>
            </a:r>
            <a:r>
              <a:rPr lang="nn-NO" sz="2200" dirty="0"/>
              <a:t> og </a:t>
            </a:r>
            <a:r>
              <a:rPr lang="nn-NO" sz="2200" i="1" dirty="0"/>
              <a:t>forbrukar. </a:t>
            </a:r>
          </a:p>
          <a:p>
            <a:endParaRPr lang="nn-NO" sz="2200" dirty="0"/>
          </a:p>
          <a:p>
            <a:endParaRPr lang="nn-NO" sz="22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7747286" y="2947182"/>
            <a:ext cx="4214729" cy="2663909"/>
          </a:xfrm>
          <a:prstGeom prst="wedgeRoundRectCallout">
            <a:avLst>
              <a:gd name="adj1" fmla="val -38607"/>
              <a:gd name="adj2" fmla="val 7827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n-NO" sz="2000" dirty="0"/>
              <a:t>Kva informasjon får vi om sosiale forhold, miljø og økonomi?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n-NO" sz="2000" dirty="0"/>
              <a:t>Er informasjonen knytt til </a:t>
            </a:r>
            <a:r>
              <a:rPr lang="nn-NO" sz="2000" b="1" dirty="0"/>
              <a:t>produksjon </a:t>
            </a:r>
            <a:r>
              <a:rPr lang="nn-NO" sz="2000" dirty="0"/>
              <a:t>og/eller for meg som</a:t>
            </a:r>
            <a:r>
              <a:rPr lang="nn-NO" sz="2000" b="1" dirty="0"/>
              <a:t> forbrukar</a:t>
            </a:r>
            <a:r>
              <a:rPr lang="nn-NO" sz="2000" dirty="0"/>
              <a:t>? 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170436" y="4784189"/>
            <a:ext cx="3407240" cy="1812999"/>
          </a:xfrm>
          <a:prstGeom prst="wedgeRoundRectCallout">
            <a:avLst>
              <a:gd name="adj1" fmla="val 75269"/>
              <a:gd name="adj2" fmla="val 86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000" dirty="0"/>
              <a:t>Skriv inn informasjonen i kvar dimensjon i figuren på dei to plakatane (ein for kvart produkt). </a:t>
            </a:r>
          </a:p>
          <a:p>
            <a:pPr algn="ctr"/>
            <a:endParaRPr lang="nn-NO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236" y="3655025"/>
            <a:ext cx="2217869" cy="294216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478499" y="5142120"/>
            <a:ext cx="2367964" cy="886692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0843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1568" cy="1325563"/>
          </a:xfrm>
        </p:spPr>
        <p:txBody>
          <a:bodyPr>
            <a:normAutofit/>
          </a:bodyPr>
          <a:lstStyle/>
          <a:p>
            <a:r>
              <a:rPr lang="nn-NO" b="1" dirty="0"/>
              <a:t>2C Oppsummering: Berekraftsanalyse av produkt</a:t>
            </a:r>
            <a:endParaRPr lang="nn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92752" cy="4351338"/>
          </a:xfrm>
        </p:spPr>
        <p:txBody>
          <a:bodyPr>
            <a:normAutofit/>
          </a:bodyPr>
          <a:lstStyle/>
          <a:p>
            <a:endParaRPr lang="nn-NO" sz="2200" dirty="0"/>
          </a:p>
          <a:p>
            <a:r>
              <a:rPr lang="nn-NO" sz="2200" dirty="0"/>
              <a:t>Kor lett/vanskeleg var det å finne informasjon og vurdere informasjonen ut frå berekraft? </a:t>
            </a:r>
          </a:p>
          <a:p>
            <a:endParaRPr lang="nn-NO" sz="2200" dirty="0"/>
          </a:p>
          <a:p>
            <a:endParaRPr lang="nn-NO" sz="2200" dirty="0"/>
          </a:p>
          <a:p>
            <a:endParaRPr lang="nn-NO" sz="2200" dirty="0"/>
          </a:p>
          <a:p>
            <a:endParaRPr lang="nn-NO" sz="2200" dirty="0"/>
          </a:p>
          <a:p>
            <a:endParaRPr lang="nn-NO" sz="2200" dirty="0"/>
          </a:p>
          <a:p>
            <a:endParaRPr lang="nn-NO" sz="2200" dirty="0"/>
          </a:p>
        </p:txBody>
      </p:sp>
      <p:grpSp>
        <p:nvGrpSpPr>
          <p:cNvPr id="5" name="Group 4"/>
          <p:cNvGrpSpPr/>
          <p:nvPr/>
        </p:nvGrpSpPr>
        <p:grpSpPr>
          <a:xfrm>
            <a:off x="6824472" y="2479269"/>
            <a:ext cx="3325249" cy="3044050"/>
            <a:chOff x="2152072" y="94797"/>
            <a:chExt cx="7067342" cy="6469694"/>
          </a:xfrm>
        </p:grpSpPr>
        <p:sp>
          <p:nvSpPr>
            <p:cNvPr id="6" name="Oval 5"/>
            <p:cNvSpPr/>
            <p:nvPr/>
          </p:nvSpPr>
          <p:spPr>
            <a:xfrm>
              <a:off x="3551820" y="94797"/>
              <a:ext cx="4225567" cy="4197833"/>
            </a:xfrm>
            <a:prstGeom prst="ellipse">
              <a:avLst/>
            </a:prstGeom>
            <a:solidFill>
              <a:srgbClr val="1DAFE3">
                <a:alpha val="4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908440" y="2328950"/>
              <a:ext cx="4310974" cy="4184019"/>
            </a:xfrm>
            <a:prstGeom prst="ellipse">
              <a:avLst/>
            </a:prstGeom>
            <a:solidFill>
              <a:srgbClr val="EA1C00">
                <a:alpha val="45882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nn-NO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152072" y="2366658"/>
              <a:ext cx="4325207" cy="4197833"/>
            </a:xfrm>
            <a:prstGeom prst="ellipse">
              <a:avLst/>
            </a:prstGeom>
            <a:solidFill>
              <a:srgbClr val="7CC341">
                <a:alpha val="36078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n-NO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698448" y="2928731"/>
              <a:ext cx="1759673" cy="5233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Akseptabelt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22691" y="1480009"/>
              <a:ext cx="4283817" cy="588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SOSIALE FORHOLD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89880" y="4496820"/>
              <a:ext cx="2820217" cy="588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MILJØ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607597" y="4496820"/>
              <a:ext cx="2388243" cy="588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ØKONOMI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927599" y="2928731"/>
              <a:ext cx="1759673" cy="5233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Rettferdig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82767" y="4438494"/>
              <a:ext cx="1759673" cy="850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Gjennom-</a:t>
              </a:r>
              <a:br>
                <a:rPr lang="nn-NO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nn-NO" sz="10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førbart</a:t>
              </a:r>
              <a:endParaRPr lang="nn-NO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82767" y="3610680"/>
              <a:ext cx="1759673" cy="5233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Berekraftig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5718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/>
              <a:t>2D Sortering produktmerking i livsløp</a:t>
            </a:r>
            <a:endParaRPr lang="nn-N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67" y="2450970"/>
            <a:ext cx="4680065" cy="3100647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2203703"/>
            <a:ext cx="5181600" cy="3973259"/>
          </a:xfrm>
        </p:spPr>
        <p:txBody>
          <a:bodyPr/>
          <a:lstStyle/>
          <a:p>
            <a:pPr marL="0" indent="0">
              <a:buNone/>
            </a:pPr>
            <a:r>
              <a:rPr lang="nn-NO" sz="2200" dirty="0"/>
              <a:t>I del 2 av oppdraget skal de lage ein livsløpsanalyse av dei to produkta dykkar. Det skal de løyse i neste økt. </a:t>
            </a:r>
          </a:p>
          <a:p>
            <a:pPr marL="0" indent="0">
              <a:buNone/>
            </a:pPr>
            <a:r>
              <a:rPr lang="nn-NO" sz="2200" dirty="0"/>
              <a:t>Men først: </a:t>
            </a:r>
          </a:p>
          <a:p>
            <a:endParaRPr lang="nn-NO" sz="22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6443733" y="3922149"/>
            <a:ext cx="3925564" cy="1116195"/>
          </a:xfrm>
          <a:prstGeom prst="wedgeRoundRectCallout">
            <a:avLst>
              <a:gd name="adj1" fmla="val 1845"/>
              <a:gd name="adj2" fmla="val -70038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n-NO" sz="2200" dirty="0"/>
              <a:t>Korleis vurdere livsløpet til eit produkt?</a:t>
            </a:r>
          </a:p>
        </p:txBody>
      </p:sp>
    </p:spTree>
    <p:extLst>
      <p:ext uri="{BB962C8B-B14F-4D97-AF65-F5344CB8AC3E}">
        <p14:creationId xmlns:p14="http://schemas.microsoft.com/office/powerpoint/2010/main" val="3420122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759</Words>
  <Application>Microsoft Office PowerPoint</Application>
  <PresentationFormat>Widescreen</PresentationFormat>
  <Paragraphs>126</Paragraphs>
  <Slides>15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Muli</vt:lpstr>
      <vt:lpstr>Office Theme</vt:lpstr>
      <vt:lpstr>Økt 2  Livsløpet til produkt</vt:lpstr>
      <vt:lpstr>2A Kven skal ut? </vt:lpstr>
      <vt:lpstr>2B Berekraftsanalyse av produkt </vt:lpstr>
      <vt:lpstr>2B Berekraftsanalyse av produkt </vt:lpstr>
      <vt:lpstr>PowerPoint-presentasjon</vt:lpstr>
      <vt:lpstr>PowerPoint-presentasjon</vt:lpstr>
      <vt:lpstr>2B Berekraftsanalyse av eigne produkt </vt:lpstr>
      <vt:lpstr>2C Oppsummering: Berekraftsanalyse av produkt</vt:lpstr>
      <vt:lpstr>2D Sortering produktmerking i livsløp</vt:lpstr>
      <vt:lpstr>2D Vurdere livsløpet til eit produkt</vt:lpstr>
      <vt:lpstr>2D Sorter produktmerke i livsløpet</vt:lpstr>
      <vt:lpstr>2D Forslag til sortering</vt:lpstr>
      <vt:lpstr> 2E Vurdere livsløpet til eit produkt </vt:lpstr>
      <vt:lpstr>PowerPoint-presentasjon</vt:lpstr>
      <vt:lpstr>2F Lag logo og bedriftsnamn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Majken Korsager</dc:creator>
  <cp:lastModifiedBy>Aud Ragnhild Skår</cp:lastModifiedBy>
  <cp:revision>62</cp:revision>
  <dcterms:created xsi:type="dcterms:W3CDTF">2020-08-05T08:53:50Z</dcterms:created>
  <dcterms:modified xsi:type="dcterms:W3CDTF">2023-08-29T06:52:57Z</dcterms:modified>
</cp:coreProperties>
</file>