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76" r:id="rId2"/>
    <p:sldId id="257" r:id="rId3"/>
    <p:sldId id="281" r:id="rId4"/>
    <p:sldId id="260" r:id="rId5"/>
    <p:sldId id="261" r:id="rId6"/>
    <p:sldId id="262" r:id="rId7"/>
    <p:sldId id="265" r:id="rId8"/>
    <p:sldId id="264" r:id="rId9"/>
    <p:sldId id="279" r:id="rId10"/>
    <p:sldId id="266" r:id="rId11"/>
    <p:sldId id="268" r:id="rId12"/>
    <p:sldId id="280" r:id="rId13"/>
    <p:sldId id="269" r:id="rId14"/>
    <p:sldId id="271" r:id="rId15"/>
    <p:sldId id="270" r:id="rId16"/>
    <p:sldId id="272" r:id="rId17"/>
    <p:sldId id="274" r:id="rId18"/>
    <p:sldId id="275" r:id="rId19"/>
    <p:sldId id="277" r:id="rId20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71" autoAdjust="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87AFF4-D14D-448A-8BCC-7CDAB553F758}" type="datetimeFigureOut">
              <a:rPr lang="nb-NO" smtClean="0"/>
              <a:t>14.06.2018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71E750-05A4-457C-97A3-B8C9C2166F8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325492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71E750-05A4-457C-97A3-B8C9C2166F84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565409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71E750-05A4-457C-97A3-B8C9C2166F84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179570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71E750-05A4-457C-97A3-B8C9C2166F84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692413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71E750-05A4-457C-97A3-B8C9C2166F84}" type="slidenum">
              <a:rPr lang="nb-NO" smtClean="0"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179570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71E750-05A4-457C-97A3-B8C9C2166F84}" type="slidenum">
              <a:rPr lang="nb-NO" smtClean="0"/>
              <a:t>11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179570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71E750-05A4-457C-97A3-B8C9C2166F84}" type="slidenum">
              <a:rPr lang="nb-NO" smtClean="0"/>
              <a:t>13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861348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71E750-05A4-457C-97A3-B8C9C2166F84}" type="slidenum">
              <a:rPr lang="nb-NO" smtClean="0"/>
              <a:t>17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179570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1415E-160A-48D2-B5E3-5BE46E6005BC}" type="datetime1">
              <a:rPr lang="nb-NO" smtClean="0"/>
              <a:t>14.06.2018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0FBC9-91EE-4B6D-B770-032821A1B93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80338035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1415E-160A-48D2-B5E3-5BE46E6005BC}" type="datetime1">
              <a:rPr lang="nb-NO" smtClean="0"/>
              <a:t>14.06.2018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0FBC9-91EE-4B6D-B770-032821A1B93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49070046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1415E-160A-48D2-B5E3-5BE46E6005BC}" type="datetime1">
              <a:rPr lang="nb-NO" smtClean="0"/>
              <a:t>14.06.2018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0FBC9-91EE-4B6D-B770-032821A1B93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22371965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1415E-160A-48D2-B5E3-5BE46E6005BC}" type="datetime1">
              <a:rPr lang="nb-NO" smtClean="0"/>
              <a:t>14.06.2018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0FBC9-91EE-4B6D-B770-032821A1B93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67197928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1415E-160A-48D2-B5E3-5BE46E6005BC}" type="datetime1">
              <a:rPr lang="nb-NO" smtClean="0"/>
              <a:t>14.06.2018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0FBC9-91EE-4B6D-B770-032821A1B93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83347469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1415E-160A-48D2-B5E3-5BE46E6005BC}" type="datetime1">
              <a:rPr lang="nb-NO" smtClean="0"/>
              <a:t>14.06.2018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0FBC9-91EE-4B6D-B770-032821A1B93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20521468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1415E-160A-48D2-B5E3-5BE46E6005BC}" type="datetime1">
              <a:rPr lang="nb-NO" smtClean="0"/>
              <a:t>14.06.2018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0FBC9-91EE-4B6D-B770-032821A1B93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12582907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1415E-160A-48D2-B5E3-5BE46E6005BC}" type="datetime1">
              <a:rPr lang="nb-NO" smtClean="0"/>
              <a:t>14.06.2018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0FBC9-91EE-4B6D-B770-032821A1B93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20074315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1415E-160A-48D2-B5E3-5BE46E6005BC}" type="datetime1">
              <a:rPr lang="nb-NO" smtClean="0"/>
              <a:t>14.06.2018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0FBC9-91EE-4B6D-B770-032821A1B93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23465790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1415E-160A-48D2-B5E3-5BE46E6005BC}" type="datetime1">
              <a:rPr lang="nb-NO" smtClean="0"/>
              <a:t>14.06.2018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0FBC9-91EE-4B6D-B770-032821A1B93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07448894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1415E-160A-48D2-B5E3-5BE46E6005BC}" type="datetime1">
              <a:rPr lang="nb-NO" smtClean="0"/>
              <a:t>14.06.2018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0FBC9-91EE-4B6D-B770-032821A1B93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35589996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C1415E-160A-48D2-B5E3-5BE46E6005BC}" type="datetime1">
              <a:rPr lang="nb-NO" smtClean="0"/>
              <a:t>14.06.2018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30FBC9-91EE-4B6D-B770-032821A1B93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29540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/>
              <a:t>Økt </a:t>
            </a:r>
            <a:r>
              <a:rPr lang="nb-NO" dirty="0" smtClean="0"/>
              <a:t>2</a:t>
            </a:r>
            <a:endParaRPr lang="nb-NO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 smtClean="0"/>
              <a:t>Analyser ei lampe</a:t>
            </a:r>
            <a:endParaRPr lang="nb-NO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0FBC9-91EE-4B6D-B770-032821A1B933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56892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0FBC9-91EE-4B6D-B770-032821A1B933}" type="slidenum">
              <a:rPr lang="nb-NO" smtClean="0"/>
              <a:t>10</a:t>
            </a:fld>
            <a:endParaRPr lang="nb-NO"/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856514"/>
            <a:ext cx="4608512" cy="230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5536" y="980728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b-NO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99" t="23200" r="39533" b="25222"/>
          <a:stretch/>
        </p:blipFill>
        <p:spPr bwMode="auto">
          <a:xfrm rot="16200000">
            <a:off x="6884258" y="4084488"/>
            <a:ext cx="1218577" cy="90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38" t="26303" r="28338" b="25246"/>
          <a:stretch/>
        </p:blipFill>
        <p:spPr bwMode="auto">
          <a:xfrm>
            <a:off x="6833368" y="5474825"/>
            <a:ext cx="1320356" cy="1000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ounded Rectangular Callout 12"/>
          <p:cNvSpPr/>
          <p:nvPr/>
        </p:nvSpPr>
        <p:spPr>
          <a:xfrm>
            <a:off x="251520" y="517322"/>
            <a:ext cx="3492388" cy="1296144"/>
          </a:xfrm>
          <a:prstGeom prst="wedgeRoundRectCallout">
            <a:avLst>
              <a:gd name="adj1" fmla="val 65871"/>
              <a:gd name="adj2" fmla="val 3098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bg1"/>
                </a:solidFill>
              </a:rPr>
              <a:t>Bilen er </a:t>
            </a:r>
            <a:r>
              <a:rPr lang="nb-NO" sz="2200" dirty="0" smtClean="0">
                <a:solidFill>
                  <a:schemeClr val="bg1"/>
                </a:solidFill>
              </a:rPr>
              <a:t>laga </a:t>
            </a:r>
            <a:r>
              <a:rPr lang="nb-NO" sz="2200" dirty="0">
                <a:solidFill>
                  <a:schemeClr val="bg1"/>
                </a:solidFill>
              </a:rPr>
              <a:t>av </a:t>
            </a:r>
            <a:r>
              <a:rPr lang="nb-NO" sz="2200" dirty="0" err="1" smtClean="0">
                <a:solidFill>
                  <a:schemeClr val="bg1"/>
                </a:solidFill>
              </a:rPr>
              <a:t>fleire</a:t>
            </a:r>
            <a:r>
              <a:rPr lang="nb-NO" sz="2200" dirty="0" smtClean="0">
                <a:solidFill>
                  <a:schemeClr val="bg1"/>
                </a:solidFill>
              </a:rPr>
              <a:t> </a:t>
            </a:r>
            <a:r>
              <a:rPr lang="nb-NO" sz="2200" b="1" dirty="0" smtClean="0">
                <a:solidFill>
                  <a:schemeClr val="bg1"/>
                </a:solidFill>
              </a:rPr>
              <a:t>materiale</a:t>
            </a:r>
            <a:r>
              <a:rPr lang="nb-NO" sz="2200" dirty="0" smtClean="0">
                <a:solidFill>
                  <a:schemeClr val="bg1"/>
                </a:solidFill>
              </a:rPr>
              <a:t>, </a:t>
            </a:r>
            <a:r>
              <a:rPr lang="nb-NO" sz="2200" dirty="0">
                <a:solidFill>
                  <a:schemeClr val="bg1"/>
                </a:solidFill>
              </a:rPr>
              <a:t>blant </a:t>
            </a:r>
            <a:r>
              <a:rPr lang="nb-NO" sz="2200" dirty="0" smtClean="0">
                <a:solidFill>
                  <a:schemeClr val="bg1"/>
                </a:solidFill>
              </a:rPr>
              <a:t>anna glas </a:t>
            </a:r>
            <a:r>
              <a:rPr lang="nb-NO" sz="2200" dirty="0">
                <a:solidFill>
                  <a:schemeClr val="bg1"/>
                </a:solidFill>
              </a:rPr>
              <a:t>og metall</a:t>
            </a:r>
            <a:r>
              <a:rPr lang="nb-NO" sz="2200" dirty="0" smtClean="0">
                <a:solidFill>
                  <a:schemeClr val="bg1"/>
                </a:solidFill>
              </a:rPr>
              <a:t>.</a:t>
            </a:r>
            <a:endParaRPr lang="nb-NO" sz="2200" dirty="0">
              <a:solidFill>
                <a:schemeClr val="bg1"/>
              </a:solidFill>
            </a:endParaRPr>
          </a:p>
        </p:txBody>
      </p:sp>
      <p:sp>
        <p:nvSpPr>
          <p:cNvPr id="14" name="Rounded Rectangular Callout 13"/>
          <p:cNvSpPr/>
          <p:nvPr/>
        </p:nvSpPr>
        <p:spPr>
          <a:xfrm>
            <a:off x="190445" y="2328477"/>
            <a:ext cx="3280297" cy="864096"/>
          </a:xfrm>
          <a:prstGeom prst="wedgeRoundRectCallout">
            <a:avLst>
              <a:gd name="adj1" fmla="val 65352"/>
              <a:gd name="adj2" fmla="val -3878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b="1" dirty="0">
                <a:solidFill>
                  <a:schemeClr val="bg1"/>
                </a:solidFill>
              </a:rPr>
              <a:t>Materialene</a:t>
            </a:r>
            <a:r>
              <a:rPr lang="nb-NO" sz="2200" dirty="0">
                <a:solidFill>
                  <a:schemeClr val="bg1"/>
                </a:solidFill>
              </a:rPr>
              <a:t> har forskjellige </a:t>
            </a:r>
            <a:r>
              <a:rPr lang="nb-NO" sz="2200" b="1" dirty="0" err="1" smtClean="0">
                <a:solidFill>
                  <a:schemeClr val="bg1"/>
                </a:solidFill>
              </a:rPr>
              <a:t>eigenskapar</a:t>
            </a:r>
            <a:r>
              <a:rPr lang="nb-NO" sz="2200" dirty="0" smtClean="0">
                <a:solidFill>
                  <a:schemeClr val="bg1"/>
                </a:solidFill>
              </a:rPr>
              <a:t>.</a:t>
            </a:r>
            <a:endParaRPr lang="nb-NO" sz="2200" dirty="0">
              <a:solidFill>
                <a:schemeClr val="bg1"/>
              </a:solidFill>
            </a:endParaRPr>
          </a:p>
        </p:txBody>
      </p:sp>
      <p:sp>
        <p:nvSpPr>
          <p:cNvPr id="15" name="Rounded Rectangular Callout 14"/>
          <p:cNvSpPr/>
          <p:nvPr/>
        </p:nvSpPr>
        <p:spPr>
          <a:xfrm>
            <a:off x="1830593" y="3978944"/>
            <a:ext cx="4314022" cy="881087"/>
          </a:xfrm>
          <a:prstGeom prst="wedgeRoundRectCallout">
            <a:avLst>
              <a:gd name="adj1" fmla="val 66781"/>
              <a:gd name="adj2" fmla="val 1026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>
                <a:solidFill>
                  <a:schemeClr val="bg1"/>
                </a:solidFill>
              </a:rPr>
              <a:t>Glas </a:t>
            </a:r>
            <a:r>
              <a:rPr lang="nb-NO" sz="2200" dirty="0">
                <a:solidFill>
                  <a:schemeClr val="bg1"/>
                </a:solidFill>
              </a:rPr>
              <a:t>har for eksempel </a:t>
            </a:r>
            <a:r>
              <a:rPr lang="nb-NO" sz="2200" b="1" dirty="0" err="1" smtClean="0">
                <a:solidFill>
                  <a:schemeClr val="bg1"/>
                </a:solidFill>
              </a:rPr>
              <a:t>eigenskapen</a:t>
            </a:r>
            <a:r>
              <a:rPr lang="nb-NO" sz="2200" dirty="0" smtClean="0">
                <a:solidFill>
                  <a:schemeClr val="bg1"/>
                </a:solidFill>
              </a:rPr>
              <a:t> </a:t>
            </a:r>
            <a:r>
              <a:rPr lang="nb-NO" sz="2200" dirty="0">
                <a:solidFill>
                  <a:schemeClr val="bg1"/>
                </a:solidFill>
              </a:rPr>
              <a:t>å </a:t>
            </a:r>
            <a:r>
              <a:rPr lang="nb-NO" sz="2200" dirty="0" err="1" smtClean="0">
                <a:solidFill>
                  <a:schemeClr val="bg1"/>
                </a:solidFill>
              </a:rPr>
              <a:t>vere</a:t>
            </a:r>
            <a:r>
              <a:rPr lang="nb-NO" sz="2200" dirty="0" smtClean="0">
                <a:solidFill>
                  <a:schemeClr val="bg1"/>
                </a:solidFill>
              </a:rPr>
              <a:t> </a:t>
            </a:r>
            <a:r>
              <a:rPr lang="nb-NO" sz="2200" dirty="0" err="1" smtClean="0">
                <a:solidFill>
                  <a:schemeClr val="bg1"/>
                </a:solidFill>
              </a:rPr>
              <a:t>gjennomskinleg</a:t>
            </a:r>
            <a:r>
              <a:rPr lang="nb-NO" sz="2200" dirty="0" smtClean="0">
                <a:solidFill>
                  <a:schemeClr val="bg1"/>
                </a:solidFill>
              </a:rPr>
              <a:t>.</a:t>
            </a:r>
            <a:endParaRPr lang="nb-NO" sz="2200" dirty="0">
              <a:solidFill>
                <a:schemeClr val="bg1"/>
              </a:solidFill>
            </a:endParaRPr>
          </a:p>
        </p:txBody>
      </p:sp>
      <p:sp>
        <p:nvSpPr>
          <p:cNvPr id="17" name="Rounded Rectangular Callout 16"/>
          <p:cNvSpPr/>
          <p:nvPr/>
        </p:nvSpPr>
        <p:spPr>
          <a:xfrm>
            <a:off x="2277414" y="5480701"/>
            <a:ext cx="3420380" cy="842678"/>
          </a:xfrm>
          <a:prstGeom prst="wedgeRoundRectCallout">
            <a:avLst>
              <a:gd name="adj1" fmla="val 74569"/>
              <a:gd name="adj2" fmla="val 1810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bg1"/>
                </a:solidFill>
              </a:rPr>
              <a:t>Metall har </a:t>
            </a:r>
            <a:r>
              <a:rPr lang="nb-NO" sz="2200" b="1" dirty="0" err="1" smtClean="0">
                <a:solidFill>
                  <a:schemeClr val="bg1"/>
                </a:solidFill>
              </a:rPr>
              <a:t>eigenskapen</a:t>
            </a:r>
            <a:r>
              <a:rPr lang="nb-NO" sz="2200" dirty="0" smtClean="0">
                <a:solidFill>
                  <a:schemeClr val="bg1"/>
                </a:solidFill>
              </a:rPr>
              <a:t> </a:t>
            </a:r>
            <a:r>
              <a:rPr lang="nb-NO" sz="2200" dirty="0">
                <a:solidFill>
                  <a:schemeClr val="bg1"/>
                </a:solidFill>
              </a:rPr>
              <a:t>å </a:t>
            </a:r>
            <a:r>
              <a:rPr lang="nb-NO" sz="2200" dirty="0" err="1" smtClean="0">
                <a:solidFill>
                  <a:schemeClr val="bg1"/>
                </a:solidFill>
              </a:rPr>
              <a:t>vere</a:t>
            </a:r>
            <a:r>
              <a:rPr lang="nb-NO" sz="2200" dirty="0" smtClean="0">
                <a:solidFill>
                  <a:schemeClr val="bg1"/>
                </a:solidFill>
              </a:rPr>
              <a:t> </a:t>
            </a:r>
            <a:r>
              <a:rPr lang="nb-NO" sz="2200" dirty="0">
                <a:solidFill>
                  <a:schemeClr val="bg1"/>
                </a:solidFill>
              </a:rPr>
              <a:t>hardt og sterkt</a:t>
            </a:r>
            <a:r>
              <a:rPr lang="nb-NO" sz="2200" dirty="0" smtClean="0">
                <a:solidFill>
                  <a:schemeClr val="bg1"/>
                </a:solidFill>
              </a:rPr>
              <a:t>.</a:t>
            </a:r>
            <a:endParaRPr lang="nb-NO" sz="2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5633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6000" dirty="0" smtClean="0"/>
              <a:t> </a:t>
            </a:r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0FBC9-91EE-4B6D-B770-032821A1B933}" type="slidenum">
              <a:rPr lang="nb-NO" smtClean="0"/>
              <a:t>11</a:t>
            </a:fld>
            <a:endParaRPr lang="nb-NO"/>
          </a:p>
        </p:txBody>
      </p:sp>
      <p:sp>
        <p:nvSpPr>
          <p:cNvPr id="4" name="TextBox 3"/>
          <p:cNvSpPr txBox="1"/>
          <p:nvPr/>
        </p:nvSpPr>
        <p:spPr>
          <a:xfrm>
            <a:off x="1115616" y="1860848"/>
            <a:ext cx="6912769" cy="89255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nb-NO" sz="2600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Eigenskapane</a:t>
            </a:r>
            <a:r>
              <a:rPr lang="nb-NO" sz="26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til </a:t>
            </a:r>
            <a:r>
              <a:rPr lang="nb-NO" sz="2600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ein</a:t>
            </a:r>
            <a:r>
              <a:rPr lang="nb-NO" sz="26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gjenstand avheng av kva materiale han er laga av</a:t>
            </a:r>
            <a:r>
              <a:rPr lang="nb-NO" sz="26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.</a:t>
            </a:r>
            <a:endParaRPr lang="nb-NO" sz="2600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Oval Callout 6"/>
          <p:cNvSpPr/>
          <p:nvPr/>
        </p:nvSpPr>
        <p:spPr>
          <a:xfrm>
            <a:off x="761889" y="3501008"/>
            <a:ext cx="3384376" cy="1512168"/>
          </a:xfrm>
          <a:prstGeom prst="wedgeEllipseCallout">
            <a:avLst>
              <a:gd name="adj1" fmla="val 46083"/>
              <a:gd name="adj2" fmla="val -7536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bg1"/>
                </a:solidFill>
              </a:rPr>
              <a:t>Skriv nøkkelsetningen i </a:t>
            </a:r>
            <a:r>
              <a:rPr lang="nb-NO" sz="2200" dirty="0" smtClean="0">
                <a:solidFill>
                  <a:schemeClr val="bg1"/>
                </a:solidFill>
              </a:rPr>
              <a:t>lærlingheftet. </a:t>
            </a:r>
            <a:r>
              <a:rPr lang="nb-NO" sz="2200" dirty="0">
                <a:solidFill>
                  <a:schemeClr val="bg1"/>
                </a:solidFill>
              </a:rPr>
              <a:t>R</a:t>
            </a:r>
            <a:r>
              <a:rPr lang="nb-NO" sz="2200" dirty="0" smtClean="0">
                <a:solidFill>
                  <a:schemeClr val="bg1"/>
                </a:solidFill>
              </a:rPr>
              <a:t>ute 3 </a:t>
            </a:r>
            <a:r>
              <a:rPr lang="nb-NO" sz="2200" dirty="0">
                <a:solidFill>
                  <a:schemeClr val="bg1"/>
                </a:solidFill>
              </a:rPr>
              <a:t>på side 1. </a:t>
            </a:r>
          </a:p>
        </p:txBody>
      </p:sp>
    </p:spTree>
    <p:extLst>
      <p:ext uri="{BB962C8B-B14F-4D97-AF65-F5344CB8AC3E}">
        <p14:creationId xmlns:p14="http://schemas.microsoft.com/office/powerpoint/2010/main" val="1488637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3137157"/>
            <a:ext cx="4752528" cy="25846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800" dirty="0" smtClean="0">
                <a:solidFill>
                  <a:schemeClr val="tx2"/>
                </a:solidFill>
              </a:rPr>
              <a:t>Lampa er eit </a:t>
            </a:r>
            <a:r>
              <a:rPr lang="nb-NO" sz="2800" b="1" dirty="0" smtClean="0">
                <a:solidFill>
                  <a:schemeClr val="tx2"/>
                </a:solidFill>
              </a:rPr>
              <a:t>system</a:t>
            </a:r>
            <a:r>
              <a:rPr lang="nb-NO" sz="2800" dirty="0" smtClean="0">
                <a:solidFill>
                  <a:schemeClr val="tx2"/>
                </a:solidFill>
              </a:rPr>
              <a:t>. </a:t>
            </a:r>
          </a:p>
          <a:p>
            <a:pPr marL="0" indent="0">
              <a:buNone/>
            </a:pPr>
            <a:endParaRPr lang="nb-NO" sz="2800" dirty="0"/>
          </a:p>
          <a:p>
            <a:pPr marL="0" indent="0">
              <a:buNone/>
            </a:pPr>
            <a:r>
              <a:rPr lang="nb-NO" sz="2800" dirty="0" err="1" smtClean="0">
                <a:solidFill>
                  <a:schemeClr val="tx2"/>
                </a:solidFill>
              </a:rPr>
              <a:t>Delane</a:t>
            </a:r>
            <a:r>
              <a:rPr lang="nb-NO" sz="2800" dirty="0" smtClean="0">
                <a:solidFill>
                  <a:schemeClr val="tx2"/>
                </a:solidFill>
              </a:rPr>
              <a:t> jobbar </a:t>
            </a:r>
            <a:r>
              <a:rPr lang="nb-NO" sz="2800" dirty="0" err="1" smtClean="0">
                <a:solidFill>
                  <a:schemeClr val="tx2"/>
                </a:solidFill>
              </a:rPr>
              <a:t>saman</a:t>
            </a:r>
            <a:r>
              <a:rPr lang="nb-NO" sz="2800" dirty="0" smtClean="0">
                <a:solidFill>
                  <a:schemeClr val="tx2"/>
                </a:solidFill>
              </a:rPr>
              <a:t>, slik at lampa fungerer slik ho skal</a:t>
            </a:r>
            <a:r>
              <a:rPr lang="nb-NO" sz="2800" dirty="0" smtClean="0">
                <a:solidFill>
                  <a:schemeClr val="tx2"/>
                </a:solidFill>
              </a:rPr>
              <a:t>.</a:t>
            </a:r>
            <a:endParaRPr lang="nb-NO" sz="2800" dirty="0">
              <a:solidFill>
                <a:schemeClr val="tx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0FBC9-91EE-4B6D-B770-032821A1B933}" type="slidenum">
              <a:rPr lang="nb-NO" smtClean="0"/>
              <a:t>12</a:t>
            </a:fld>
            <a:endParaRPr lang="nb-NO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692696"/>
            <a:ext cx="3816424" cy="4888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 Callout 4"/>
          <p:cNvSpPr/>
          <p:nvPr/>
        </p:nvSpPr>
        <p:spPr>
          <a:xfrm>
            <a:off x="1187624" y="1124744"/>
            <a:ext cx="2880320" cy="936104"/>
          </a:xfrm>
          <a:prstGeom prst="wedgeEllipseCallout">
            <a:avLst>
              <a:gd name="adj1" fmla="val 54516"/>
              <a:gd name="adj2" fmla="val 6387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Kva </a:t>
            </a:r>
            <a:r>
              <a:rPr lang="nb-NO" sz="2200" dirty="0" err="1" smtClean="0"/>
              <a:t>delar</a:t>
            </a:r>
            <a:r>
              <a:rPr lang="nb-NO" sz="2200" dirty="0" smtClean="0"/>
              <a:t> består lampa av</a:t>
            </a:r>
            <a:r>
              <a:rPr lang="nb-NO" sz="2200" dirty="0" smtClean="0"/>
              <a:t>?</a:t>
            </a:r>
            <a:endParaRPr lang="nb-NO" sz="2200" dirty="0"/>
          </a:p>
        </p:txBody>
      </p:sp>
      <p:sp>
        <p:nvSpPr>
          <p:cNvPr id="6" name="TextBox 5"/>
          <p:cNvSpPr txBox="1"/>
          <p:nvPr/>
        </p:nvSpPr>
        <p:spPr>
          <a:xfrm>
            <a:off x="6876256" y="5877272"/>
            <a:ext cx="19442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Foto: </a:t>
            </a:r>
            <a:r>
              <a:rPr lang="nb-NO" sz="1400" dirty="0" err="1" smtClean="0"/>
              <a:t>Annica</a:t>
            </a:r>
            <a:r>
              <a:rPr lang="nb-NO" sz="1400" dirty="0" smtClean="0"/>
              <a:t> Thomsson </a:t>
            </a:r>
            <a:endParaRPr lang="nb-NO" sz="1400" dirty="0"/>
          </a:p>
        </p:txBody>
      </p:sp>
    </p:spTree>
    <p:extLst>
      <p:ext uri="{BB962C8B-B14F-4D97-AF65-F5344CB8AC3E}">
        <p14:creationId xmlns:p14="http://schemas.microsoft.com/office/powerpoint/2010/main" val="1203201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0FBC9-91EE-4B6D-B770-032821A1B933}" type="slidenum">
              <a:rPr lang="nb-NO" smtClean="0"/>
              <a:t>13</a:t>
            </a:fld>
            <a:endParaRPr lang="nb-NO"/>
          </a:p>
        </p:txBody>
      </p:sp>
      <p:sp>
        <p:nvSpPr>
          <p:cNvPr id="4" name="Oval Callout 3"/>
          <p:cNvSpPr/>
          <p:nvPr/>
        </p:nvSpPr>
        <p:spPr>
          <a:xfrm>
            <a:off x="1063662" y="692696"/>
            <a:ext cx="3456384" cy="1296144"/>
          </a:xfrm>
          <a:prstGeom prst="wedgeEllipseCallout">
            <a:avLst>
              <a:gd name="adj1" fmla="val -42490"/>
              <a:gd name="adj2" fmla="val 6616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Kva er </a:t>
            </a:r>
            <a:r>
              <a:rPr lang="nb-NO" sz="2200" dirty="0" err="1" smtClean="0"/>
              <a:t>hovud</a:t>
            </a:r>
            <a:r>
              <a:rPr lang="nb-NO" sz="2200" b="1" dirty="0" err="1" smtClean="0"/>
              <a:t>funksjonen</a:t>
            </a:r>
            <a:r>
              <a:rPr lang="nb-NO" sz="2200" dirty="0" smtClean="0"/>
              <a:t> til ei lampe</a:t>
            </a:r>
            <a:r>
              <a:rPr lang="nb-NO" sz="2200" dirty="0" smtClean="0"/>
              <a:t>?</a:t>
            </a:r>
            <a:endParaRPr lang="nb-NO" sz="2200" dirty="0"/>
          </a:p>
        </p:txBody>
      </p:sp>
      <p:sp>
        <p:nvSpPr>
          <p:cNvPr id="5" name="Oval Callout 4"/>
          <p:cNvSpPr/>
          <p:nvPr/>
        </p:nvSpPr>
        <p:spPr>
          <a:xfrm>
            <a:off x="4860032" y="1333680"/>
            <a:ext cx="3871099" cy="1224136"/>
          </a:xfrm>
          <a:prstGeom prst="wedgeEllipseCallout">
            <a:avLst>
              <a:gd name="adj1" fmla="val -49574"/>
              <a:gd name="adj2" fmla="val 6911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Kva trur de er </a:t>
            </a:r>
            <a:r>
              <a:rPr lang="nb-NO" sz="2200" b="1" dirty="0" smtClean="0"/>
              <a:t>funksjonen</a:t>
            </a:r>
            <a:r>
              <a:rPr lang="nb-NO" sz="2200" dirty="0" smtClean="0"/>
              <a:t> til akkurat denne lampa?</a:t>
            </a:r>
            <a:endParaRPr lang="nb-NO" sz="2200" dirty="0"/>
          </a:p>
        </p:txBody>
      </p:sp>
      <p:sp>
        <p:nvSpPr>
          <p:cNvPr id="6" name="Oval Callout 5"/>
          <p:cNvSpPr/>
          <p:nvPr/>
        </p:nvSpPr>
        <p:spPr>
          <a:xfrm>
            <a:off x="1527514" y="3501008"/>
            <a:ext cx="3364322" cy="1296144"/>
          </a:xfrm>
          <a:prstGeom prst="wedgeEllipseCallout">
            <a:avLst>
              <a:gd name="adj1" fmla="val -51924"/>
              <a:gd name="adj2" fmla="val 6995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/>
              <a:t>K</a:t>
            </a:r>
            <a:r>
              <a:rPr lang="nb-NO" sz="2200" dirty="0" smtClean="0"/>
              <a:t>va </a:t>
            </a:r>
            <a:r>
              <a:rPr lang="nb-NO" sz="2200" dirty="0" smtClean="0"/>
              <a:t>slags </a:t>
            </a:r>
            <a:r>
              <a:rPr lang="nb-NO" sz="2200" b="1" dirty="0" smtClean="0"/>
              <a:t>materiale</a:t>
            </a:r>
            <a:r>
              <a:rPr lang="nb-NO" sz="2200" dirty="0" smtClean="0"/>
              <a:t> er </a:t>
            </a:r>
            <a:r>
              <a:rPr lang="nb-NO" sz="2200" dirty="0" err="1" smtClean="0"/>
              <a:t>delane</a:t>
            </a:r>
            <a:r>
              <a:rPr lang="nb-NO" sz="2200" dirty="0" smtClean="0"/>
              <a:t> laga av</a:t>
            </a:r>
            <a:r>
              <a:rPr lang="nb-NO" sz="2200" dirty="0" smtClean="0"/>
              <a:t>?</a:t>
            </a:r>
            <a:endParaRPr lang="nb-NO" sz="2200" dirty="0"/>
          </a:p>
        </p:txBody>
      </p:sp>
      <p:sp>
        <p:nvSpPr>
          <p:cNvPr id="7" name="Oval Callout 6"/>
          <p:cNvSpPr/>
          <p:nvPr/>
        </p:nvSpPr>
        <p:spPr>
          <a:xfrm>
            <a:off x="5076056" y="5013176"/>
            <a:ext cx="2016224" cy="792088"/>
          </a:xfrm>
          <a:prstGeom prst="wedgeEllipseCallout">
            <a:avLst>
              <a:gd name="adj1" fmla="val -62075"/>
              <a:gd name="adj2" fmla="val -7847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err="1" smtClean="0"/>
              <a:t>Kvifor</a:t>
            </a:r>
            <a:r>
              <a:rPr lang="nb-NO" sz="2200" dirty="0" smtClean="0"/>
              <a:t>?</a:t>
            </a:r>
            <a:endParaRPr lang="nb-NO" sz="2200" dirty="0"/>
          </a:p>
        </p:txBody>
      </p:sp>
    </p:spTree>
    <p:extLst>
      <p:ext uri="{BB962C8B-B14F-4D97-AF65-F5344CB8AC3E}">
        <p14:creationId xmlns:p14="http://schemas.microsoft.com/office/powerpoint/2010/main" val="1246662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187821"/>
            <a:ext cx="1676530" cy="2962337"/>
          </a:xfrm>
          <a:prstGeom prst="rect">
            <a:avLst/>
          </a:prstGeom>
          <a:noFill/>
        </p:spPr>
      </p:pic>
      <p:pic>
        <p:nvPicPr>
          <p:cNvPr id="6" name="Picture 5" descr="N:\Forskerføtter og leserøtter\ELEKTRISITET\Bilder av lamper\lampe 3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31" t="9966" r="19706" b="4120"/>
          <a:stretch/>
        </p:blipFill>
        <p:spPr bwMode="auto">
          <a:xfrm rot="5400000">
            <a:off x="2968060" y="3403922"/>
            <a:ext cx="2448272" cy="176125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Rectangle 6"/>
          <p:cNvSpPr/>
          <p:nvPr/>
        </p:nvSpPr>
        <p:spPr>
          <a:xfrm>
            <a:off x="906634" y="676091"/>
            <a:ext cx="576064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4000" dirty="0" smtClean="0"/>
              <a:t>1</a:t>
            </a:r>
            <a:endParaRPr lang="nb-NO" sz="4000" dirty="0"/>
          </a:p>
        </p:txBody>
      </p:sp>
      <p:sp>
        <p:nvSpPr>
          <p:cNvPr id="8" name="Rectangle 7"/>
          <p:cNvSpPr/>
          <p:nvPr/>
        </p:nvSpPr>
        <p:spPr>
          <a:xfrm>
            <a:off x="3566266" y="2276872"/>
            <a:ext cx="625931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4000" dirty="0" smtClean="0"/>
              <a:t>2</a:t>
            </a:r>
            <a:endParaRPr lang="nb-NO" sz="4000" dirty="0"/>
          </a:p>
        </p:txBody>
      </p:sp>
      <p:sp>
        <p:nvSpPr>
          <p:cNvPr id="9" name="Rectangle 8"/>
          <p:cNvSpPr/>
          <p:nvPr/>
        </p:nvSpPr>
        <p:spPr>
          <a:xfrm>
            <a:off x="6063822" y="1484784"/>
            <a:ext cx="668418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4000" dirty="0" smtClean="0"/>
              <a:t>3</a:t>
            </a:r>
            <a:endParaRPr lang="nb-NO" sz="4000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69" r="22737" b="177"/>
          <a:stretch/>
        </p:blipFill>
        <p:spPr bwMode="auto">
          <a:xfrm>
            <a:off x="467544" y="1445746"/>
            <a:ext cx="2162086" cy="4517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0FBC9-91EE-4B6D-B770-032821A1B933}" type="slidenum">
              <a:rPr lang="nb-NO" smtClean="0"/>
              <a:t>14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67843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476672"/>
            <a:ext cx="4301929" cy="4104456"/>
          </a:xfrm>
        </p:spPr>
        <p:txBody>
          <a:bodyPr>
            <a:noAutofit/>
          </a:bodyPr>
          <a:lstStyle/>
          <a:p>
            <a:r>
              <a:rPr lang="nb-NO" sz="2600" dirty="0" smtClean="0">
                <a:solidFill>
                  <a:schemeClr val="accent3">
                    <a:lumMod val="50000"/>
                  </a:schemeClr>
                </a:solidFill>
              </a:rPr>
              <a:t>Plasser </a:t>
            </a:r>
            <a:r>
              <a:rPr lang="nb-NO" sz="2600" dirty="0" err="1" smtClean="0">
                <a:solidFill>
                  <a:schemeClr val="accent3">
                    <a:lumMod val="50000"/>
                  </a:schemeClr>
                </a:solidFill>
              </a:rPr>
              <a:t>lappane</a:t>
            </a:r>
            <a:r>
              <a:rPr lang="nb-NO" sz="26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nb-NO" sz="2600" dirty="0" err="1" smtClean="0">
                <a:solidFill>
                  <a:schemeClr val="accent3">
                    <a:lumMod val="50000"/>
                  </a:schemeClr>
                </a:solidFill>
              </a:rPr>
              <a:t>frå</a:t>
            </a:r>
            <a:r>
              <a:rPr lang="nb-NO" sz="2600" dirty="0" smtClean="0">
                <a:solidFill>
                  <a:schemeClr val="accent3">
                    <a:lumMod val="50000"/>
                  </a:schemeClr>
                </a:solidFill>
              </a:rPr>
              <a:t> konvolutten der </a:t>
            </a:r>
            <a:r>
              <a:rPr lang="nb-NO" sz="2600" dirty="0" err="1" smtClean="0">
                <a:solidFill>
                  <a:schemeClr val="accent3">
                    <a:lumMod val="50000"/>
                  </a:schemeClr>
                </a:solidFill>
              </a:rPr>
              <a:t>dei</a:t>
            </a:r>
            <a:r>
              <a:rPr lang="nb-NO" sz="2600" dirty="0" smtClean="0">
                <a:solidFill>
                  <a:schemeClr val="accent3">
                    <a:lumMod val="50000"/>
                  </a:schemeClr>
                </a:solidFill>
              </a:rPr>
              <a:t> høyrer heime i tabellen</a:t>
            </a:r>
            <a:r>
              <a:rPr lang="nb-NO" sz="2600" dirty="0" smtClean="0">
                <a:solidFill>
                  <a:schemeClr val="accent3">
                    <a:lumMod val="50000"/>
                  </a:schemeClr>
                </a:solidFill>
              </a:rPr>
              <a:t>.</a:t>
            </a:r>
          </a:p>
          <a:p>
            <a:pPr marL="0" indent="0">
              <a:buNone/>
            </a:pPr>
            <a:r>
              <a:rPr lang="nb-NO" sz="2600" dirty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nb-NO" sz="2600" dirty="0">
                <a:solidFill>
                  <a:schemeClr val="accent3">
                    <a:lumMod val="50000"/>
                  </a:schemeClr>
                </a:solidFill>
              </a:rPr>
            </a:br>
            <a:endParaRPr lang="nb-NO" sz="2600" dirty="0" smtClean="0"/>
          </a:p>
          <a:p>
            <a:r>
              <a:rPr lang="nb-NO" sz="2600" dirty="0" smtClean="0"/>
              <a:t>Kva del beskriv lappen</a:t>
            </a:r>
            <a:r>
              <a:rPr lang="nb-NO" sz="2600" dirty="0" smtClean="0"/>
              <a:t>?</a:t>
            </a:r>
            <a:r>
              <a:rPr lang="nb-NO" sz="36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nb-NO" sz="3600" dirty="0" smtClean="0">
                <a:solidFill>
                  <a:schemeClr val="accent2">
                    <a:lumMod val="75000"/>
                  </a:schemeClr>
                </a:solidFill>
              </a:rPr>
            </a:br>
            <a:endParaRPr lang="nb-NO" sz="3600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0FBC9-91EE-4B6D-B770-032821A1B933}" type="slidenum">
              <a:rPr lang="nb-NO" smtClean="0"/>
              <a:t>15</a:t>
            </a:fld>
            <a:endParaRPr lang="nb-NO"/>
          </a:p>
        </p:txBody>
      </p:sp>
      <p:sp>
        <p:nvSpPr>
          <p:cNvPr id="4" name="TextBox 3"/>
          <p:cNvSpPr txBox="1"/>
          <p:nvPr/>
        </p:nvSpPr>
        <p:spPr>
          <a:xfrm>
            <a:off x="303233" y="4365104"/>
            <a:ext cx="54955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nb-NO" sz="2600" dirty="0" smtClean="0">
                <a:solidFill>
                  <a:srgbClr val="0070C0"/>
                </a:solidFill>
              </a:rPr>
              <a:t>Beskriv </a:t>
            </a:r>
            <a:r>
              <a:rPr lang="nb-NO" sz="2600" dirty="0">
                <a:solidFill>
                  <a:srgbClr val="0070C0"/>
                </a:solidFill>
              </a:rPr>
              <a:t>lappen </a:t>
            </a:r>
            <a:r>
              <a:rPr lang="nb-NO" sz="2600" b="1" dirty="0" err="1" smtClean="0">
                <a:solidFill>
                  <a:srgbClr val="0070C0"/>
                </a:solidFill>
              </a:rPr>
              <a:t>materialane</a:t>
            </a:r>
            <a:r>
              <a:rPr lang="nb-NO" sz="2600" dirty="0" smtClean="0">
                <a:solidFill>
                  <a:srgbClr val="0070C0"/>
                </a:solidFill>
              </a:rPr>
              <a:t>, </a:t>
            </a:r>
            <a:r>
              <a:rPr lang="nb-NO" sz="2600" b="1" dirty="0" err="1" smtClean="0">
                <a:solidFill>
                  <a:srgbClr val="0070C0"/>
                </a:solidFill>
              </a:rPr>
              <a:t>eigenskapane</a:t>
            </a:r>
            <a:r>
              <a:rPr lang="nb-NO" sz="2600" dirty="0" smtClean="0">
                <a:solidFill>
                  <a:srgbClr val="0070C0"/>
                </a:solidFill>
              </a:rPr>
              <a:t>, </a:t>
            </a:r>
            <a:r>
              <a:rPr lang="nb-NO" sz="2600" b="1" dirty="0" smtClean="0">
                <a:solidFill>
                  <a:srgbClr val="0070C0"/>
                </a:solidFill>
              </a:rPr>
              <a:t>forma</a:t>
            </a:r>
            <a:r>
              <a:rPr lang="nb-NO" sz="2600" dirty="0" smtClean="0">
                <a:solidFill>
                  <a:srgbClr val="0070C0"/>
                </a:solidFill>
              </a:rPr>
              <a:t> </a:t>
            </a:r>
            <a:r>
              <a:rPr lang="nb-NO" sz="2600" dirty="0">
                <a:solidFill>
                  <a:srgbClr val="0070C0"/>
                </a:solidFill>
              </a:rPr>
              <a:t>eller </a:t>
            </a:r>
            <a:r>
              <a:rPr lang="nb-NO" sz="2600" b="1" dirty="0" smtClean="0">
                <a:solidFill>
                  <a:srgbClr val="0070C0"/>
                </a:solidFill>
              </a:rPr>
              <a:t>funksjonen</a:t>
            </a:r>
            <a:r>
              <a:rPr lang="nb-NO" sz="2600" dirty="0" smtClean="0">
                <a:solidFill>
                  <a:srgbClr val="0070C0"/>
                </a:solidFill>
              </a:rPr>
              <a:t> til delen</a:t>
            </a:r>
            <a:r>
              <a:rPr lang="nb-NO" sz="2600" dirty="0" smtClean="0">
                <a:solidFill>
                  <a:srgbClr val="0070C0"/>
                </a:solidFill>
              </a:rPr>
              <a:t>?</a:t>
            </a:r>
            <a:endParaRPr lang="nb-NO" sz="2600" dirty="0">
              <a:solidFill>
                <a:srgbClr val="0070C0"/>
              </a:solidFill>
            </a:endParaRPr>
          </a:p>
          <a:p>
            <a:endParaRPr lang="nb-NO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3780" y="1484784"/>
            <a:ext cx="4685487" cy="2664296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66806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 dirty="0"/>
          </a:p>
          <a:p>
            <a:endParaRPr lang="nb-NO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0FBC9-91EE-4B6D-B770-032821A1B933}" type="slidenum">
              <a:rPr lang="nb-NO" smtClean="0"/>
              <a:t>16</a:t>
            </a:fld>
            <a:endParaRPr lang="nb-NO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49149"/>
            <a:ext cx="9144000" cy="4359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828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695" y="3030063"/>
            <a:ext cx="6070726" cy="342334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374" y="188640"/>
            <a:ext cx="8229600" cy="1143000"/>
          </a:xfrm>
        </p:spPr>
        <p:txBody>
          <a:bodyPr/>
          <a:lstStyle/>
          <a:p>
            <a:r>
              <a:rPr lang="nb-NO" sz="3600" dirty="0"/>
              <a:t>A</a:t>
            </a:r>
            <a:r>
              <a:rPr lang="nb-NO" sz="3600" dirty="0" smtClean="0"/>
              <a:t>nalysere</a:t>
            </a:r>
            <a:r>
              <a:rPr lang="nb-NO" sz="6000" dirty="0" smtClean="0"/>
              <a:t> </a:t>
            </a:r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0FBC9-91EE-4B6D-B770-032821A1B933}" type="slidenum">
              <a:rPr lang="nb-NO" smtClean="0"/>
              <a:t>17</a:t>
            </a:fld>
            <a:endParaRPr lang="nb-NO"/>
          </a:p>
        </p:txBody>
      </p:sp>
      <p:sp>
        <p:nvSpPr>
          <p:cNvPr id="3" name="TextBox 2"/>
          <p:cNvSpPr txBox="1"/>
          <p:nvPr/>
        </p:nvSpPr>
        <p:spPr>
          <a:xfrm>
            <a:off x="1835696" y="4074082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analysere</a:t>
            </a:r>
            <a:endParaRPr lang="nb-NO" sz="2400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323919" y="4074082"/>
            <a:ext cx="28568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dirty="0">
                <a:solidFill>
                  <a:srgbClr val="00B050"/>
                </a:solidFill>
                <a:latin typeface="Comic Sans MS" panose="030F0702030302020204" pitchFamily="66" charset="0"/>
              </a:rPr>
              <a:t>u</a:t>
            </a:r>
            <a:r>
              <a:rPr lang="nb-NO" sz="24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ndersøke </a:t>
            </a:r>
            <a:r>
              <a:rPr lang="nb-NO" sz="2400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delar</a:t>
            </a:r>
            <a:r>
              <a:rPr lang="nb-NO" sz="24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av </a:t>
            </a:r>
            <a:r>
              <a:rPr lang="nb-NO" sz="2400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noko</a:t>
            </a:r>
            <a:r>
              <a:rPr lang="nb-NO" sz="24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nøye </a:t>
            </a:r>
            <a:endParaRPr lang="nb-NO" sz="2400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Rounded Rectangular Callout 8"/>
          <p:cNvSpPr/>
          <p:nvPr/>
        </p:nvSpPr>
        <p:spPr>
          <a:xfrm>
            <a:off x="971600" y="1562962"/>
            <a:ext cx="5688632" cy="792088"/>
          </a:xfrm>
          <a:prstGeom prst="wedgeRoundRectCallout">
            <a:avLst>
              <a:gd name="adj1" fmla="val -21822"/>
              <a:gd name="adj2" fmla="val 89041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bg1"/>
                </a:solidFill>
                <a:latin typeface="Calibri" panose="020F0502020204030204" pitchFamily="34" charset="0"/>
              </a:rPr>
              <a:t>Å </a:t>
            </a:r>
            <a:r>
              <a:rPr lang="nb-NO" sz="2200" b="1" i="1" dirty="0">
                <a:solidFill>
                  <a:schemeClr val="bg1"/>
                </a:solidFill>
                <a:latin typeface="Calibri" panose="020F0502020204030204" pitchFamily="34" charset="0"/>
              </a:rPr>
              <a:t>analysere</a:t>
            </a:r>
            <a:r>
              <a:rPr lang="nb-NO" sz="2200" dirty="0">
                <a:solidFill>
                  <a:schemeClr val="bg1"/>
                </a:solidFill>
                <a:latin typeface="Calibri" panose="020F0502020204030204" pitchFamily="34" charset="0"/>
              </a:rPr>
              <a:t> er å undersøke </a:t>
            </a:r>
            <a:r>
              <a:rPr lang="nb-NO" sz="2200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delar</a:t>
            </a:r>
            <a:r>
              <a:rPr lang="nb-NO" sz="2200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nb-NO" sz="2200" dirty="0">
                <a:solidFill>
                  <a:schemeClr val="bg1"/>
                </a:solidFill>
                <a:latin typeface="Calibri" panose="020F0502020204030204" pitchFamily="34" charset="0"/>
              </a:rPr>
              <a:t>av </a:t>
            </a:r>
            <a:r>
              <a:rPr lang="nb-NO" sz="2200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noko</a:t>
            </a:r>
            <a:r>
              <a:rPr lang="nb-NO" sz="2200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nb-NO" sz="2200" dirty="0" smtClean="0">
                <a:solidFill>
                  <a:schemeClr val="bg1"/>
                </a:solidFill>
                <a:latin typeface="Calibri" panose="020F0502020204030204" pitchFamily="34" charset="0"/>
              </a:rPr>
              <a:t>nøye.</a:t>
            </a:r>
            <a:endParaRPr lang="nb-NO" sz="22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2543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79512" y="1116360"/>
            <a:ext cx="4680520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sz="2600" dirty="0" smtClean="0">
                <a:solidFill>
                  <a:schemeClr val="tx2"/>
                </a:solidFill>
              </a:rPr>
              <a:t>Kva </a:t>
            </a:r>
            <a:r>
              <a:rPr lang="nb-NO" sz="2600" dirty="0" err="1" smtClean="0">
                <a:solidFill>
                  <a:schemeClr val="tx2"/>
                </a:solidFill>
              </a:rPr>
              <a:t>delar</a:t>
            </a:r>
            <a:r>
              <a:rPr lang="nb-NO" sz="2600" dirty="0" smtClean="0">
                <a:solidFill>
                  <a:schemeClr val="tx2"/>
                </a:solidFill>
              </a:rPr>
              <a:t> er lampa sett </a:t>
            </a:r>
            <a:r>
              <a:rPr lang="nb-NO" sz="2600" dirty="0" err="1" smtClean="0">
                <a:solidFill>
                  <a:schemeClr val="tx2"/>
                </a:solidFill>
              </a:rPr>
              <a:t>saman</a:t>
            </a:r>
            <a:r>
              <a:rPr lang="nb-NO" sz="2600" dirty="0" smtClean="0">
                <a:solidFill>
                  <a:schemeClr val="tx2"/>
                </a:solidFill>
              </a:rPr>
              <a:t> av? </a:t>
            </a:r>
            <a:endParaRPr lang="nb-NO" sz="2600" dirty="0" smtClean="0">
              <a:solidFill>
                <a:schemeClr val="tx2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nb-NO" sz="2600" dirty="0" smtClean="0">
              <a:solidFill>
                <a:schemeClr val="tx2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sz="2600" dirty="0" smtClean="0">
                <a:solidFill>
                  <a:schemeClr val="accent3">
                    <a:lumMod val="50000"/>
                  </a:schemeClr>
                </a:solidFill>
              </a:rPr>
              <a:t>Kva slags </a:t>
            </a:r>
            <a:r>
              <a:rPr lang="nb-NO" sz="2600" b="1" dirty="0" smtClean="0">
                <a:solidFill>
                  <a:schemeClr val="accent3">
                    <a:lumMod val="50000"/>
                  </a:schemeClr>
                </a:solidFill>
              </a:rPr>
              <a:t>form</a:t>
            </a:r>
            <a:r>
              <a:rPr lang="nb-NO" sz="2600" dirty="0" smtClean="0">
                <a:solidFill>
                  <a:schemeClr val="accent3">
                    <a:lumMod val="50000"/>
                  </a:schemeClr>
                </a:solidFill>
              </a:rPr>
              <a:t> har</a:t>
            </a:r>
            <a:br>
              <a:rPr lang="nb-NO" sz="2600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nb-NO" sz="2600" dirty="0" err="1" smtClean="0">
                <a:solidFill>
                  <a:schemeClr val="accent3">
                    <a:lumMod val="50000"/>
                  </a:schemeClr>
                </a:solidFill>
              </a:rPr>
              <a:t>delane</a:t>
            </a:r>
            <a:r>
              <a:rPr lang="nb-NO" sz="2600" dirty="0" smtClean="0">
                <a:solidFill>
                  <a:schemeClr val="accent3">
                    <a:lumMod val="50000"/>
                  </a:schemeClr>
                </a:solidFill>
              </a:rPr>
              <a:t>? </a:t>
            </a:r>
            <a:endParaRPr lang="nb-NO" sz="26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nb-NO" sz="26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sz="2600" dirty="0" smtClean="0">
                <a:solidFill>
                  <a:srgbClr val="7030A0"/>
                </a:solidFill>
              </a:rPr>
              <a:t>Kva slags </a:t>
            </a:r>
            <a:r>
              <a:rPr lang="nb-NO" sz="2600" b="1" dirty="0" smtClean="0">
                <a:solidFill>
                  <a:srgbClr val="7030A0"/>
                </a:solidFill>
              </a:rPr>
              <a:t>materiale</a:t>
            </a:r>
            <a:r>
              <a:rPr lang="nb-NO" sz="2600" dirty="0" smtClean="0">
                <a:solidFill>
                  <a:srgbClr val="7030A0"/>
                </a:solidFill>
              </a:rPr>
              <a:t> er </a:t>
            </a:r>
            <a:r>
              <a:rPr lang="nb-NO" sz="2600" dirty="0" err="1" smtClean="0">
                <a:solidFill>
                  <a:srgbClr val="7030A0"/>
                </a:solidFill>
              </a:rPr>
              <a:t>delane</a:t>
            </a:r>
            <a:r>
              <a:rPr lang="nb-NO" sz="2600" dirty="0" smtClean="0">
                <a:solidFill>
                  <a:srgbClr val="7030A0"/>
                </a:solidFill>
              </a:rPr>
              <a:t> laga av? </a:t>
            </a:r>
            <a:endParaRPr lang="nb-NO" sz="2600" dirty="0" smtClean="0">
              <a:solidFill>
                <a:srgbClr val="7030A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nb-NO" sz="2600" dirty="0" smtClean="0">
              <a:solidFill>
                <a:srgbClr val="7030A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sz="2600" dirty="0" smtClean="0">
                <a:solidFill>
                  <a:schemeClr val="accent1">
                    <a:lumMod val="50000"/>
                  </a:schemeClr>
                </a:solidFill>
              </a:rPr>
              <a:t>Kva </a:t>
            </a:r>
            <a:r>
              <a:rPr lang="nb-NO" sz="2600" b="1" dirty="0" err="1" smtClean="0">
                <a:solidFill>
                  <a:schemeClr val="accent1">
                    <a:lumMod val="50000"/>
                  </a:schemeClr>
                </a:solidFill>
              </a:rPr>
              <a:t>eigenskaper</a:t>
            </a:r>
            <a:r>
              <a:rPr lang="nb-NO" sz="2600" dirty="0" smtClean="0">
                <a:solidFill>
                  <a:schemeClr val="accent1">
                    <a:lumMod val="50000"/>
                  </a:schemeClr>
                </a:solidFill>
              </a:rPr>
              <a:t> har </a:t>
            </a:r>
            <a:r>
              <a:rPr lang="nb-NO" sz="2600" b="1" dirty="0" smtClean="0">
                <a:solidFill>
                  <a:schemeClr val="accent1">
                    <a:lumMod val="50000"/>
                  </a:schemeClr>
                </a:solidFill>
              </a:rPr>
              <a:t>materiala</a:t>
            </a:r>
            <a:r>
              <a:rPr lang="nb-NO" sz="2600" dirty="0" smtClean="0">
                <a:solidFill>
                  <a:schemeClr val="accent1">
                    <a:lumMod val="50000"/>
                  </a:schemeClr>
                </a:solidFill>
              </a:rPr>
              <a:t>? </a:t>
            </a:r>
            <a:endParaRPr lang="nb-NO" sz="26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nb-NO" sz="26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sz="2600" dirty="0" smtClean="0">
                <a:solidFill>
                  <a:schemeClr val="accent3">
                    <a:lumMod val="50000"/>
                  </a:schemeClr>
                </a:solidFill>
              </a:rPr>
              <a:t>Kva er </a:t>
            </a:r>
            <a:r>
              <a:rPr lang="nb-NO" sz="2600" b="1" dirty="0" smtClean="0">
                <a:solidFill>
                  <a:schemeClr val="accent3">
                    <a:lumMod val="50000"/>
                  </a:schemeClr>
                </a:solidFill>
              </a:rPr>
              <a:t>funksjonen</a:t>
            </a:r>
            <a:r>
              <a:rPr lang="nb-NO" sz="2600" dirty="0" smtClean="0">
                <a:solidFill>
                  <a:schemeClr val="accent3">
                    <a:lumMod val="50000"/>
                  </a:schemeClr>
                </a:solidFill>
              </a:rPr>
              <a:t> til </a:t>
            </a:r>
            <a:r>
              <a:rPr lang="nb-NO" sz="2600" dirty="0" err="1" smtClean="0">
                <a:solidFill>
                  <a:schemeClr val="accent3">
                    <a:lumMod val="50000"/>
                  </a:schemeClr>
                </a:solidFill>
              </a:rPr>
              <a:t>delane</a:t>
            </a:r>
            <a:r>
              <a:rPr lang="nb-NO" sz="2600" dirty="0" smtClean="0">
                <a:solidFill>
                  <a:schemeClr val="accent3">
                    <a:lumMod val="50000"/>
                  </a:schemeClr>
                </a:solidFill>
              </a:rPr>
              <a:t>?  </a:t>
            </a:r>
          </a:p>
          <a:p>
            <a:endParaRPr lang="nb-NO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0FBC9-91EE-4B6D-B770-032821A1B933}" type="slidenum">
              <a:rPr lang="nb-NO" smtClean="0"/>
              <a:t>18</a:t>
            </a:fld>
            <a:endParaRPr lang="nb-NO"/>
          </a:p>
        </p:txBody>
      </p:sp>
      <p:sp>
        <p:nvSpPr>
          <p:cNvPr id="3" name="TextBox 2"/>
          <p:cNvSpPr txBox="1"/>
          <p:nvPr/>
        </p:nvSpPr>
        <p:spPr>
          <a:xfrm>
            <a:off x="5940152" y="5482147"/>
            <a:ext cx="22387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Side 6 i lærlingheftet. </a:t>
            </a:r>
            <a:endParaRPr lang="nb-NO" dirty="0"/>
          </a:p>
        </p:txBody>
      </p:sp>
      <p:sp>
        <p:nvSpPr>
          <p:cNvPr id="8" name="Rounded Rectangular Callout 7"/>
          <p:cNvSpPr/>
          <p:nvPr/>
        </p:nvSpPr>
        <p:spPr>
          <a:xfrm>
            <a:off x="1403648" y="197818"/>
            <a:ext cx="5760641" cy="635252"/>
          </a:xfrm>
          <a:prstGeom prst="wedgeRoundRectCallout">
            <a:avLst>
              <a:gd name="adj1" fmla="val -21278"/>
              <a:gd name="adj2" fmla="val 9436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800" dirty="0">
                <a:solidFill>
                  <a:schemeClr val="bg1"/>
                </a:solidFill>
              </a:rPr>
              <a:t>Beskriv lampa du har tatt bilde av.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5" b="33974"/>
          <a:stretch/>
        </p:blipFill>
        <p:spPr bwMode="auto">
          <a:xfrm>
            <a:off x="4860032" y="1628800"/>
            <a:ext cx="4184980" cy="374240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5594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600" b="1" dirty="0" smtClean="0">
                <a:solidFill>
                  <a:schemeClr val="tx2"/>
                </a:solidFill>
              </a:rPr>
              <a:t>Lekse: </a:t>
            </a:r>
            <a:endParaRPr lang="nb-NO" sz="3600" b="1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628800"/>
            <a:ext cx="8363272" cy="4525963"/>
          </a:xfrm>
        </p:spPr>
        <p:txBody>
          <a:bodyPr/>
          <a:lstStyle/>
          <a:p>
            <a:pPr marL="0" indent="0" algn="ctr">
              <a:buNone/>
            </a:pPr>
            <a:r>
              <a:rPr lang="nb-NO" dirty="0" smtClean="0">
                <a:solidFill>
                  <a:schemeClr val="tx2"/>
                </a:solidFill>
              </a:rPr>
              <a:t>Skriv </a:t>
            </a:r>
            <a:r>
              <a:rPr lang="nb-NO" dirty="0" err="1" smtClean="0">
                <a:solidFill>
                  <a:schemeClr val="tx2"/>
                </a:solidFill>
              </a:rPr>
              <a:t>ein</a:t>
            </a:r>
            <a:r>
              <a:rPr lang="nb-NO" dirty="0" smtClean="0">
                <a:solidFill>
                  <a:schemeClr val="tx2"/>
                </a:solidFill>
              </a:rPr>
              <a:t> kort tekst om lampa du har tatt bilde av</a:t>
            </a:r>
            <a:r>
              <a:rPr lang="nb-NO" dirty="0" smtClean="0">
                <a:solidFill>
                  <a:schemeClr val="tx2"/>
                </a:solidFill>
              </a:rPr>
              <a:t>.</a:t>
            </a:r>
            <a:r>
              <a:rPr lang="nb-NO" dirty="0">
                <a:solidFill>
                  <a:schemeClr val="tx2"/>
                </a:solidFill>
              </a:rPr>
              <a:t/>
            </a:r>
            <a:br>
              <a:rPr lang="nb-NO" dirty="0">
                <a:solidFill>
                  <a:schemeClr val="tx2"/>
                </a:solidFill>
              </a:rPr>
            </a:br>
            <a:endParaRPr lang="nb-NO" sz="3600" dirty="0" smtClean="0"/>
          </a:p>
          <a:p>
            <a:r>
              <a:rPr lang="nb-NO" sz="2600" dirty="0" smtClean="0"/>
              <a:t>Kvar er lampa plassert</a:t>
            </a:r>
            <a:r>
              <a:rPr lang="nb-NO" sz="2600" dirty="0" smtClean="0"/>
              <a:t>?</a:t>
            </a:r>
            <a:br>
              <a:rPr lang="nb-NO" sz="2600" dirty="0" smtClean="0"/>
            </a:br>
            <a:endParaRPr lang="nb-NO" sz="2600" dirty="0" smtClean="0"/>
          </a:p>
          <a:p>
            <a:r>
              <a:rPr lang="nb-NO" sz="2600" dirty="0" smtClean="0"/>
              <a:t>Kva er funksjonen til nettopp denne lampa? Kva slags lys gir den? </a:t>
            </a:r>
            <a:r>
              <a:rPr lang="nb-NO" sz="2600" dirty="0" smtClean="0"/>
              <a:t/>
            </a:r>
            <a:br>
              <a:rPr lang="nb-NO" sz="2600" dirty="0" smtClean="0"/>
            </a:br>
            <a:endParaRPr lang="nb-NO" sz="2600" dirty="0" smtClean="0"/>
          </a:p>
          <a:p>
            <a:r>
              <a:rPr lang="nb-NO" sz="2600" dirty="0" err="1" smtClean="0"/>
              <a:t>Kvifor</a:t>
            </a:r>
            <a:r>
              <a:rPr lang="nb-NO" sz="2600" dirty="0" smtClean="0"/>
              <a:t> </a:t>
            </a:r>
            <a:r>
              <a:rPr lang="nb-NO" sz="2600" dirty="0" err="1" smtClean="0"/>
              <a:t>valde</a:t>
            </a:r>
            <a:r>
              <a:rPr lang="nb-NO" sz="2600" dirty="0" smtClean="0"/>
              <a:t> du å ta bilde av denne lampa? </a:t>
            </a:r>
            <a:endParaRPr lang="nb-NO" sz="2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0FBC9-91EE-4B6D-B770-032821A1B933}" type="slidenum">
              <a:rPr lang="nb-NO" smtClean="0"/>
              <a:t>19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57239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4"/>
          <p:cNvSpPr>
            <a:spLocks noGrp="1"/>
          </p:cNvSpPr>
          <p:nvPr>
            <p:ph type="title"/>
          </p:nvPr>
        </p:nvSpPr>
        <p:spPr>
          <a:xfrm>
            <a:off x="0" y="332656"/>
            <a:ext cx="4716016" cy="720080"/>
          </a:xfrm>
          <a:prstGeom prst="roundRect">
            <a:avLst/>
          </a:prstGeom>
          <a:gradFill flip="none" rotWithShape="1">
            <a:gsLst>
              <a:gs pos="100000">
                <a:srgbClr val="92D050"/>
              </a:gs>
              <a:gs pos="1000">
                <a:srgbClr val="007A00"/>
              </a:gs>
            </a:gsLst>
            <a:lin ang="10800000" scaled="0"/>
            <a:tileRect/>
          </a:gra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0000"/>
          </a:bodyPr>
          <a:lstStyle/>
          <a:p>
            <a:pPr algn="l"/>
            <a:r>
              <a:rPr lang="nb-NO" dirty="0" smtClean="0"/>
              <a:t>Skriv-par-del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484784"/>
            <a:ext cx="8712968" cy="50405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600" i="1" dirty="0" smtClean="0">
                <a:solidFill>
                  <a:schemeClr val="tx2"/>
                </a:solidFill>
              </a:rPr>
              <a:t>Skriv </a:t>
            </a:r>
            <a:r>
              <a:rPr lang="nb-NO" sz="2600" i="1" dirty="0" err="1" smtClean="0">
                <a:solidFill>
                  <a:schemeClr val="tx2"/>
                </a:solidFill>
              </a:rPr>
              <a:t>namnet</a:t>
            </a:r>
            <a:r>
              <a:rPr lang="nb-NO" sz="2600" i="1" dirty="0" smtClean="0">
                <a:solidFill>
                  <a:schemeClr val="tx2"/>
                </a:solidFill>
              </a:rPr>
              <a:t> på </a:t>
            </a:r>
            <a:r>
              <a:rPr lang="nb-NO" sz="2600" i="1" dirty="0" err="1" smtClean="0">
                <a:solidFill>
                  <a:schemeClr val="tx2"/>
                </a:solidFill>
              </a:rPr>
              <a:t>gjenstandar</a:t>
            </a:r>
            <a:r>
              <a:rPr lang="nb-NO" sz="2600" i="1" dirty="0" smtClean="0">
                <a:solidFill>
                  <a:schemeClr val="tx2"/>
                </a:solidFill>
              </a:rPr>
              <a:t> som </a:t>
            </a:r>
            <a:r>
              <a:rPr lang="nb-NO" sz="2600" i="1" dirty="0" err="1" smtClean="0">
                <a:solidFill>
                  <a:schemeClr val="tx2"/>
                </a:solidFill>
              </a:rPr>
              <a:t>passar</a:t>
            </a:r>
            <a:r>
              <a:rPr lang="nb-NO" sz="2600" i="1" dirty="0" smtClean="0">
                <a:solidFill>
                  <a:schemeClr val="tx2"/>
                </a:solidFill>
              </a:rPr>
              <a:t> til </a:t>
            </a:r>
            <a:r>
              <a:rPr lang="nb-NO" sz="2600" i="1" dirty="0" err="1" smtClean="0">
                <a:solidFill>
                  <a:schemeClr val="tx2"/>
                </a:solidFill>
              </a:rPr>
              <a:t>hovudfunksjonane</a:t>
            </a:r>
            <a:r>
              <a:rPr lang="nb-NO" sz="2600" i="1" dirty="0" smtClean="0">
                <a:solidFill>
                  <a:schemeClr val="tx2"/>
                </a:solidFill>
              </a:rPr>
              <a:t> til elektrisk </a:t>
            </a:r>
            <a:r>
              <a:rPr lang="nb-NO" sz="2600" i="1" dirty="0" err="1" smtClean="0">
                <a:solidFill>
                  <a:schemeClr val="tx2"/>
                </a:solidFill>
              </a:rPr>
              <a:t>straum</a:t>
            </a:r>
            <a:r>
              <a:rPr lang="nb-NO" sz="2600" i="1" dirty="0" smtClean="0">
                <a:solidFill>
                  <a:schemeClr val="tx2"/>
                </a:solidFill>
              </a:rPr>
              <a:t> (</a:t>
            </a:r>
            <a:r>
              <a:rPr lang="nb-NO" sz="2600" i="1" dirty="0" err="1" smtClean="0">
                <a:solidFill>
                  <a:schemeClr val="tx2"/>
                </a:solidFill>
              </a:rPr>
              <a:t>éon</a:t>
            </a:r>
            <a:r>
              <a:rPr lang="nb-NO" sz="2600" i="1" dirty="0" smtClean="0">
                <a:solidFill>
                  <a:schemeClr val="tx2"/>
                </a:solidFill>
              </a:rPr>
              <a:t> gjenstand for kvar funksjon).</a:t>
            </a:r>
          </a:p>
          <a:p>
            <a:endParaRPr lang="nb-NO" dirty="0" smtClean="0"/>
          </a:p>
          <a:p>
            <a:pPr marL="0" indent="0">
              <a:buNone/>
            </a:pPr>
            <a:endParaRPr lang="nb-NO" dirty="0" smtClean="0"/>
          </a:p>
          <a:p>
            <a:pPr marL="0" indent="0">
              <a:buNone/>
            </a:pPr>
            <a:endParaRPr lang="nb-NO" sz="2600" b="1" dirty="0" smtClean="0"/>
          </a:p>
          <a:p>
            <a:pPr marL="514350" indent="-514350">
              <a:lnSpc>
                <a:spcPct val="150000"/>
              </a:lnSpc>
              <a:buFont typeface="Arial" panose="020B0604020202020204" pitchFamily="34" charset="0"/>
              <a:buAutoNum type="arabicPeriod"/>
            </a:pPr>
            <a:r>
              <a:rPr lang="nb-NO" sz="2600" dirty="0" smtClean="0"/>
              <a:t>Skriv </a:t>
            </a:r>
            <a:r>
              <a:rPr lang="nb-NO" sz="2600" dirty="0"/>
              <a:t>i </a:t>
            </a:r>
            <a:r>
              <a:rPr lang="nb-NO" sz="2600" dirty="0" err="1" smtClean="0"/>
              <a:t>eitt</a:t>
            </a:r>
            <a:r>
              <a:rPr lang="nb-NO" sz="2600" dirty="0" smtClean="0"/>
              <a:t> minutt: </a:t>
            </a:r>
            <a:r>
              <a:rPr lang="nb-NO" sz="2600" dirty="0" smtClean="0">
                <a:solidFill>
                  <a:schemeClr val="tx2"/>
                </a:solidFill>
              </a:rPr>
              <a:t>Lærlingheftet </a:t>
            </a:r>
            <a:r>
              <a:rPr lang="nb-NO" sz="2600" dirty="0">
                <a:solidFill>
                  <a:schemeClr val="tx2"/>
                </a:solidFill>
              </a:rPr>
              <a:t>side </a:t>
            </a:r>
            <a:r>
              <a:rPr lang="nb-NO" sz="2600" dirty="0" smtClean="0">
                <a:solidFill>
                  <a:schemeClr val="tx2"/>
                </a:solidFill>
              </a:rPr>
              <a:t>23, spørsmål </a:t>
            </a:r>
            <a:r>
              <a:rPr lang="nb-NO" sz="2600" dirty="0">
                <a:solidFill>
                  <a:schemeClr val="tx2"/>
                </a:solidFill>
              </a:rPr>
              <a:t>1. </a:t>
            </a:r>
            <a:endParaRPr lang="nb-NO" sz="2600" dirty="0" smtClean="0">
              <a:solidFill>
                <a:schemeClr val="tx2"/>
              </a:solidFill>
            </a:endParaRP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nb-NO" sz="2600" dirty="0" smtClean="0"/>
              <a:t>Del med naboen i </a:t>
            </a:r>
            <a:r>
              <a:rPr lang="nb-NO" sz="2600" dirty="0" err="1" smtClean="0"/>
              <a:t>eitt</a:t>
            </a:r>
            <a:r>
              <a:rPr lang="nb-NO" sz="2600" dirty="0" smtClean="0"/>
              <a:t> minutt. </a:t>
            </a:r>
            <a:endParaRPr lang="nb-NO" sz="26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nb-NO" sz="2600" dirty="0" smtClean="0"/>
              <a:t>Del i plenum</a:t>
            </a:r>
            <a:r>
              <a:rPr lang="nb-NO" sz="2600" dirty="0"/>
              <a:t>.</a:t>
            </a:r>
            <a:r>
              <a:rPr lang="nb-NO" sz="2600" dirty="0" smtClean="0"/>
              <a:t> </a:t>
            </a:r>
            <a:endParaRPr lang="nb-NO" sz="26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0FBC9-91EE-4B6D-B770-032821A1B933}" type="slidenum">
              <a:rPr lang="nb-NO" smtClean="0"/>
              <a:t>2</a:t>
            </a:fld>
            <a:endParaRPr lang="nb-NO"/>
          </a:p>
        </p:txBody>
      </p:sp>
      <p:sp>
        <p:nvSpPr>
          <p:cNvPr id="5" name="TextBox 4"/>
          <p:cNvSpPr txBox="1"/>
          <p:nvPr/>
        </p:nvSpPr>
        <p:spPr>
          <a:xfrm>
            <a:off x="539552" y="2741741"/>
            <a:ext cx="8064896" cy="830997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2400" dirty="0" smtClean="0">
                <a:latin typeface="Comic Sans MS" panose="030F0702030302020204" pitchFamily="66" charset="0"/>
              </a:rPr>
              <a:t>Vi brukar </a:t>
            </a:r>
            <a:r>
              <a:rPr lang="nb-NO" sz="2400" dirty="0" err="1" smtClean="0">
                <a:latin typeface="Comic Sans MS" panose="030F0702030302020204" pitchFamily="66" charset="0"/>
              </a:rPr>
              <a:t>straum</a:t>
            </a:r>
            <a:r>
              <a:rPr lang="nb-NO" sz="2400" dirty="0" smtClean="0">
                <a:latin typeface="Comic Sans MS" panose="030F0702030302020204" pitchFamily="66" charset="0"/>
              </a:rPr>
              <a:t> til å få lys, oppvarming/nedkjøling, bevegelse og kommunikasjon</a:t>
            </a:r>
            <a:r>
              <a:rPr lang="nb-NO" sz="2400" dirty="0" smtClean="0">
                <a:latin typeface="Comic Sans MS" panose="030F0702030302020204" pitchFamily="66" charset="0"/>
              </a:rPr>
              <a:t>.</a:t>
            </a:r>
            <a:endParaRPr lang="nb-NO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3573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0FBC9-91EE-4B6D-B770-032821A1B933}" type="slidenum">
              <a:rPr lang="nb-NO" smtClean="0"/>
              <a:t>3</a:t>
            </a:fld>
            <a:endParaRPr lang="nb-NO"/>
          </a:p>
        </p:txBody>
      </p:sp>
      <p:sp>
        <p:nvSpPr>
          <p:cNvPr id="3" name="Rounded Rectangular Callout 2"/>
          <p:cNvSpPr/>
          <p:nvPr/>
        </p:nvSpPr>
        <p:spPr>
          <a:xfrm>
            <a:off x="4186418" y="908720"/>
            <a:ext cx="4536504" cy="1368152"/>
          </a:xfrm>
          <a:prstGeom prst="wedgeRoundRectCallout">
            <a:avLst>
              <a:gd name="adj1" fmla="val -18362"/>
              <a:gd name="adj2" fmla="val 8793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I denne økta skal vi </a:t>
            </a:r>
            <a:r>
              <a:rPr lang="nb-NO" sz="2200" dirty="0" smtClean="0"/>
              <a:t>sjå </a:t>
            </a:r>
            <a:r>
              <a:rPr lang="nb-NO" sz="2200" dirty="0" err="1" smtClean="0"/>
              <a:t>nærare</a:t>
            </a:r>
            <a:r>
              <a:rPr lang="nb-NO" sz="2200" dirty="0" smtClean="0"/>
              <a:t> </a:t>
            </a:r>
            <a:r>
              <a:rPr lang="nb-NO" sz="2200" dirty="0" smtClean="0"/>
              <a:t>på </a:t>
            </a:r>
            <a:r>
              <a:rPr lang="nb-NO" sz="2200" dirty="0" smtClean="0"/>
              <a:t>om</a:t>
            </a:r>
            <a:r>
              <a:rPr lang="nb-NO" sz="2200" dirty="0" smtClean="0"/>
              <a:t>grepa </a:t>
            </a:r>
            <a:r>
              <a:rPr lang="nb-NO" sz="2200" b="1" i="1" dirty="0" smtClean="0"/>
              <a:t>materiale</a:t>
            </a:r>
            <a:r>
              <a:rPr lang="nb-NO" sz="2200" dirty="0" smtClean="0"/>
              <a:t>, </a:t>
            </a:r>
            <a:r>
              <a:rPr lang="nb-NO" sz="2200" b="1" i="1" dirty="0" err="1" smtClean="0"/>
              <a:t>eigenskap</a:t>
            </a:r>
            <a:r>
              <a:rPr lang="nb-NO" sz="2200" dirty="0" smtClean="0"/>
              <a:t>, </a:t>
            </a:r>
            <a:r>
              <a:rPr lang="nb-NO" sz="2200" b="1" i="1" dirty="0" smtClean="0"/>
              <a:t>form</a:t>
            </a:r>
            <a:r>
              <a:rPr lang="nb-NO" sz="2200" dirty="0" smtClean="0"/>
              <a:t> og </a:t>
            </a:r>
            <a:r>
              <a:rPr lang="nb-NO" sz="2200" b="1" i="1" dirty="0" smtClean="0"/>
              <a:t>funksjon</a:t>
            </a:r>
            <a:r>
              <a:rPr lang="nb-NO" sz="2200" dirty="0" smtClean="0"/>
              <a:t>.  </a:t>
            </a:r>
            <a:endParaRPr lang="nb-NO" sz="2200" dirty="0"/>
          </a:p>
        </p:txBody>
      </p:sp>
      <p:sp>
        <p:nvSpPr>
          <p:cNvPr id="4" name="Rounded Rectangular Callout 3"/>
          <p:cNvSpPr/>
          <p:nvPr/>
        </p:nvSpPr>
        <p:spPr>
          <a:xfrm>
            <a:off x="3923928" y="4221088"/>
            <a:ext cx="4536504" cy="1512168"/>
          </a:xfrm>
          <a:prstGeom prst="wedgeRoundRectCallout">
            <a:avLst>
              <a:gd name="adj1" fmla="val 7258"/>
              <a:gd name="adj2" fmla="val -8945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err="1" smtClean="0"/>
              <a:t>Desse</a:t>
            </a:r>
            <a:r>
              <a:rPr lang="nb-NO" sz="2200" dirty="0" smtClean="0"/>
              <a:t> omgrepa </a:t>
            </a:r>
            <a:r>
              <a:rPr lang="nb-NO" sz="2200" dirty="0" smtClean="0"/>
              <a:t>er sentrale når vi skal lære om </a:t>
            </a:r>
            <a:r>
              <a:rPr lang="nb-NO" sz="2200" b="1" dirty="0" smtClean="0"/>
              <a:t>elektrisitet</a:t>
            </a:r>
            <a:r>
              <a:rPr lang="nb-NO" sz="2200" dirty="0" smtClean="0"/>
              <a:t>, men også </a:t>
            </a:r>
            <a:r>
              <a:rPr lang="nb-NO" sz="2200" dirty="0" err="1" smtClean="0"/>
              <a:t>innanfor</a:t>
            </a:r>
            <a:r>
              <a:rPr lang="nb-NO" sz="2200" dirty="0" smtClean="0"/>
              <a:t> </a:t>
            </a:r>
            <a:r>
              <a:rPr lang="nb-NO" sz="2200" dirty="0" smtClean="0"/>
              <a:t>andre </a:t>
            </a:r>
            <a:r>
              <a:rPr lang="nb-NO" sz="2200" dirty="0" smtClean="0"/>
              <a:t>tema </a:t>
            </a:r>
            <a:r>
              <a:rPr lang="nb-NO" sz="2200" dirty="0" smtClean="0"/>
              <a:t>i naturfag.</a:t>
            </a:r>
            <a:endParaRPr lang="nb-NO" sz="2200" dirty="0"/>
          </a:p>
        </p:txBody>
      </p:sp>
      <p:pic>
        <p:nvPicPr>
          <p:cNvPr id="1026" name="Picture 2" descr="Lampe, Dusj Lampe, PÃ¦re, Belysning, Tegning, Grafik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23701"/>
            <a:ext cx="3390515" cy="3579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3314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0FBC9-91EE-4B6D-B770-032821A1B933}" type="slidenum">
              <a:rPr lang="nb-NO" smtClean="0"/>
              <a:t>4</a:t>
            </a:fld>
            <a:endParaRPr lang="nb-NO"/>
          </a:p>
        </p:txBody>
      </p:sp>
      <p:sp>
        <p:nvSpPr>
          <p:cNvPr id="4" name="TextBox 3"/>
          <p:cNvSpPr txBox="1"/>
          <p:nvPr/>
        </p:nvSpPr>
        <p:spPr>
          <a:xfrm>
            <a:off x="1367619" y="2060848"/>
            <a:ext cx="6408712" cy="492443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nb-NO" sz="26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Materiale er det som </a:t>
            </a:r>
            <a:r>
              <a:rPr lang="nb-NO" sz="2600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noko</a:t>
            </a:r>
            <a:r>
              <a:rPr lang="nb-NO" sz="26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er laga av</a:t>
            </a:r>
            <a:r>
              <a:rPr lang="nb-NO" sz="26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.</a:t>
            </a:r>
            <a:endParaRPr lang="nb-NO" sz="2600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Oval Callout 7"/>
          <p:cNvSpPr/>
          <p:nvPr/>
        </p:nvSpPr>
        <p:spPr>
          <a:xfrm>
            <a:off x="731346" y="3573016"/>
            <a:ext cx="3483259" cy="1440160"/>
          </a:xfrm>
          <a:prstGeom prst="wedgeEllipseCallout">
            <a:avLst>
              <a:gd name="adj1" fmla="val 44237"/>
              <a:gd name="adj2" fmla="val -8642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Skriv</a:t>
            </a:r>
            <a:r>
              <a:rPr lang="nb-NO" sz="2200" dirty="0" smtClean="0"/>
              <a:t> </a:t>
            </a:r>
            <a:r>
              <a:rPr lang="nb-NO" sz="2200" dirty="0" smtClean="0"/>
              <a:t>nøkkelsetningen i lærlingheftet. Rute 1 på side 1.</a:t>
            </a:r>
            <a:endParaRPr lang="nb-NO" sz="2200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nb-NO" sz="3600" dirty="0" smtClean="0"/>
              <a:t>Materiale</a:t>
            </a:r>
            <a:r>
              <a:rPr lang="nb-NO" sz="6600" dirty="0" smtClean="0"/>
              <a:t> </a:t>
            </a:r>
            <a:endParaRPr lang="nb-NO" sz="6600" dirty="0"/>
          </a:p>
        </p:txBody>
      </p:sp>
    </p:spTree>
    <p:extLst>
      <p:ext uri="{BB962C8B-B14F-4D97-AF65-F5344CB8AC3E}">
        <p14:creationId xmlns:p14="http://schemas.microsoft.com/office/powerpoint/2010/main" val="1480373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ular Callout 3"/>
          <p:cNvSpPr/>
          <p:nvPr/>
        </p:nvSpPr>
        <p:spPr>
          <a:xfrm>
            <a:off x="539552" y="3429000"/>
            <a:ext cx="3923928" cy="1008112"/>
          </a:xfrm>
          <a:prstGeom prst="wedgeRoundRectCallout">
            <a:avLst>
              <a:gd name="adj1" fmla="val -8637"/>
              <a:gd name="adj2" fmla="val 8030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 dirty="0" smtClean="0"/>
              <a:t>Kva materiale er pulten din laga av</a:t>
            </a:r>
            <a:r>
              <a:rPr lang="nb-NO" sz="2400" dirty="0" smtClean="0"/>
              <a:t>?</a:t>
            </a:r>
            <a:endParaRPr lang="nb-NO" sz="24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645683" y="4853331"/>
            <a:ext cx="3672408" cy="1023941"/>
          </a:xfrm>
          <a:prstGeom prst="wedgeRoundRectCallout">
            <a:avLst>
              <a:gd name="adj1" fmla="val -7337"/>
              <a:gd name="adj2" fmla="val 8045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nb-NO" sz="2400" dirty="0" smtClean="0"/>
              <a:t>Kva materiale er genseren din laga av</a:t>
            </a:r>
            <a:r>
              <a:rPr lang="nb-NO" sz="2400" dirty="0" smtClean="0"/>
              <a:t>?</a:t>
            </a:r>
            <a:endParaRPr lang="nb-NO" sz="24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0FBC9-91EE-4B6D-B770-032821A1B933}" type="slidenum">
              <a:rPr lang="nb-NO" smtClean="0"/>
              <a:t>5</a:t>
            </a:fld>
            <a:endParaRPr lang="nb-NO"/>
          </a:p>
        </p:txBody>
      </p:sp>
      <p:sp>
        <p:nvSpPr>
          <p:cNvPr id="6" name="Rounded Rectangular Callout 5"/>
          <p:cNvSpPr/>
          <p:nvPr/>
        </p:nvSpPr>
        <p:spPr>
          <a:xfrm>
            <a:off x="539552" y="620688"/>
            <a:ext cx="4176464" cy="1008112"/>
          </a:xfrm>
          <a:prstGeom prst="wedgeRoundRectCallout">
            <a:avLst>
              <a:gd name="adj1" fmla="val -32032"/>
              <a:gd name="adj2" fmla="val 8620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 dirty="0" err="1" smtClean="0"/>
              <a:t>Sprettballar</a:t>
            </a:r>
            <a:r>
              <a:rPr lang="nb-NO" sz="2400" dirty="0" smtClean="0"/>
              <a:t> er laga av gummi. Gummi er eit materiale</a:t>
            </a:r>
            <a:r>
              <a:rPr lang="nb-NO" sz="2400" dirty="0" smtClean="0"/>
              <a:t>.</a:t>
            </a:r>
            <a:endParaRPr lang="nb-NO" sz="24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15" y="1844824"/>
            <a:ext cx="3744416" cy="2049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9622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uiExpand="1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/>
          </a:bodyPr>
          <a:lstStyle/>
          <a:p>
            <a:r>
              <a:rPr lang="nb-NO" sz="3200" dirty="0" smtClean="0"/>
              <a:t>Mange </a:t>
            </a:r>
            <a:r>
              <a:rPr lang="nb-NO" sz="3200" dirty="0" err="1" smtClean="0"/>
              <a:t>gjenstandar</a:t>
            </a:r>
            <a:r>
              <a:rPr lang="nb-NO" sz="3200" dirty="0" smtClean="0"/>
              <a:t> er laga av </a:t>
            </a:r>
            <a:r>
              <a:rPr lang="nb-NO" sz="3200" dirty="0" err="1" smtClean="0"/>
              <a:t>meir</a:t>
            </a:r>
            <a:r>
              <a:rPr lang="nb-NO" sz="3200" dirty="0" smtClean="0"/>
              <a:t> enn </a:t>
            </a:r>
            <a:r>
              <a:rPr lang="nb-NO" sz="3200" dirty="0" err="1" smtClean="0"/>
              <a:t>eitt</a:t>
            </a:r>
            <a:r>
              <a:rPr lang="nb-NO" sz="3200" dirty="0" smtClean="0"/>
              <a:t> </a:t>
            </a:r>
            <a:r>
              <a:rPr lang="nb-NO" sz="3200" b="1" dirty="0" smtClean="0"/>
              <a:t>materiale</a:t>
            </a:r>
            <a:r>
              <a:rPr lang="nb-NO" sz="3200" dirty="0" smtClean="0"/>
              <a:t>. </a:t>
            </a:r>
            <a:endParaRPr lang="nb-NO" sz="32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246" y="1556792"/>
            <a:ext cx="9176246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0FBC9-91EE-4B6D-B770-032821A1B933}" type="slidenum">
              <a:rPr lang="nb-NO" smtClean="0"/>
              <a:t>6</a:t>
            </a:fld>
            <a:endParaRPr lang="nb-NO"/>
          </a:p>
        </p:txBody>
      </p:sp>
      <p:sp>
        <p:nvSpPr>
          <p:cNvPr id="4" name="Rounded Rectangular Callout 3"/>
          <p:cNvSpPr/>
          <p:nvPr/>
        </p:nvSpPr>
        <p:spPr>
          <a:xfrm>
            <a:off x="3059832" y="5157192"/>
            <a:ext cx="2177721" cy="720080"/>
          </a:xfrm>
          <a:prstGeom prst="wedgeRoundRectCallout">
            <a:avLst>
              <a:gd name="adj1" fmla="val -75111"/>
              <a:gd name="adj2" fmla="val 2759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>
                <a:solidFill>
                  <a:schemeClr val="tx1"/>
                </a:solidFill>
              </a:rPr>
              <a:t>Kva </a:t>
            </a:r>
            <a:r>
              <a:rPr lang="nb-NO" b="1" dirty="0" smtClean="0">
                <a:solidFill>
                  <a:schemeClr val="tx1"/>
                </a:solidFill>
              </a:rPr>
              <a:t>materiale</a:t>
            </a:r>
            <a:r>
              <a:rPr lang="nb-NO" dirty="0" smtClean="0">
                <a:solidFill>
                  <a:schemeClr val="tx1"/>
                </a:solidFill>
              </a:rPr>
              <a:t> er hjula laga av</a:t>
            </a:r>
            <a:r>
              <a:rPr lang="nb-NO" dirty="0" smtClean="0">
                <a:solidFill>
                  <a:schemeClr val="tx1"/>
                </a:solidFill>
              </a:rPr>
              <a:t>?</a:t>
            </a:r>
            <a:endParaRPr lang="nb-NO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5796136" y="1988840"/>
            <a:ext cx="2232248" cy="936104"/>
          </a:xfrm>
          <a:prstGeom prst="wedgeRoundRectCallout">
            <a:avLst>
              <a:gd name="adj1" fmla="val -73030"/>
              <a:gd name="adj2" fmla="val 92684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>
                <a:solidFill>
                  <a:schemeClr val="tx1"/>
                </a:solidFill>
              </a:rPr>
              <a:t>Kva </a:t>
            </a:r>
            <a:r>
              <a:rPr lang="nb-NO" sz="2200" b="1" dirty="0" smtClean="0">
                <a:solidFill>
                  <a:schemeClr val="tx1"/>
                </a:solidFill>
              </a:rPr>
              <a:t>materiale</a:t>
            </a:r>
            <a:r>
              <a:rPr lang="nb-NO" sz="2200" dirty="0" smtClean="0">
                <a:solidFill>
                  <a:schemeClr val="tx1"/>
                </a:solidFill>
              </a:rPr>
              <a:t> er vindua laga av? </a:t>
            </a:r>
            <a:endParaRPr lang="nb-NO" sz="2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5977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4"/>
          <p:cNvSpPr txBox="1">
            <a:spLocks/>
          </p:cNvSpPr>
          <p:nvPr/>
        </p:nvSpPr>
        <p:spPr>
          <a:xfrm>
            <a:off x="3995936" y="3907053"/>
            <a:ext cx="4896544" cy="774706"/>
          </a:xfrm>
          <a:prstGeom prst="wedgeRoundRectCallout">
            <a:avLst>
              <a:gd name="adj1" fmla="val -21008"/>
              <a:gd name="adj2" fmla="val 8066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nb-NO" sz="2800" dirty="0" smtClean="0"/>
              <a:t>Alle </a:t>
            </a:r>
            <a:r>
              <a:rPr lang="nb-NO" sz="2800" b="1" dirty="0" smtClean="0"/>
              <a:t>materiale</a:t>
            </a:r>
            <a:r>
              <a:rPr lang="nb-NO" sz="2800" dirty="0" smtClean="0"/>
              <a:t> har </a:t>
            </a:r>
            <a:r>
              <a:rPr lang="nb-NO" sz="2800" b="1" dirty="0" err="1" smtClean="0"/>
              <a:t>eigenskaper</a:t>
            </a:r>
            <a:r>
              <a:rPr lang="nb-NO" sz="2800" dirty="0" smtClean="0"/>
              <a:t>.</a:t>
            </a:r>
            <a:endParaRPr lang="nb-NO" sz="2800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0FBC9-91EE-4B6D-B770-032821A1B933}" type="slidenum">
              <a:rPr lang="nb-NO" smtClean="0"/>
              <a:t>7</a:t>
            </a:fld>
            <a:endParaRPr lang="nb-NO"/>
          </a:p>
        </p:txBody>
      </p:sp>
      <p:sp>
        <p:nvSpPr>
          <p:cNvPr id="7" name="Oval Callout 6"/>
          <p:cNvSpPr/>
          <p:nvPr/>
        </p:nvSpPr>
        <p:spPr>
          <a:xfrm>
            <a:off x="899592" y="620688"/>
            <a:ext cx="3816424" cy="1296144"/>
          </a:xfrm>
          <a:prstGeom prst="wedgeEllipseCallout">
            <a:avLst>
              <a:gd name="adj1" fmla="val -34878"/>
              <a:gd name="adj2" fmla="val 7798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 dirty="0" err="1" smtClean="0"/>
              <a:t>Kvifor</a:t>
            </a:r>
            <a:r>
              <a:rPr lang="nb-NO" sz="2400" dirty="0" smtClean="0"/>
              <a:t> er vindu laga av glas og </a:t>
            </a:r>
            <a:r>
              <a:rPr lang="nb-NO" sz="2400" dirty="0" err="1" smtClean="0"/>
              <a:t>ikkje</a:t>
            </a:r>
            <a:r>
              <a:rPr lang="nb-NO" sz="2400" dirty="0" smtClean="0"/>
              <a:t> av tre?</a:t>
            </a:r>
            <a:endParaRPr lang="nb-NO" sz="2400" dirty="0"/>
          </a:p>
        </p:txBody>
      </p:sp>
      <p:sp>
        <p:nvSpPr>
          <p:cNvPr id="9" name="Oval Callout 8"/>
          <p:cNvSpPr/>
          <p:nvPr/>
        </p:nvSpPr>
        <p:spPr>
          <a:xfrm>
            <a:off x="4870177" y="1628800"/>
            <a:ext cx="3431768" cy="1368152"/>
          </a:xfrm>
          <a:prstGeom prst="wedgeEllipseCallout">
            <a:avLst>
              <a:gd name="adj1" fmla="val 57590"/>
              <a:gd name="adj2" fmla="val 5824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 dirty="0" err="1" smtClean="0"/>
              <a:t>Kvifor</a:t>
            </a:r>
            <a:r>
              <a:rPr lang="nb-NO" sz="2400" dirty="0" smtClean="0"/>
              <a:t> er klede laga av bomull og </a:t>
            </a:r>
            <a:r>
              <a:rPr lang="nb-NO" sz="2400" dirty="0" err="1" smtClean="0"/>
              <a:t>ikkje</a:t>
            </a:r>
            <a:r>
              <a:rPr lang="nb-NO" sz="2400" dirty="0" smtClean="0"/>
              <a:t> sement</a:t>
            </a:r>
            <a:r>
              <a:rPr lang="nb-NO" sz="2400" dirty="0" smtClean="0"/>
              <a:t>?</a:t>
            </a:r>
            <a:endParaRPr lang="nb-NO" sz="2400" dirty="0"/>
          </a:p>
        </p:txBody>
      </p:sp>
      <p:pic>
        <p:nvPicPr>
          <p:cNvPr id="10" name="Picture 10" descr="Vindusramme, Grensen, Ramme, BlÃ¥, Design, Vindue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926" y="2780928"/>
            <a:ext cx="3253826" cy="3191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0322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3600" dirty="0" err="1" smtClean="0"/>
              <a:t>Eigenskap</a:t>
            </a:r>
            <a:r>
              <a:rPr lang="nb-NO" sz="6000" dirty="0" smtClean="0"/>
              <a:t> </a:t>
            </a:r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0FBC9-91EE-4B6D-B770-032821A1B933}" type="slidenum">
              <a:rPr lang="nb-NO" smtClean="0"/>
              <a:t>8</a:t>
            </a:fld>
            <a:endParaRPr lang="nb-NO"/>
          </a:p>
        </p:txBody>
      </p:sp>
      <p:sp>
        <p:nvSpPr>
          <p:cNvPr id="4" name="TextBox 3"/>
          <p:cNvSpPr txBox="1"/>
          <p:nvPr/>
        </p:nvSpPr>
        <p:spPr>
          <a:xfrm>
            <a:off x="323528" y="2205011"/>
            <a:ext cx="8424936" cy="892552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nb-NO" sz="2600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Ein</a:t>
            </a:r>
            <a:r>
              <a:rPr lang="nb-NO" sz="26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</a:t>
            </a:r>
            <a:r>
              <a:rPr lang="nb-NO" sz="2600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eigenskap</a:t>
            </a:r>
            <a:r>
              <a:rPr lang="nb-NO" sz="26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er </a:t>
            </a:r>
            <a:r>
              <a:rPr lang="nb-NO" sz="2600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kjenneteikn</a:t>
            </a:r>
            <a:r>
              <a:rPr lang="nb-NO" sz="26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ved eit materiale,  for eksempel </a:t>
            </a:r>
            <a:r>
              <a:rPr lang="nb-NO" sz="2600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korleis</a:t>
            </a:r>
            <a:r>
              <a:rPr lang="nb-NO" sz="26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materialet ser ut og </a:t>
            </a:r>
            <a:r>
              <a:rPr lang="nb-NO" sz="2600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kjennest</a:t>
            </a:r>
            <a:r>
              <a:rPr lang="nb-NO" sz="26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ut</a:t>
            </a:r>
            <a:r>
              <a:rPr lang="nb-NO" sz="26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.</a:t>
            </a:r>
            <a:endParaRPr lang="nb-NO" sz="2600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Oval Callout 6"/>
          <p:cNvSpPr/>
          <p:nvPr/>
        </p:nvSpPr>
        <p:spPr>
          <a:xfrm>
            <a:off x="340911" y="3861048"/>
            <a:ext cx="3384376" cy="1512168"/>
          </a:xfrm>
          <a:prstGeom prst="wedgeEllipseCallout">
            <a:avLst>
              <a:gd name="adj1" fmla="val 53911"/>
              <a:gd name="adj2" fmla="val -6632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bg1"/>
                </a:solidFill>
              </a:rPr>
              <a:t>Skriv nøkkelsetningen i </a:t>
            </a:r>
            <a:r>
              <a:rPr lang="nb-NO" sz="2200" dirty="0" smtClean="0">
                <a:solidFill>
                  <a:schemeClr val="bg1"/>
                </a:solidFill>
              </a:rPr>
              <a:t>lærlingheftet. </a:t>
            </a:r>
            <a:r>
              <a:rPr lang="nb-NO" sz="2200" dirty="0">
                <a:solidFill>
                  <a:schemeClr val="bg1"/>
                </a:solidFill>
              </a:rPr>
              <a:t>R</a:t>
            </a:r>
            <a:r>
              <a:rPr lang="nb-NO" sz="2200" dirty="0" smtClean="0">
                <a:solidFill>
                  <a:schemeClr val="bg1"/>
                </a:solidFill>
              </a:rPr>
              <a:t>ute </a:t>
            </a:r>
            <a:r>
              <a:rPr lang="nb-NO" sz="2200" dirty="0">
                <a:solidFill>
                  <a:schemeClr val="bg1"/>
                </a:solidFill>
              </a:rPr>
              <a:t>2 på side 1. </a:t>
            </a:r>
          </a:p>
        </p:txBody>
      </p:sp>
    </p:spTree>
    <p:extLst>
      <p:ext uri="{BB962C8B-B14F-4D97-AF65-F5344CB8AC3E}">
        <p14:creationId xmlns:p14="http://schemas.microsoft.com/office/powerpoint/2010/main" val="4124303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ular Callout 3"/>
          <p:cNvSpPr/>
          <p:nvPr/>
        </p:nvSpPr>
        <p:spPr>
          <a:xfrm>
            <a:off x="337989" y="620688"/>
            <a:ext cx="4032480" cy="1192819"/>
          </a:xfrm>
          <a:prstGeom prst="wedgeRoundRectCallout">
            <a:avLst>
              <a:gd name="adj1" fmla="val -36063"/>
              <a:gd name="adj2" fmla="val 7214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 dirty="0" smtClean="0"/>
              <a:t>Dei fleste metall har </a:t>
            </a:r>
            <a:r>
              <a:rPr lang="nb-NO" sz="2400" b="1" dirty="0" err="1" smtClean="0"/>
              <a:t>eigenskapen</a:t>
            </a:r>
            <a:r>
              <a:rPr lang="nb-NO" sz="2400" dirty="0" smtClean="0"/>
              <a:t> å </a:t>
            </a:r>
            <a:r>
              <a:rPr lang="nb-NO" sz="2400" dirty="0" err="1" smtClean="0"/>
              <a:t>vere</a:t>
            </a:r>
            <a:r>
              <a:rPr lang="nb-NO" sz="2400" dirty="0" smtClean="0"/>
              <a:t> hardt</a:t>
            </a:r>
            <a:r>
              <a:rPr lang="nb-NO" sz="2400" dirty="0" smtClean="0"/>
              <a:t>.</a:t>
            </a:r>
            <a:endParaRPr lang="nb-NO" sz="2400" dirty="0"/>
          </a:p>
        </p:txBody>
      </p:sp>
      <p:sp>
        <p:nvSpPr>
          <p:cNvPr id="8" name="Rounded Rectangular Callout 7"/>
          <p:cNvSpPr/>
          <p:nvPr/>
        </p:nvSpPr>
        <p:spPr>
          <a:xfrm>
            <a:off x="4509654" y="2060848"/>
            <a:ext cx="4248472" cy="1152128"/>
          </a:xfrm>
          <a:prstGeom prst="wedgeRoundRectCallout">
            <a:avLst>
              <a:gd name="adj1" fmla="val -3706"/>
              <a:gd name="adj2" fmla="val 7728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 dirty="0" err="1" smtClean="0"/>
              <a:t>Ein</a:t>
            </a:r>
            <a:r>
              <a:rPr lang="nb-NO" sz="2400" dirty="0" smtClean="0"/>
              <a:t> av </a:t>
            </a:r>
            <a:r>
              <a:rPr lang="nb-NO" sz="2400" b="1" dirty="0" err="1" smtClean="0"/>
              <a:t>eigenskapane</a:t>
            </a:r>
            <a:r>
              <a:rPr lang="nb-NO" sz="2400" dirty="0" smtClean="0"/>
              <a:t> til gummi er at det er lett å bøye</a:t>
            </a:r>
            <a:r>
              <a:rPr lang="nb-NO" sz="2400" dirty="0" smtClean="0"/>
              <a:t>.</a:t>
            </a:r>
            <a:endParaRPr lang="nb-NO" sz="24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0FBC9-91EE-4B6D-B770-032821A1B933}" type="slidenum">
              <a:rPr lang="nb-NO" smtClean="0"/>
              <a:t>9</a:t>
            </a:fld>
            <a:endParaRPr lang="nb-NO"/>
          </a:p>
        </p:txBody>
      </p:sp>
      <p:sp>
        <p:nvSpPr>
          <p:cNvPr id="7" name="Oval Callout 6"/>
          <p:cNvSpPr/>
          <p:nvPr/>
        </p:nvSpPr>
        <p:spPr>
          <a:xfrm>
            <a:off x="770069" y="3356992"/>
            <a:ext cx="3600400" cy="1152128"/>
          </a:xfrm>
          <a:prstGeom prst="wedgeEllipseCallout">
            <a:avLst>
              <a:gd name="adj1" fmla="val -43274"/>
              <a:gd name="adj2" fmla="val 7238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/>
              <a:t>K</a:t>
            </a:r>
            <a:r>
              <a:rPr lang="nb-NO" sz="2200" dirty="0" smtClean="0"/>
              <a:t>va </a:t>
            </a:r>
            <a:r>
              <a:rPr lang="nb-NO" sz="2200" dirty="0"/>
              <a:t>er </a:t>
            </a:r>
            <a:r>
              <a:rPr lang="nb-NO" sz="2200" b="1" dirty="0" err="1" smtClean="0"/>
              <a:t>eigenskapane</a:t>
            </a:r>
            <a:r>
              <a:rPr lang="nb-NO" sz="2200" dirty="0" smtClean="0"/>
              <a:t> </a:t>
            </a:r>
            <a:r>
              <a:rPr lang="nb-NO" sz="2200" dirty="0"/>
              <a:t>til </a:t>
            </a:r>
            <a:r>
              <a:rPr lang="nb-NO" sz="2200" dirty="0" smtClean="0"/>
              <a:t>glas?</a:t>
            </a:r>
            <a:endParaRPr lang="nb-NO" sz="2200" dirty="0"/>
          </a:p>
        </p:txBody>
      </p:sp>
      <p:sp>
        <p:nvSpPr>
          <p:cNvPr id="10" name="Oval Callout 9"/>
          <p:cNvSpPr/>
          <p:nvPr/>
        </p:nvSpPr>
        <p:spPr>
          <a:xfrm>
            <a:off x="4283968" y="4537719"/>
            <a:ext cx="3600400" cy="1152128"/>
          </a:xfrm>
          <a:prstGeom prst="wedgeEllipseCallout">
            <a:avLst>
              <a:gd name="adj1" fmla="val 47159"/>
              <a:gd name="adj2" fmla="val 7164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/>
              <a:t>K</a:t>
            </a:r>
            <a:r>
              <a:rPr lang="nb-NO" sz="2200" dirty="0" smtClean="0"/>
              <a:t>va </a:t>
            </a:r>
            <a:r>
              <a:rPr lang="nb-NO" sz="2200" dirty="0"/>
              <a:t>er </a:t>
            </a:r>
            <a:r>
              <a:rPr lang="nb-NO" sz="2200" b="1" dirty="0" err="1" smtClean="0"/>
              <a:t>eigenskapane</a:t>
            </a:r>
            <a:r>
              <a:rPr lang="nb-NO" sz="2200" dirty="0" smtClean="0"/>
              <a:t> </a:t>
            </a:r>
            <a:r>
              <a:rPr lang="nb-NO" sz="2200" dirty="0"/>
              <a:t>til </a:t>
            </a:r>
            <a:r>
              <a:rPr lang="nb-NO" sz="2200" dirty="0" smtClean="0"/>
              <a:t>leire?</a:t>
            </a:r>
            <a:endParaRPr lang="nb-NO" sz="2200" dirty="0"/>
          </a:p>
        </p:txBody>
      </p:sp>
    </p:spTree>
    <p:extLst>
      <p:ext uri="{BB962C8B-B14F-4D97-AF65-F5344CB8AC3E}">
        <p14:creationId xmlns:p14="http://schemas.microsoft.com/office/powerpoint/2010/main" val="3983345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 animBg="1"/>
      <p:bldP spid="10" grpId="0" animBg="1"/>
    </p:bld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988</TotalTime>
  <Words>482</Words>
  <Application>Microsoft Office PowerPoint</Application>
  <PresentationFormat>On-screen Show (4:3)</PresentationFormat>
  <Paragraphs>101</Paragraphs>
  <Slides>19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Office-tema</vt:lpstr>
      <vt:lpstr>Økt 2</vt:lpstr>
      <vt:lpstr>Skriv-par-del</vt:lpstr>
      <vt:lpstr>PowerPoint Presentation</vt:lpstr>
      <vt:lpstr>Materiale </vt:lpstr>
      <vt:lpstr>PowerPoint Presentation</vt:lpstr>
      <vt:lpstr>Mange gjenstandar er laga av meir enn eitt materiale. </vt:lpstr>
      <vt:lpstr>PowerPoint Presentation</vt:lpstr>
      <vt:lpstr>Eigenskap  </vt:lpstr>
      <vt:lpstr>PowerPoint Presentation</vt:lpstr>
      <vt:lpstr>PowerPoint Presentation</vt:lpstr>
      <vt:lpstr>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Analysere  </vt:lpstr>
      <vt:lpstr>PowerPoint Presentation</vt:lpstr>
      <vt:lpstr>Lekse: </vt:lpstr>
    </vt:vector>
  </TitlesOfParts>
  <Company>Universitetet i Oslo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Maria Gaare Dahl</dc:creator>
  <cp:lastModifiedBy>Maria Gaare Dahl</cp:lastModifiedBy>
  <cp:revision>223</cp:revision>
  <dcterms:created xsi:type="dcterms:W3CDTF">2017-02-12T11:04:52Z</dcterms:created>
  <dcterms:modified xsi:type="dcterms:W3CDTF">2018-06-14T12:26:50Z</dcterms:modified>
</cp:coreProperties>
</file>