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57" r:id="rId3"/>
    <p:sldId id="281" r:id="rId4"/>
    <p:sldId id="260" r:id="rId5"/>
    <p:sldId id="261" r:id="rId6"/>
    <p:sldId id="262" r:id="rId7"/>
    <p:sldId id="265" r:id="rId8"/>
    <p:sldId id="264" r:id="rId9"/>
    <p:sldId id="279" r:id="rId10"/>
    <p:sldId id="266" r:id="rId11"/>
    <p:sldId id="268" r:id="rId12"/>
    <p:sldId id="280" r:id="rId13"/>
    <p:sldId id="269" r:id="rId14"/>
    <p:sldId id="271" r:id="rId15"/>
    <p:sldId id="270" r:id="rId16"/>
    <p:sldId id="272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AFF4-D14D-448A-8BCC-7CDAB553F758}" type="datetimeFigureOut">
              <a:rPr lang="nb-NO" smtClean="0"/>
              <a:t>14.06.2018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E750-05A4-457C-97A3-B8C9C2166F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54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54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24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13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3380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0700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3719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1979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3474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5214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5829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0743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4657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4488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5899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415E-160A-48D2-B5E3-5BE46E6005BC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5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Økt </a:t>
            </a:r>
            <a:r>
              <a:rPr lang="nb-NO" dirty="0" smtClean="0"/>
              <a:t>2</a:t>
            </a: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Analyser ei lampe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8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10</a:t>
            </a:fld>
            <a:endParaRPr lang="nb-NO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56514"/>
            <a:ext cx="4608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9807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23200" r="39533" b="25222"/>
          <a:stretch/>
        </p:blipFill>
        <p:spPr bwMode="auto">
          <a:xfrm rot="16200000">
            <a:off x="6884258" y="4084488"/>
            <a:ext cx="1218577" cy="90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t="26303" r="28338" b="25246"/>
          <a:stretch/>
        </p:blipFill>
        <p:spPr bwMode="auto">
          <a:xfrm>
            <a:off x="6833368" y="5474825"/>
            <a:ext cx="1320356" cy="100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51520" y="517322"/>
            <a:ext cx="3492388" cy="1296144"/>
          </a:xfrm>
          <a:prstGeom prst="wedgeRoundRectCallout">
            <a:avLst>
              <a:gd name="adj1" fmla="val 65871"/>
              <a:gd name="adj2" fmla="val 309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Bilen er </a:t>
            </a:r>
            <a:r>
              <a:rPr lang="nb-NO" sz="2200" dirty="0" smtClean="0">
                <a:solidFill>
                  <a:schemeClr val="bg1"/>
                </a:solidFill>
              </a:rPr>
              <a:t>laga </a:t>
            </a:r>
            <a:r>
              <a:rPr lang="nb-NO" sz="2200" dirty="0">
                <a:solidFill>
                  <a:schemeClr val="bg1"/>
                </a:solidFill>
              </a:rPr>
              <a:t>av </a:t>
            </a:r>
            <a:r>
              <a:rPr lang="nb-NO" sz="2200" dirty="0" err="1" smtClean="0">
                <a:solidFill>
                  <a:schemeClr val="bg1"/>
                </a:solidFill>
              </a:rPr>
              <a:t>fleire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b="1" dirty="0" smtClean="0">
                <a:solidFill>
                  <a:schemeClr val="bg1"/>
                </a:solidFill>
              </a:rPr>
              <a:t>materiale</a:t>
            </a:r>
            <a:r>
              <a:rPr lang="nb-NO" sz="2200" dirty="0" smtClean="0">
                <a:solidFill>
                  <a:schemeClr val="bg1"/>
                </a:solidFill>
              </a:rPr>
              <a:t>, </a:t>
            </a:r>
            <a:r>
              <a:rPr lang="nb-NO" sz="2200" dirty="0">
                <a:solidFill>
                  <a:schemeClr val="bg1"/>
                </a:solidFill>
              </a:rPr>
              <a:t>blant </a:t>
            </a:r>
            <a:r>
              <a:rPr lang="nb-NO" sz="2200" dirty="0" smtClean="0">
                <a:solidFill>
                  <a:schemeClr val="bg1"/>
                </a:solidFill>
              </a:rPr>
              <a:t>anna glas </a:t>
            </a:r>
            <a:r>
              <a:rPr lang="nb-NO" sz="2200" dirty="0">
                <a:solidFill>
                  <a:schemeClr val="bg1"/>
                </a:solidFill>
              </a:rPr>
              <a:t>og metall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90445" y="2328477"/>
            <a:ext cx="3280297" cy="864096"/>
          </a:xfrm>
          <a:prstGeom prst="wedgeRoundRectCallout">
            <a:avLst>
              <a:gd name="adj1" fmla="val 65352"/>
              <a:gd name="adj2" fmla="val -38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bg1"/>
                </a:solidFill>
              </a:rPr>
              <a:t>Materialene</a:t>
            </a:r>
            <a:r>
              <a:rPr lang="nb-NO" sz="2200" dirty="0">
                <a:solidFill>
                  <a:schemeClr val="bg1"/>
                </a:solidFill>
              </a:rPr>
              <a:t> har forskjellige </a:t>
            </a:r>
            <a:r>
              <a:rPr lang="nb-NO" sz="2200" b="1" dirty="0" err="1" smtClean="0">
                <a:solidFill>
                  <a:schemeClr val="bg1"/>
                </a:solidFill>
              </a:rPr>
              <a:t>eigenskapar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830593" y="3978944"/>
            <a:ext cx="4314022" cy="881087"/>
          </a:xfrm>
          <a:prstGeom prst="wedgeRoundRectCallout">
            <a:avLst>
              <a:gd name="adj1" fmla="val 66781"/>
              <a:gd name="adj2" fmla="val 102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Glas </a:t>
            </a:r>
            <a:r>
              <a:rPr lang="nb-NO" sz="2200" dirty="0">
                <a:solidFill>
                  <a:schemeClr val="bg1"/>
                </a:solidFill>
              </a:rPr>
              <a:t>har for eksempel </a:t>
            </a:r>
            <a:r>
              <a:rPr lang="nb-NO" sz="2200" b="1" dirty="0" err="1" smtClean="0">
                <a:solidFill>
                  <a:schemeClr val="bg1"/>
                </a:solidFill>
              </a:rPr>
              <a:t>eigenskapen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å </a:t>
            </a:r>
            <a:r>
              <a:rPr lang="nb-NO" sz="2200" dirty="0" err="1" smtClean="0">
                <a:solidFill>
                  <a:schemeClr val="bg1"/>
                </a:solidFill>
              </a:rPr>
              <a:t>vere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 err="1" smtClean="0">
                <a:solidFill>
                  <a:schemeClr val="bg1"/>
                </a:solidFill>
              </a:rPr>
              <a:t>gjennomskinleg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277414" y="5480701"/>
            <a:ext cx="3420380" cy="842678"/>
          </a:xfrm>
          <a:prstGeom prst="wedgeRoundRectCallout">
            <a:avLst>
              <a:gd name="adj1" fmla="val 74569"/>
              <a:gd name="adj2" fmla="val 18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Metall har </a:t>
            </a:r>
            <a:r>
              <a:rPr lang="nb-NO" sz="2200" b="1" dirty="0" err="1" smtClean="0">
                <a:solidFill>
                  <a:schemeClr val="bg1"/>
                </a:solidFill>
              </a:rPr>
              <a:t>eigenskapen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å </a:t>
            </a:r>
            <a:r>
              <a:rPr lang="nb-NO" sz="2200" dirty="0" err="1" smtClean="0">
                <a:solidFill>
                  <a:schemeClr val="bg1"/>
                </a:solidFill>
              </a:rPr>
              <a:t>vere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hardt og sterkt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11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115616" y="1860848"/>
            <a:ext cx="6912769" cy="892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Eigenskapane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til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ein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gjenstand avheng av kva materiale han er laga av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61889" y="3501008"/>
            <a:ext cx="3384376" cy="1512168"/>
          </a:xfrm>
          <a:prstGeom prst="wedgeEllipseCallout">
            <a:avLst>
              <a:gd name="adj1" fmla="val 46083"/>
              <a:gd name="adj2" fmla="val -75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Skriv nøkkelsetningen i </a:t>
            </a:r>
            <a:r>
              <a:rPr lang="nb-NO" sz="2200" dirty="0" smtClean="0">
                <a:solidFill>
                  <a:schemeClr val="bg1"/>
                </a:solidFill>
              </a:rPr>
              <a:t>lærlingheftet. </a:t>
            </a:r>
            <a:r>
              <a:rPr lang="nb-NO" sz="2200" dirty="0">
                <a:solidFill>
                  <a:schemeClr val="bg1"/>
                </a:solidFill>
              </a:rPr>
              <a:t>R</a:t>
            </a:r>
            <a:r>
              <a:rPr lang="nb-NO" sz="2200" dirty="0" smtClean="0">
                <a:solidFill>
                  <a:schemeClr val="bg1"/>
                </a:solidFill>
              </a:rPr>
              <a:t>ute 3 </a:t>
            </a:r>
            <a:r>
              <a:rPr lang="nb-NO" sz="2200" dirty="0">
                <a:solidFill>
                  <a:schemeClr val="bg1"/>
                </a:solidFill>
              </a:rPr>
              <a:t>på side 1. </a:t>
            </a:r>
          </a:p>
        </p:txBody>
      </p:sp>
    </p:spTree>
    <p:extLst>
      <p:ext uri="{BB962C8B-B14F-4D97-AF65-F5344CB8AC3E}">
        <p14:creationId xmlns:p14="http://schemas.microsoft.com/office/powerpoint/2010/main" val="14886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137157"/>
            <a:ext cx="4752528" cy="2584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Lampa er eit </a:t>
            </a:r>
            <a:r>
              <a:rPr lang="nb-NO" sz="2800" b="1" dirty="0" smtClean="0">
                <a:solidFill>
                  <a:schemeClr val="tx2"/>
                </a:solidFill>
              </a:rPr>
              <a:t>system</a:t>
            </a:r>
            <a:r>
              <a:rPr lang="nb-NO" sz="2800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err="1" smtClean="0">
                <a:solidFill>
                  <a:schemeClr val="tx2"/>
                </a:solidFill>
              </a:rPr>
              <a:t>Delane</a:t>
            </a:r>
            <a:r>
              <a:rPr lang="nb-NO" sz="2800" dirty="0" smtClean="0">
                <a:solidFill>
                  <a:schemeClr val="tx2"/>
                </a:solidFill>
              </a:rPr>
              <a:t> jobbar </a:t>
            </a:r>
            <a:r>
              <a:rPr lang="nb-NO" sz="2800" dirty="0" err="1" smtClean="0">
                <a:solidFill>
                  <a:schemeClr val="tx2"/>
                </a:solidFill>
              </a:rPr>
              <a:t>saman</a:t>
            </a:r>
            <a:r>
              <a:rPr lang="nb-NO" sz="2800" dirty="0" smtClean="0">
                <a:solidFill>
                  <a:schemeClr val="tx2"/>
                </a:solidFill>
              </a:rPr>
              <a:t>, slik at lampa fungerer slik ho skal</a:t>
            </a:r>
            <a:r>
              <a:rPr lang="nb-NO" sz="2800" dirty="0" smtClean="0">
                <a:solidFill>
                  <a:schemeClr val="tx2"/>
                </a:solidFill>
              </a:rPr>
              <a:t>.</a:t>
            </a:r>
            <a:endParaRPr lang="nb-NO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12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816424" cy="488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187624" y="1124744"/>
            <a:ext cx="2880320" cy="936104"/>
          </a:xfrm>
          <a:prstGeom prst="wedgeEllipseCallout">
            <a:avLst>
              <a:gd name="adj1" fmla="val 54516"/>
              <a:gd name="adj2" fmla="val 63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</a:t>
            </a:r>
            <a:r>
              <a:rPr lang="nb-NO" sz="2200" dirty="0" err="1" smtClean="0"/>
              <a:t>delar</a:t>
            </a:r>
            <a:r>
              <a:rPr lang="nb-NO" sz="2200" dirty="0" smtClean="0"/>
              <a:t> består lampa av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87727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</a:t>
            </a:r>
            <a:r>
              <a:rPr lang="nb-NO" sz="1400" dirty="0" err="1" smtClean="0"/>
              <a:t>Annica</a:t>
            </a:r>
            <a:r>
              <a:rPr lang="nb-NO" sz="1400" dirty="0" smtClean="0"/>
              <a:t> Thomsson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2032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13</a:t>
            </a:fld>
            <a:endParaRPr lang="nb-NO"/>
          </a:p>
        </p:txBody>
      </p:sp>
      <p:sp>
        <p:nvSpPr>
          <p:cNvPr id="4" name="Oval Callout 3"/>
          <p:cNvSpPr/>
          <p:nvPr/>
        </p:nvSpPr>
        <p:spPr>
          <a:xfrm>
            <a:off x="1063662" y="692696"/>
            <a:ext cx="3456384" cy="1296144"/>
          </a:xfrm>
          <a:prstGeom prst="wedgeEllipseCallout">
            <a:avLst>
              <a:gd name="adj1" fmla="val -42490"/>
              <a:gd name="adj2" fmla="val 66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er </a:t>
            </a:r>
            <a:r>
              <a:rPr lang="nb-NO" sz="2200" dirty="0" err="1" smtClean="0"/>
              <a:t>hovud</a:t>
            </a:r>
            <a:r>
              <a:rPr lang="nb-NO" sz="2200" b="1" dirty="0" err="1" smtClean="0"/>
              <a:t>funksjonen</a:t>
            </a:r>
            <a:r>
              <a:rPr lang="nb-NO" sz="2200" dirty="0" smtClean="0"/>
              <a:t> til ei lampe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5" name="Oval Callout 4"/>
          <p:cNvSpPr/>
          <p:nvPr/>
        </p:nvSpPr>
        <p:spPr>
          <a:xfrm>
            <a:off x="4860032" y="1333680"/>
            <a:ext cx="3871099" cy="1224136"/>
          </a:xfrm>
          <a:prstGeom prst="wedgeEllipseCallout">
            <a:avLst>
              <a:gd name="adj1" fmla="val -49574"/>
              <a:gd name="adj2" fmla="val 69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trur de 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akkurat denne lampa?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1527514" y="3501008"/>
            <a:ext cx="3364322" cy="1296144"/>
          </a:xfrm>
          <a:prstGeom prst="wedgeEllipseCallout">
            <a:avLst>
              <a:gd name="adj1" fmla="val -51924"/>
              <a:gd name="adj2" fmla="val 69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</a:t>
            </a:r>
            <a:r>
              <a:rPr lang="nb-NO" sz="2200" dirty="0" smtClean="0"/>
              <a:t>va </a:t>
            </a:r>
            <a:r>
              <a:rPr lang="nb-NO" sz="2200" dirty="0" smtClean="0"/>
              <a:t>slags </a:t>
            </a:r>
            <a:r>
              <a:rPr lang="nb-NO" sz="2200" b="1" dirty="0" smtClean="0"/>
              <a:t>materiale</a:t>
            </a:r>
            <a:r>
              <a:rPr lang="nb-NO" sz="2200" dirty="0" smtClean="0"/>
              <a:t> er </a:t>
            </a:r>
            <a:r>
              <a:rPr lang="nb-NO" sz="2200" dirty="0" err="1" smtClean="0"/>
              <a:t>delane</a:t>
            </a:r>
            <a:r>
              <a:rPr lang="nb-NO" sz="2200" dirty="0" smtClean="0"/>
              <a:t> laga av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7" name="Oval Callout 6"/>
          <p:cNvSpPr/>
          <p:nvPr/>
        </p:nvSpPr>
        <p:spPr>
          <a:xfrm>
            <a:off x="5076056" y="5013176"/>
            <a:ext cx="2016224" cy="792088"/>
          </a:xfrm>
          <a:prstGeom prst="wedgeEllipseCallout">
            <a:avLst>
              <a:gd name="adj1" fmla="val -62075"/>
              <a:gd name="adj2" fmla="val -78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Kvifor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2466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87821"/>
            <a:ext cx="1676530" cy="2962337"/>
          </a:xfrm>
          <a:prstGeom prst="rect">
            <a:avLst/>
          </a:prstGeom>
          <a:noFill/>
        </p:spPr>
      </p:pic>
      <p:pic>
        <p:nvPicPr>
          <p:cNvPr id="6" name="Picture 5" descr="N:\Forskerføtter og leserøtter\ELEKTRISITET\Bilder av lamper\lampe 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9966" r="19706" b="4120"/>
          <a:stretch/>
        </p:blipFill>
        <p:spPr bwMode="auto">
          <a:xfrm rot="5400000">
            <a:off x="2968060" y="3403922"/>
            <a:ext cx="2448272" cy="176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6634" y="67609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1</a:t>
            </a:r>
            <a:endParaRPr lang="nb-NO" sz="4000" dirty="0"/>
          </a:p>
        </p:txBody>
      </p:sp>
      <p:sp>
        <p:nvSpPr>
          <p:cNvPr id="8" name="Rectangle 7"/>
          <p:cNvSpPr/>
          <p:nvPr/>
        </p:nvSpPr>
        <p:spPr>
          <a:xfrm>
            <a:off x="3566266" y="2276872"/>
            <a:ext cx="62593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2</a:t>
            </a:r>
            <a:endParaRPr lang="nb-NO" sz="4000" dirty="0"/>
          </a:p>
        </p:txBody>
      </p:sp>
      <p:sp>
        <p:nvSpPr>
          <p:cNvPr id="9" name="Rectangle 8"/>
          <p:cNvSpPr/>
          <p:nvPr/>
        </p:nvSpPr>
        <p:spPr>
          <a:xfrm>
            <a:off x="6063822" y="1484784"/>
            <a:ext cx="66841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3</a:t>
            </a:r>
            <a:endParaRPr lang="nb-NO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r="22737" b="177"/>
          <a:stretch/>
        </p:blipFill>
        <p:spPr bwMode="auto">
          <a:xfrm>
            <a:off x="467544" y="1445746"/>
            <a:ext cx="2162086" cy="45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8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4301929" cy="4104456"/>
          </a:xfrm>
        </p:spPr>
        <p:txBody>
          <a:bodyPr>
            <a:noAutofit/>
          </a:bodyPr>
          <a:lstStyle/>
          <a:p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Plasser </a:t>
            </a:r>
            <a:r>
              <a:rPr lang="nb-NO" sz="2600" dirty="0" err="1" smtClean="0">
                <a:solidFill>
                  <a:schemeClr val="accent3">
                    <a:lumMod val="50000"/>
                  </a:schemeClr>
                </a:solidFill>
              </a:rPr>
              <a:t>lappane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600" dirty="0" err="1" smtClean="0">
                <a:solidFill>
                  <a:schemeClr val="accent3">
                    <a:lumMod val="50000"/>
                  </a:schemeClr>
                </a:solidFill>
              </a:rPr>
              <a:t>frå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 konvolutten der </a:t>
            </a:r>
            <a:r>
              <a:rPr lang="nb-NO" sz="2600" dirty="0" err="1" smtClean="0">
                <a:solidFill>
                  <a:schemeClr val="accent3">
                    <a:lumMod val="50000"/>
                  </a:schemeClr>
                </a:solidFill>
              </a:rPr>
              <a:t>dei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 høyrer heime i tabellen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nb-NO" sz="2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nb-NO" sz="2600" dirty="0">
                <a:solidFill>
                  <a:schemeClr val="accent3">
                    <a:lumMod val="50000"/>
                  </a:schemeClr>
                </a:solidFill>
              </a:rPr>
            </a:br>
            <a:endParaRPr lang="nb-NO" sz="2600" dirty="0" smtClean="0"/>
          </a:p>
          <a:p>
            <a:r>
              <a:rPr lang="nb-NO" sz="2600" dirty="0" smtClean="0"/>
              <a:t>Kva del beskriv lappen</a:t>
            </a:r>
            <a:r>
              <a:rPr lang="nb-NO" sz="2600" dirty="0" smtClean="0"/>
              <a:t>?</a:t>
            </a:r>
            <a:r>
              <a:rPr lang="nb-NO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nb-NO" sz="3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nb-NO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15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303233" y="4365104"/>
            <a:ext cx="549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rgbClr val="0070C0"/>
                </a:solidFill>
              </a:rPr>
              <a:t>Beskriv </a:t>
            </a:r>
            <a:r>
              <a:rPr lang="nb-NO" sz="2600" dirty="0">
                <a:solidFill>
                  <a:srgbClr val="0070C0"/>
                </a:solidFill>
              </a:rPr>
              <a:t>lappen </a:t>
            </a:r>
            <a:r>
              <a:rPr lang="nb-NO" sz="2600" b="1" dirty="0" err="1" smtClean="0">
                <a:solidFill>
                  <a:srgbClr val="0070C0"/>
                </a:solidFill>
              </a:rPr>
              <a:t>materialane</a:t>
            </a:r>
            <a:r>
              <a:rPr lang="nb-NO" sz="2600" dirty="0" smtClean="0">
                <a:solidFill>
                  <a:srgbClr val="0070C0"/>
                </a:solidFill>
              </a:rPr>
              <a:t>, </a:t>
            </a:r>
            <a:r>
              <a:rPr lang="nb-NO" sz="2600" b="1" dirty="0" err="1" smtClean="0">
                <a:solidFill>
                  <a:srgbClr val="0070C0"/>
                </a:solidFill>
              </a:rPr>
              <a:t>eigenskapane</a:t>
            </a:r>
            <a:r>
              <a:rPr lang="nb-NO" sz="2600" dirty="0" smtClean="0">
                <a:solidFill>
                  <a:srgbClr val="0070C0"/>
                </a:solidFill>
              </a:rPr>
              <a:t>, </a:t>
            </a:r>
            <a:r>
              <a:rPr lang="nb-NO" sz="2600" b="1" dirty="0" smtClean="0">
                <a:solidFill>
                  <a:srgbClr val="0070C0"/>
                </a:solidFill>
              </a:rPr>
              <a:t>forma</a:t>
            </a:r>
            <a:r>
              <a:rPr lang="nb-NO" sz="2600" dirty="0" smtClean="0">
                <a:solidFill>
                  <a:srgbClr val="0070C0"/>
                </a:solidFill>
              </a:rPr>
              <a:t> </a:t>
            </a:r>
            <a:r>
              <a:rPr lang="nb-NO" sz="2600" dirty="0">
                <a:solidFill>
                  <a:srgbClr val="0070C0"/>
                </a:solidFill>
              </a:rPr>
              <a:t>eller </a:t>
            </a:r>
            <a:r>
              <a:rPr lang="nb-NO" sz="2600" b="1" dirty="0" smtClean="0">
                <a:solidFill>
                  <a:srgbClr val="0070C0"/>
                </a:solidFill>
              </a:rPr>
              <a:t>funksjonen</a:t>
            </a:r>
            <a:r>
              <a:rPr lang="nb-NO" sz="2600" dirty="0" smtClean="0">
                <a:solidFill>
                  <a:srgbClr val="0070C0"/>
                </a:solidFill>
              </a:rPr>
              <a:t> til delen</a:t>
            </a:r>
            <a:r>
              <a:rPr lang="nb-NO" sz="2600" dirty="0" smtClean="0">
                <a:solidFill>
                  <a:srgbClr val="0070C0"/>
                </a:solidFill>
              </a:rPr>
              <a:t>?</a:t>
            </a:r>
            <a:endParaRPr lang="nb-NO" sz="2600" dirty="0">
              <a:solidFill>
                <a:srgbClr val="0070C0"/>
              </a:solidFill>
            </a:endParaRPr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0" y="1484784"/>
            <a:ext cx="4685487" cy="26642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8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16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49"/>
            <a:ext cx="9144000" cy="43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95" y="3030063"/>
            <a:ext cx="6070726" cy="3423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74" y="188640"/>
            <a:ext cx="8229600" cy="1143000"/>
          </a:xfrm>
        </p:spPr>
        <p:txBody>
          <a:bodyPr/>
          <a:lstStyle/>
          <a:p>
            <a:r>
              <a:rPr lang="nb-NO" sz="3600" dirty="0"/>
              <a:t>A</a:t>
            </a:r>
            <a:r>
              <a:rPr lang="nb-NO" sz="3600" dirty="0" smtClean="0"/>
              <a:t>nalysere</a:t>
            </a:r>
            <a:r>
              <a:rPr lang="nb-NO" sz="6000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17</a:t>
            </a:fld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1835696" y="407408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analysere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919" y="4074082"/>
            <a:ext cx="285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ndersøke </a:t>
            </a:r>
            <a:r>
              <a:rPr lang="nb-NO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delar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av </a:t>
            </a:r>
            <a:r>
              <a:rPr lang="nb-NO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noko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nøye 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71600" y="1562962"/>
            <a:ext cx="5688632" cy="792088"/>
          </a:xfrm>
          <a:prstGeom prst="wedgeRoundRectCallout">
            <a:avLst>
              <a:gd name="adj1" fmla="val -21822"/>
              <a:gd name="adj2" fmla="val 89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  <a:latin typeface="Calibri" panose="020F0502020204030204" pitchFamily="34" charset="0"/>
              </a:rPr>
              <a:t>Å </a:t>
            </a:r>
            <a:r>
              <a:rPr lang="nb-NO" sz="2200" b="1" i="1" dirty="0">
                <a:solidFill>
                  <a:schemeClr val="bg1"/>
                </a:solidFill>
                <a:latin typeface="Calibri" panose="020F0502020204030204" pitchFamily="34" charset="0"/>
              </a:rPr>
              <a:t>analysere</a:t>
            </a:r>
            <a:r>
              <a:rPr lang="nb-NO" sz="2200" dirty="0">
                <a:solidFill>
                  <a:schemeClr val="bg1"/>
                </a:solidFill>
                <a:latin typeface="Calibri" panose="020F0502020204030204" pitchFamily="34" charset="0"/>
              </a:rPr>
              <a:t> er å undersøke </a:t>
            </a:r>
            <a:r>
              <a:rPr lang="nb-NO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delar</a:t>
            </a:r>
            <a:r>
              <a:rPr lang="nb-NO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b-NO" sz="2200" dirty="0">
                <a:solidFill>
                  <a:schemeClr val="bg1"/>
                </a:solidFill>
                <a:latin typeface="Calibri" panose="020F0502020204030204" pitchFamily="34" charset="0"/>
              </a:rPr>
              <a:t>av </a:t>
            </a:r>
            <a:r>
              <a:rPr lang="nb-NO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noko</a:t>
            </a:r>
            <a:r>
              <a:rPr lang="nb-NO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b-NO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nøye.</a:t>
            </a:r>
            <a:endParaRPr lang="nb-NO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16360"/>
            <a:ext cx="46805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tx2"/>
                </a:solidFill>
              </a:rPr>
              <a:t>Kva </a:t>
            </a:r>
            <a:r>
              <a:rPr lang="nb-NO" sz="2600" dirty="0" err="1" smtClean="0">
                <a:solidFill>
                  <a:schemeClr val="tx2"/>
                </a:solidFill>
              </a:rPr>
              <a:t>delar</a:t>
            </a:r>
            <a:r>
              <a:rPr lang="nb-NO" sz="2600" dirty="0" smtClean="0">
                <a:solidFill>
                  <a:schemeClr val="tx2"/>
                </a:solidFill>
              </a:rPr>
              <a:t> er lampa sett </a:t>
            </a:r>
            <a:r>
              <a:rPr lang="nb-NO" sz="2600" dirty="0" err="1" smtClean="0">
                <a:solidFill>
                  <a:schemeClr val="tx2"/>
                </a:solidFill>
              </a:rPr>
              <a:t>saman</a:t>
            </a:r>
            <a:r>
              <a:rPr lang="nb-NO" sz="2600" dirty="0" smtClean="0">
                <a:solidFill>
                  <a:schemeClr val="tx2"/>
                </a:solidFill>
              </a:rPr>
              <a:t> av? </a:t>
            </a:r>
            <a:endParaRPr lang="nb-NO" sz="26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Kva slags </a:t>
            </a:r>
            <a:r>
              <a:rPr lang="nb-NO" sz="2600" b="1" dirty="0" smtClean="0">
                <a:solidFill>
                  <a:schemeClr val="accent3">
                    <a:lumMod val="50000"/>
                  </a:schemeClr>
                </a:solidFill>
              </a:rPr>
              <a:t>form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 har</a:t>
            </a:r>
            <a:b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sz="2600" dirty="0" err="1" smtClean="0">
                <a:solidFill>
                  <a:schemeClr val="accent3">
                    <a:lumMod val="50000"/>
                  </a:schemeClr>
                </a:solidFill>
              </a:rPr>
              <a:t>delane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nb-NO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rgbClr val="7030A0"/>
                </a:solidFill>
              </a:rPr>
              <a:t>Kva slags </a:t>
            </a:r>
            <a:r>
              <a:rPr lang="nb-NO" sz="2600" b="1" dirty="0" smtClean="0">
                <a:solidFill>
                  <a:srgbClr val="7030A0"/>
                </a:solidFill>
              </a:rPr>
              <a:t>materiale</a:t>
            </a:r>
            <a:r>
              <a:rPr lang="nb-NO" sz="2600" dirty="0" smtClean="0">
                <a:solidFill>
                  <a:srgbClr val="7030A0"/>
                </a:solidFill>
              </a:rPr>
              <a:t> er </a:t>
            </a:r>
            <a:r>
              <a:rPr lang="nb-NO" sz="2600" dirty="0" err="1" smtClean="0">
                <a:solidFill>
                  <a:srgbClr val="7030A0"/>
                </a:solidFill>
              </a:rPr>
              <a:t>delane</a:t>
            </a:r>
            <a:r>
              <a:rPr lang="nb-NO" sz="2600" dirty="0" smtClean="0">
                <a:solidFill>
                  <a:srgbClr val="7030A0"/>
                </a:solidFill>
              </a:rPr>
              <a:t> laga av? </a:t>
            </a:r>
            <a:endParaRPr lang="nb-NO" sz="26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accent1">
                    <a:lumMod val="50000"/>
                  </a:schemeClr>
                </a:solidFill>
              </a:rPr>
              <a:t>Kva </a:t>
            </a:r>
            <a:r>
              <a:rPr lang="nb-NO" sz="2600" b="1" dirty="0" err="1" smtClean="0">
                <a:solidFill>
                  <a:schemeClr val="accent1">
                    <a:lumMod val="50000"/>
                  </a:schemeClr>
                </a:solidFill>
              </a:rPr>
              <a:t>eigenskaper</a:t>
            </a:r>
            <a:r>
              <a:rPr lang="nb-NO" sz="2600" dirty="0" smtClean="0">
                <a:solidFill>
                  <a:schemeClr val="accent1">
                    <a:lumMod val="50000"/>
                  </a:schemeClr>
                </a:solidFill>
              </a:rPr>
              <a:t> har </a:t>
            </a:r>
            <a:r>
              <a:rPr lang="nb-NO" sz="2600" b="1" dirty="0" smtClean="0">
                <a:solidFill>
                  <a:schemeClr val="accent1">
                    <a:lumMod val="50000"/>
                  </a:schemeClr>
                </a:solidFill>
              </a:rPr>
              <a:t>materiala</a:t>
            </a:r>
            <a:r>
              <a:rPr lang="nb-NO" sz="2600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nb-NO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Kva er </a:t>
            </a:r>
            <a:r>
              <a:rPr lang="nb-NO" sz="2600" b="1" dirty="0" smtClean="0">
                <a:solidFill>
                  <a:schemeClr val="accent3">
                    <a:lumMod val="50000"/>
                  </a:schemeClr>
                </a:solidFill>
              </a:rPr>
              <a:t>funksjonen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 til </a:t>
            </a:r>
            <a:r>
              <a:rPr lang="nb-NO" sz="2600" dirty="0" err="1" smtClean="0">
                <a:solidFill>
                  <a:schemeClr val="accent3">
                    <a:lumMod val="50000"/>
                  </a:schemeClr>
                </a:solidFill>
              </a:rPr>
              <a:t>delane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?  </a:t>
            </a:r>
          </a:p>
          <a:p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18</a:t>
            </a:fld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5940152" y="5482147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Side 6 i lærlingheftet. </a:t>
            </a:r>
            <a:endParaRPr lang="nb-NO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403648" y="197818"/>
            <a:ext cx="5760641" cy="635252"/>
          </a:xfrm>
          <a:prstGeom prst="wedgeRoundRectCallout">
            <a:avLst>
              <a:gd name="adj1" fmla="val -21278"/>
              <a:gd name="adj2" fmla="val 943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Beskriv lampa du har tatt bilde av.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33974"/>
          <a:stretch/>
        </p:blipFill>
        <p:spPr bwMode="auto">
          <a:xfrm>
            <a:off x="4860032" y="1628800"/>
            <a:ext cx="4184980" cy="374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tx2"/>
                </a:solidFill>
              </a:rPr>
              <a:t>Lekse: </a:t>
            </a:r>
            <a:endParaRPr lang="nb-NO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>
                <a:solidFill>
                  <a:schemeClr val="tx2"/>
                </a:solidFill>
              </a:rPr>
              <a:t>Skriv </a:t>
            </a:r>
            <a:r>
              <a:rPr lang="nb-NO" dirty="0" err="1" smtClean="0">
                <a:solidFill>
                  <a:schemeClr val="tx2"/>
                </a:solidFill>
              </a:rPr>
              <a:t>ein</a:t>
            </a:r>
            <a:r>
              <a:rPr lang="nb-NO" dirty="0" smtClean="0">
                <a:solidFill>
                  <a:schemeClr val="tx2"/>
                </a:solidFill>
              </a:rPr>
              <a:t> kort tekst om lampa du har tatt bilde av</a:t>
            </a:r>
            <a:r>
              <a:rPr lang="nb-NO" dirty="0" smtClean="0">
                <a:solidFill>
                  <a:schemeClr val="tx2"/>
                </a:solidFill>
              </a:rPr>
              <a:t>.</a:t>
            </a:r>
            <a:r>
              <a:rPr lang="nb-NO" dirty="0">
                <a:solidFill>
                  <a:schemeClr val="tx2"/>
                </a:solidFill>
              </a:rPr>
              <a:t/>
            </a:r>
            <a:br>
              <a:rPr lang="nb-NO" dirty="0">
                <a:solidFill>
                  <a:schemeClr val="tx2"/>
                </a:solidFill>
              </a:rPr>
            </a:br>
            <a:endParaRPr lang="nb-NO" sz="3600" dirty="0" smtClean="0"/>
          </a:p>
          <a:p>
            <a:r>
              <a:rPr lang="nb-NO" sz="2600" dirty="0" smtClean="0"/>
              <a:t>Kvar er lampa plassert</a:t>
            </a:r>
            <a:r>
              <a:rPr lang="nb-NO" sz="2600" dirty="0" smtClean="0"/>
              <a:t>?</a:t>
            </a:r>
            <a:br>
              <a:rPr lang="nb-NO" sz="2600" dirty="0" smtClean="0"/>
            </a:br>
            <a:endParaRPr lang="nb-NO" sz="2600" dirty="0" smtClean="0"/>
          </a:p>
          <a:p>
            <a:r>
              <a:rPr lang="nb-NO" sz="2600" dirty="0" smtClean="0"/>
              <a:t>Kva er funksjonen til nettopp denne lampa? Kva slags lys gir den? </a:t>
            </a:r>
            <a:r>
              <a:rPr lang="nb-NO" sz="2600" dirty="0" smtClean="0"/>
              <a:t/>
            </a:r>
            <a:br>
              <a:rPr lang="nb-NO" sz="2600" dirty="0" smtClean="0"/>
            </a:br>
            <a:endParaRPr lang="nb-NO" sz="2600" dirty="0" smtClean="0"/>
          </a:p>
          <a:p>
            <a:r>
              <a:rPr lang="nb-NO" sz="2600" dirty="0" err="1" smtClean="0"/>
              <a:t>Kvifor</a:t>
            </a:r>
            <a:r>
              <a:rPr lang="nb-NO" sz="2600" dirty="0" smtClean="0"/>
              <a:t> </a:t>
            </a:r>
            <a:r>
              <a:rPr lang="nb-NO" sz="2600" dirty="0" err="1" smtClean="0"/>
              <a:t>valde</a:t>
            </a:r>
            <a:r>
              <a:rPr lang="nb-NO" sz="2600" dirty="0" smtClean="0"/>
              <a:t> du å ta bilde av denne lampa? </a:t>
            </a:r>
            <a:endParaRPr lang="nb-N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2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0" y="332656"/>
            <a:ext cx="4716016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040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Skriv </a:t>
            </a:r>
            <a:r>
              <a:rPr lang="nb-NO" sz="2600" i="1" dirty="0" err="1" smtClean="0">
                <a:solidFill>
                  <a:schemeClr val="tx2"/>
                </a:solidFill>
              </a:rPr>
              <a:t>namnet</a:t>
            </a:r>
            <a:r>
              <a:rPr lang="nb-NO" sz="2600" i="1" dirty="0" smtClean="0">
                <a:solidFill>
                  <a:schemeClr val="tx2"/>
                </a:solidFill>
              </a:rPr>
              <a:t> på </a:t>
            </a:r>
            <a:r>
              <a:rPr lang="nb-NO" sz="2600" i="1" dirty="0" err="1" smtClean="0">
                <a:solidFill>
                  <a:schemeClr val="tx2"/>
                </a:solidFill>
              </a:rPr>
              <a:t>gjenstandar</a:t>
            </a:r>
            <a:r>
              <a:rPr lang="nb-NO" sz="2600" i="1" dirty="0" smtClean="0">
                <a:solidFill>
                  <a:schemeClr val="tx2"/>
                </a:solidFill>
              </a:rPr>
              <a:t> som </a:t>
            </a:r>
            <a:r>
              <a:rPr lang="nb-NO" sz="2600" i="1" dirty="0" err="1" smtClean="0">
                <a:solidFill>
                  <a:schemeClr val="tx2"/>
                </a:solidFill>
              </a:rPr>
              <a:t>passar</a:t>
            </a:r>
            <a:r>
              <a:rPr lang="nb-NO" sz="2600" i="1" dirty="0" smtClean="0">
                <a:solidFill>
                  <a:schemeClr val="tx2"/>
                </a:solidFill>
              </a:rPr>
              <a:t> til </a:t>
            </a:r>
            <a:r>
              <a:rPr lang="nb-NO" sz="2600" i="1" dirty="0" err="1" smtClean="0">
                <a:solidFill>
                  <a:schemeClr val="tx2"/>
                </a:solidFill>
              </a:rPr>
              <a:t>hovudfunksjonane</a:t>
            </a:r>
            <a:r>
              <a:rPr lang="nb-NO" sz="2600" i="1" dirty="0" smtClean="0">
                <a:solidFill>
                  <a:schemeClr val="tx2"/>
                </a:solidFill>
              </a:rPr>
              <a:t> til elektrisk </a:t>
            </a:r>
            <a:r>
              <a:rPr lang="nb-NO" sz="2600" i="1" dirty="0" err="1" smtClean="0">
                <a:solidFill>
                  <a:schemeClr val="tx2"/>
                </a:solidFill>
              </a:rPr>
              <a:t>straum</a:t>
            </a:r>
            <a:r>
              <a:rPr lang="nb-NO" sz="2600" i="1" dirty="0" smtClean="0">
                <a:solidFill>
                  <a:schemeClr val="tx2"/>
                </a:solidFill>
              </a:rPr>
              <a:t> (</a:t>
            </a:r>
            <a:r>
              <a:rPr lang="nb-NO" sz="2600" i="1" dirty="0" err="1" smtClean="0">
                <a:solidFill>
                  <a:schemeClr val="tx2"/>
                </a:solidFill>
              </a:rPr>
              <a:t>éon</a:t>
            </a:r>
            <a:r>
              <a:rPr lang="nb-NO" sz="2600" i="1" dirty="0" smtClean="0">
                <a:solidFill>
                  <a:schemeClr val="tx2"/>
                </a:solidFill>
              </a:rPr>
              <a:t> gjenstand for kvar funksjon).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sz="2600" b="1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b-NO" sz="2600" dirty="0" smtClean="0"/>
              <a:t>Skriv </a:t>
            </a:r>
            <a:r>
              <a:rPr lang="nb-NO" sz="2600" dirty="0"/>
              <a:t>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minutt: </a:t>
            </a:r>
            <a:r>
              <a:rPr lang="nb-NO" sz="2600" dirty="0" smtClean="0">
                <a:solidFill>
                  <a:schemeClr val="tx2"/>
                </a:solidFill>
              </a:rPr>
              <a:t>Lærlingheftet </a:t>
            </a:r>
            <a:r>
              <a:rPr lang="nb-NO" sz="2600" dirty="0">
                <a:solidFill>
                  <a:schemeClr val="tx2"/>
                </a:solidFill>
              </a:rPr>
              <a:t>side </a:t>
            </a:r>
            <a:r>
              <a:rPr lang="nb-NO" sz="2600" dirty="0" smtClean="0">
                <a:solidFill>
                  <a:schemeClr val="tx2"/>
                </a:solidFill>
              </a:rPr>
              <a:t>23, spørsmål </a:t>
            </a:r>
            <a:r>
              <a:rPr lang="nb-NO" sz="2600" dirty="0">
                <a:solidFill>
                  <a:schemeClr val="tx2"/>
                </a:solidFill>
              </a:rPr>
              <a:t>1. </a:t>
            </a:r>
            <a:endParaRPr lang="nb-NO" sz="2600" dirty="0" smtClean="0">
              <a:solidFill>
                <a:schemeClr val="tx2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b-NO" sz="2600" dirty="0" smtClean="0"/>
              <a:t>Del med naboen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</a:t>
            </a:r>
            <a:endParaRPr lang="nb-NO" sz="26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b-NO" sz="2600" dirty="0" smtClean="0"/>
              <a:t>Del i plenum</a:t>
            </a:r>
            <a:r>
              <a:rPr lang="nb-NO" sz="2600" dirty="0"/>
              <a:t>.</a:t>
            </a:r>
            <a:r>
              <a:rPr lang="nb-NO" sz="2600" dirty="0" smtClean="0"/>
              <a:t> </a:t>
            </a:r>
            <a:endParaRPr lang="nb-NO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2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539552" y="2741741"/>
            <a:ext cx="806489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omic Sans MS" panose="030F0702030302020204" pitchFamily="66" charset="0"/>
              </a:rPr>
              <a:t>Vi brukar </a:t>
            </a:r>
            <a:r>
              <a:rPr lang="nb-NO" sz="2400" dirty="0" err="1" smtClean="0">
                <a:latin typeface="Comic Sans MS" panose="030F0702030302020204" pitchFamily="66" charset="0"/>
              </a:rPr>
              <a:t>straum</a:t>
            </a:r>
            <a:r>
              <a:rPr lang="nb-NO" sz="2400" dirty="0" smtClean="0">
                <a:latin typeface="Comic Sans MS" panose="030F0702030302020204" pitchFamily="66" charset="0"/>
              </a:rPr>
              <a:t> til å få lys, oppvarming/nedkjøling, bevegelse og kommunikasjon</a:t>
            </a:r>
            <a:r>
              <a:rPr lang="nb-NO" sz="2400" dirty="0" smtClean="0">
                <a:latin typeface="Comic Sans MS" panose="030F0702030302020204" pitchFamily="66" charset="0"/>
              </a:rPr>
              <a:t>.</a:t>
            </a:r>
            <a:endParaRPr lang="nb-N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3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4186418" y="908720"/>
            <a:ext cx="4536504" cy="1368152"/>
          </a:xfrm>
          <a:prstGeom prst="wedgeRoundRectCallout">
            <a:avLst>
              <a:gd name="adj1" fmla="val -18362"/>
              <a:gd name="adj2" fmla="val 879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</a:t>
            </a:r>
            <a:r>
              <a:rPr lang="nb-NO" sz="2200" dirty="0" smtClean="0"/>
              <a:t>sjå </a:t>
            </a:r>
            <a:r>
              <a:rPr lang="nb-NO" sz="2200" dirty="0" err="1" smtClean="0"/>
              <a:t>nærare</a:t>
            </a:r>
            <a:r>
              <a:rPr lang="nb-NO" sz="2200" dirty="0" smtClean="0"/>
              <a:t> </a:t>
            </a:r>
            <a:r>
              <a:rPr lang="nb-NO" sz="2200" dirty="0" smtClean="0"/>
              <a:t>på </a:t>
            </a:r>
            <a:r>
              <a:rPr lang="nb-NO" sz="2200" dirty="0" smtClean="0"/>
              <a:t>om</a:t>
            </a:r>
            <a:r>
              <a:rPr lang="nb-NO" sz="2200" dirty="0" smtClean="0"/>
              <a:t>grepa </a:t>
            </a:r>
            <a:r>
              <a:rPr lang="nb-NO" sz="2200" b="1" i="1" dirty="0" smtClean="0"/>
              <a:t>materiale</a:t>
            </a:r>
            <a:r>
              <a:rPr lang="nb-NO" sz="2200" dirty="0" smtClean="0"/>
              <a:t>, </a:t>
            </a:r>
            <a:r>
              <a:rPr lang="nb-NO" sz="2200" b="1" i="1" dirty="0" err="1" smtClean="0"/>
              <a:t>eigenskap</a:t>
            </a:r>
            <a:r>
              <a:rPr lang="nb-NO" sz="2200" dirty="0" smtClean="0"/>
              <a:t>, </a:t>
            </a:r>
            <a:r>
              <a:rPr lang="nb-NO" sz="2200" b="1" i="1" dirty="0" smtClean="0"/>
              <a:t>form</a:t>
            </a:r>
            <a:r>
              <a:rPr lang="nb-NO" sz="2200" dirty="0" smtClean="0"/>
              <a:t> og </a:t>
            </a:r>
            <a:r>
              <a:rPr lang="nb-NO" sz="2200" b="1" i="1" dirty="0" smtClean="0"/>
              <a:t>funksjon</a:t>
            </a:r>
            <a:r>
              <a:rPr lang="nb-NO" sz="2200" dirty="0" smtClean="0"/>
              <a:t>.  </a:t>
            </a:r>
            <a:endParaRPr lang="nb-NO" sz="2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923928" y="4221088"/>
            <a:ext cx="4536504" cy="1512168"/>
          </a:xfrm>
          <a:prstGeom prst="wedgeRoundRectCallout">
            <a:avLst>
              <a:gd name="adj1" fmla="val 7258"/>
              <a:gd name="adj2" fmla="val -894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Desse</a:t>
            </a:r>
            <a:r>
              <a:rPr lang="nb-NO" sz="2200" dirty="0" smtClean="0"/>
              <a:t> omgrepa </a:t>
            </a:r>
            <a:r>
              <a:rPr lang="nb-NO" sz="2200" dirty="0" smtClean="0"/>
              <a:t>er sentrale når vi skal lære om </a:t>
            </a:r>
            <a:r>
              <a:rPr lang="nb-NO" sz="2200" b="1" dirty="0" smtClean="0"/>
              <a:t>elektrisitet</a:t>
            </a:r>
            <a:r>
              <a:rPr lang="nb-NO" sz="2200" dirty="0" smtClean="0"/>
              <a:t>, men også </a:t>
            </a:r>
            <a:r>
              <a:rPr lang="nb-NO" sz="2200" dirty="0" err="1" smtClean="0"/>
              <a:t>innanfor</a:t>
            </a:r>
            <a:r>
              <a:rPr lang="nb-NO" sz="2200" dirty="0" smtClean="0"/>
              <a:t> </a:t>
            </a:r>
            <a:r>
              <a:rPr lang="nb-NO" sz="2200" dirty="0" smtClean="0"/>
              <a:t>andre </a:t>
            </a:r>
            <a:r>
              <a:rPr lang="nb-NO" sz="2200" dirty="0" smtClean="0"/>
              <a:t>tema </a:t>
            </a:r>
            <a:r>
              <a:rPr lang="nb-NO" sz="2200" dirty="0" smtClean="0"/>
              <a:t>i naturfag.</a:t>
            </a:r>
            <a:endParaRPr lang="nb-NO" sz="2200" dirty="0"/>
          </a:p>
        </p:txBody>
      </p:sp>
      <p:pic>
        <p:nvPicPr>
          <p:cNvPr id="1026" name="Picture 2" descr="Lampe, Dusj Lampe, PÃ¦re, Belysning, Tegning, Grafi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3701"/>
            <a:ext cx="3390515" cy="35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4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367619" y="2060848"/>
            <a:ext cx="6408712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Materiale er det som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noko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er laga av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31346" y="3573016"/>
            <a:ext cx="3483259" cy="1440160"/>
          </a:xfrm>
          <a:prstGeom prst="wedgeEllipseCallout">
            <a:avLst>
              <a:gd name="adj1" fmla="val 44237"/>
              <a:gd name="adj2" fmla="val -86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Skriv</a:t>
            </a:r>
            <a:r>
              <a:rPr lang="nb-NO" sz="2200" dirty="0" smtClean="0"/>
              <a:t> </a:t>
            </a:r>
            <a:r>
              <a:rPr lang="nb-NO" sz="2200" dirty="0" smtClean="0"/>
              <a:t>nøkkelsetningen i lærlingheftet. Rute 1 på side 1.</a:t>
            </a:r>
            <a:endParaRPr lang="nb-NO" sz="2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Materiale</a:t>
            </a:r>
            <a:r>
              <a:rPr lang="nb-NO" sz="6600" dirty="0" smtClean="0"/>
              <a:t> </a:t>
            </a:r>
            <a:endParaRPr lang="nb-NO" sz="6600" dirty="0"/>
          </a:p>
        </p:txBody>
      </p:sp>
    </p:spTree>
    <p:extLst>
      <p:ext uri="{BB962C8B-B14F-4D97-AF65-F5344CB8AC3E}">
        <p14:creationId xmlns:p14="http://schemas.microsoft.com/office/powerpoint/2010/main" val="14803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39552" y="3429000"/>
            <a:ext cx="3923928" cy="1008112"/>
          </a:xfrm>
          <a:prstGeom prst="wedgeRoundRectCallout">
            <a:avLst>
              <a:gd name="adj1" fmla="val -8637"/>
              <a:gd name="adj2" fmla="val 803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Kva materiale er pulten din laga av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5683" y="4853331"/>
            <a:ext cx="3672408" cy="1023941"/>
          </a:xfrm>
          <a:prstGeom prst="wedgeRoundRectCallout">
            <a:avLst>
              <a:gd name="adj1" fmla="val -7337"/>
              <a:gd name="adj2" fmla="val 804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2400" dirty="0" smtClean="0"/>
              <a:t>Kva materiale er genseren din laga av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5</a:t>
            </a:fld>
            <a:endParaRPr lang="nb-NO"/>
          </a:p>
        </p:txBody>
      </p:sp>
      <p:sp>
        <p:nvSpPr>
          <p:cNvPr id="6" name="Rounded Rectangular Callout 5"/>
          <p:cNvSpPr/>
          <p:nvPr/>
        </p:nvSpPr>
        <p:spPr>
          <a:xfrm>
            <a:off x="539552" y="620688"/>
            <a:ext cx="4176464" cy="1008112"/>
          </a:xfrm>
          <a:prstGeom prst="wedgeRoundRectCallout">
            <a:avLst>
              <a:gd name="adj1" fmla="val -32032"/>
              <a:gd name="adj2" fmla="val 862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Sprettballar</a:t>
            </a:r>
            <a:r>
              <a:rPr lang="nb-NO" sz="2400" dirty="0" smtClean="0"/>
              <a:t> er laga av gummi. Gummi er eit materiale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5" y="1844824"/>
            <a:ext cx="3744416" cy="204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Mange </a:t>
            </a:r>
            <a:r>
              <a:rPr lang="nb-NO" sz="3200" dirty="0" err="1" smtClean="0"/>
              <a:t>gjenstandar</a:t>
            </a:r>
            <a:r>
              <a:rPr lang="nb-NO" sz="3200" dirty="0" smtClean="0"/>
              <a:t> er laga av </a:t>
            </a:r>
            <a:r>
              <a:rPr lang="nb-NO" sz="3200" dirty="0" err="1" smtClean="0"/>
              <a:t>meir</a:t>
            </a:r>
            <a:r>
              <a:rPr lang="nb-NO" sz="3200" dirty="0" smtClean="0"/>
              <a:t> enn </a:t>
            </a:r>
            <a:r>
              <a:rPr lang="nb-NO" sz="3200" dirty="0" err="1" smtClean="0"/>
              <a:t>eitt</a:t>
            </a:r>
            <a:r>
              <a:rPr lang="nb-NO" sz="3200" dirty="0" smtClean="0"/>
              <a:t> </a:t>
            </a:r>
            <a:r>
              <a:rPr lang="nb-NO" sz="3200" b="1" dirty="0" smtClean="0"/>
              <a:t>materiale</a:t>
            </a:r>
            <a:r>
              <a:rPr lang="nb-NO" sz="3200" dirty="0" smtClean="0"/>
              <a:t>. </a:t>
            </a:r>
            <a:endParaRPr lang="nb-N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46" y="1556792"/>
            <a:ext cx="91762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6</a:t>
            </a:fld>
            <a:endParaRPr lang="nb-NO"/>
          </a:p>
        </p:txBody>
      </p:sp>
      <p:sp>
        <p:nvSpPr>
          <p:cNvPr id="4" name="Rounded Rectangular Callout 3"/>
          <p:cNvSpPr/>
          <p:nvPr/>
        </p:nvSpPr>
        <p:spPr>
          <a:xfrm>
            <a:off x="3059832" y="5157192"/>
            <a:ext cx="2177721" cy="720080"/>
          </a:xfrm>
          <a:prstGeom prst="wedgeRoundRectCallout">
            <a:avLst>
              <a:gd name="adj1" fmla="val -75111"/>
              <a:gd name="adj2" fmla="val 27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Kva </a:t>
            </a:r>
            <a:r>
              <a:rPr lang="nb-NO" b="1" dirty="0" smtClean="0">
                <a:solidFill>
                  <a:schemeClr val="tx1"/>
                </a:solidFill>
              </a:rPr>
              <a:t>materiale</a:t>
            </a:r>
            <a:r>
              <a:rPr lang="nb-NO" dirty="0" smtClean="0">
                <a:solidFill>
                  <a:schemeClr val="tx1"/>
                </a:solidFill>
              </a:rPr>
              <a:t> er hjula laga av</a:t>
            </a:r>
            <a:r>
              <a:rPr lang="nb-NO" dirty="0" smtClean="0">
                <a:solidFill>
                  <a:schemeClr val="tx1"/>
                </a:solidFill>
              </a:rPr>
              <a:t>?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96136" y="1988840"/>
            <a:ext cx="2232248" cy="936104"/>
          </a:xfrm>
          <a:prstGeom prst="wedgeRoundRectCallout">
            <a:avLst>
              <a:gd name="adj1" fmla="val -73030"/>
              <a:gd name="adj2" fmla="val 926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1"/>
                </a:solidFill>
              </a:rPr>
              <a:t>Kva </a:t>
            </a:r>
            <a:r>
              <a:rPr lang="nb-NO" sz="2200" b="1" dirty="0" smtClean="0">
                <a:solidFill>
                  <a:schemeClr val="tx1"/>
                </a:solidFill>
              </a:rPr>
              <a:t>materiale</a:t>
            </a:r>
            <a:r>
              <a:rPr lang="nb-NO" sz="2200" dirty="0" smtClean="0">
                <a:solidFill>
                  <a:schemeClr val="tx1"/>
                </a:solidFill>
              </a:rPr>
              <a:t> er vindua laga av? </a:t>
            </a: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3995936" y="3907053"/>
            <a:ext cx="4896544" cy="774706"/>
          </a:xfrm>
          <a:prstGeom prst="wedgeRoundRectCallout">
            <a:avLst>
              <a:gd name="adj1" fmla="val -21008"/>
              <a:gd name="adj2" fmla="val 80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800" dirty="0" smtClean="0"/>
              <a:t>Alle </a:t>
            </a:r>
            <a:r>
              <a:rPr lang="nb-NO" sz="2800" b="1" dirty="0" smtClean="0"/>
              <a:t>materiale</a:t>
            </a:r>
            <a:r>
              <a:rPr lang="nb-NO" sz="2800" dirty="0" smtClean="0"/>
              <a:t> har </a:t>
            </a:r>
            <a:r>
              <a:rPr lang="nb-NO" sz="2800" b="1" dirty="0" err="1" smtClean="0"/>
              <a:t>eigenskaper</a:t>
            </a:r>
            <a:r>
              <a:rPr lang="nb-NO" sz="2800" dirty="0" smtClean="0"/>
              <a:t>.</a:t>
            </a:r>
            <a:endParaRPr lang="nb-NO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7</a:t>
            </a:fld>
            <a:endParaRPr lang="nb-NO"/>
          </a:p>
        </p:txBody>
      </p:sp>
      <p:sp>
        <p:nvSpPr>
          <p:cNvPr id="7" name="Oval Callout 6"/>
          <p:cNvSpPr/>
          <p:nvPr/>
        </p:nvSpPr>
        <p:spPr>
          <a:xfrm>
            <a:off x="899592" y="620688"/>
            <a:ext cx="3816424" cy="1296144"/>
          </a:xfrm>
          <a:prstGeom prst="wedgeEllipseCallout">
            <a:avLst>
              <a:gd name="adj1" fmla="val -34878"/>
              <a:gd name="adj2" fmla="val 77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Kvifor</a:t>
            </a:r>
            <a:r>
              <a:rPr lang="nb-NO" sz="2400" dirty="0" smtClean="0"/>
              <a:t> er vindu laga av glas og </a:t>
            </a:r>
            <a:r>
              <a:rPr lang="nb-NO" sz="2400" dirty="0" err="1" smtClean="0"/>
              <a:t>ikkje</a:t>
            </a:r>
            <a:r>
              <a:rPr lang="nb-NO" sz="2400" dirty="0" smtClean="0"/>
              <a:t> av tre?</a:t>
            </a:r>
            <a:endParaRPr lang="nb-NO" sz="2400" dirty="0"/>
          </a:p>
        </p:txBody>
      </p:sp>
      <p:sp>
        <p:nvSpPr>
          <p:cNvPr id="9" name="Oval Callout 8"/>
          <p:cNvSpPr/>
          <p:nvPr/>
        </p:nvSpPr>
        <p:spPr>
          <a:xfrm>
            <a:off x="4870177" y="1628800"/>
            <a:ext cx="3431768" cy="1368152"/>
          </a:xfrm>
          <a:prstGeom prst="wedgeEllipseCallout">
            <a:avLst>
              <a:gd name="adj1" fmla="val 57590"/>
              <a:gd name="adj2" fmla="val 58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Kvifor</a:t>
            </a:r>
            <a:r>
              <a:rPr lang="nb-NO" sz="2400" dirty="0" smtClean="0"/>
              <a:t> er klede laga av bomull og </a:t>
            </a:r>
            <a:r>
              <a:rPr lang="nb-NO" sz="2400" dirty="0" err="1" smtClean="0"/>
              <a:t>ikkje</a:t>
            </a:r>
            <a:r>
              <a:rPr lang="nb-NO" sz="2400" dirty="0" smtClean="0"/>
              <a:t> sement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pic>
        <p:nvPicPr>
          <p:cNvPr id="10" name="Picture 10" descr="Vindusramme, Grensen, Ramme, BlÃ¥, Design, Vindu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6" y="2780928"/>
            <a:ext cx="3253826" cy="31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Eigenskap</a:t>
            </a:r>
            <a:r>
              <a:rPr lang="nb-NO" sz="6000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8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323528" y="2205011"/>
            <a:ext cx="8424936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Ein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eigenskap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er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kjenneteikn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ved eit materiale,  for eksempel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korleis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materialet ser ut og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kjennest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ut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40911" y="3861048"/>
            <a:ext cx="3384376" cy="1512168"/>
          </a:xfrm>
          <a:prstGeom prst="wedgeEllipseCallout">
            <a:avLst>
              <a:gd name="adj1" fmla="val 53911"/>
              <a:gd name="adj2" fmla="val -66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Skriv nøkkelsetningen i </a:t>
            </a:r>
            <a:r>
              <a:rPr lang="nb-NO" sz="2200" dirty="0" smtClean="0">
                <a:solidFill>
                  <a:schemeClr val="bg1"/>
                </a:solidFill>
              </a:rPr>
              <a:t>lærlingheftet. </a:t>
            </a:r>
            <a:r>
              <a:rPr lang="nb-NO" sz="2200" dirty="0">
                <a:solidFill>
                  <a:schemeClr val="bg1"/>
                </a:solidFill>
              </a:rPr>
              <a:t>R</a:t>
            </a:r>
            <a:r>
              <a:rPr lang="nb-NO" sz="2200" dirty="0" smtClean="0">
                <a:solidFill>
                  <a:schemeClr val="bg1"/>
                </a:solidFill>
              </a:rPr>
              <a:t>ute </a:t>
            </a:r>
            <a:r>
              <a:rPr lang="nb-NO" sz="2200" dirty="0">
                <a:solidFill>
                  <a:schemeClr val="bg1"/>
                </a:solidFill>
              </a:rPr>
              <a:t>2 på side 1. </a:t>
            </a:r>
          </a:p>
        </p:txBody>
      </p:sp>
    </p:spTree>
    <p:extLst>
      <p:ext uri="{BB962C8B-B14F-4D97-AF65-F5344CB8AC3E}">
        <p14:creationId xmlns:p14="http://schemas.microsoft.com/office/powerpoint/2010/main" val="41243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37989" y="620688"/>
            <a:ext cx="4032480" cy="1192819"/>
          </a:xfrm>
          <a:prstGeom prst="wedgeRoundRectCallout">
            <a:avLst>
              <a:gd name="adj1" fmla="val -36063"/>
              <a:gd name="adj2" fmla="val 72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Dei fleste metall har </a:t>
            </a:r>
            <a:r>
              <a:rPr lang="nb-NO" sz="2400" b="1" dirty="0" err="1" smtClean="0"/>
              <a:t>eigenskapen</a:t>
            </a:r>
            <a:r>
              <a:rPr lang="nb-NO" sz="2400" dirty="0" smtClean="0"/>
              <a:t> å </a:t>
            </a:r>
            <a:r>
              <a:rPr lang="nb-NO" sz="2400" dirty="0" err="1" smtClean="0"/>
              <a:t>vere</a:t>
            </a:r>
            <a:r>
              <a:rPr lang="nb-NO" sz="2400" dirty="0" smtClean="0"/>
              <a:t> hardt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09654" y="2060848"/>
            <a:ext cx="4248472" cy="1152128"/>
          </a:xfrm>
          <a:prstGeom prst="wedgeRoundRectCallout">
            <a:avLst>
              <a:gd name="adj1" fmla="val -3706"/>
              <a:gd name="adj2" fmla="val 772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Ein</a:t>
            </a:r>
            <a:r>
              <a:rPr lang="nb-NO" sz="2400" dirty="0" smtClean="0"/>
              <a:t> av </a:t>
            </a:r>
            <a:r>
              <a:rPr lang="nb-NO" sz="2400" b="1" dirty="0" err="1" smtClean="0"/>
              <a:t>eigenskapane</a:t>
            </a:r>
            <a:r>
              <a:rPr lang="nb-NO" sz="2400" dirty="0" smtClean="0"/>
              <a:t> til gummi er at det er lett å bøye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9</a:t>
            </a:fld>
            <a:endParaRPr lang="nb-NO"/>
          </a:p>
        </p:txBody>
      </p:sp>
      <p:sp>
        <p:nvSpPr>
          <p:cNvPr id="7" name="Oval Callout 6"/>
          <p:cNvSpPr/>
          <p:nvPr/>
        </p:nvSpPr>
        <p:spPr>
          <a:xfrm>
            <a:off x="770069" y="3356992"/>
            <a:ext cx="3600400" cy="1152128"/>
          </a:xfrm>
          <a:prstGeom prst="wedgeEllipseCallout">
            <a:avLst>
              <a:gd name="adj1" fmla="val -43274"/>
              <a:gd name="adj2" fmla="val 72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</a:t>
            </a:r>
            <a:r>
              <a:rPr lang="nb-NO" sz="2200" dirty="0" smtClean="0"/>
              <a:t>va </a:t>
            </a:r>
            <a:r>
              <a:rPr lang="nb-NO" sz="2200" dirty="0"/>
              <a:t>er </a:t>
            </a:r>
            <a:r>
              <a:rPr lang="nb-NO" sz="2200" b="1" dirty="0" err="1" smtClean="0"/>
              <a:t>eigenskapane</a:t>
            </a:r>
            <a:r>
              <a:rPr lang="nb-NO" sz="2200" dirty="0" smtClean="0"/>
              <a:t> </a:t>
            </a:r>
            <a:r>
              <a:rPr lang="nb-NO" sz="2200" dirty="0"/>
              <a:t>til </a:t>
            </a:r>
            <a:r>
              <a:rPr lang="nb-NO" sz="2200" dirty="0" smtClean="0"/>
              <a:t>glas?</a:t>
            </a:r>
            <a:endParaRPr lang="nb-NO" sz="2200" dirty="0"/>
          </a:p>
        </p:txBody>
      </p:sp>
      <p:sp>
        <p:nvSpPr>
          <p:cNvPr id="10" name="Oval Callout 9"/>
          <p:cNvSpPr/>
          <p:nvPr/>
        </p:nvSpPr>
        <p:spPr>
          <a:xfrm>
            <a:off x="4283968" y="4537719"/>
            <a:ext cx="3600400" cy="1152128"/>
          </a:xfrm>
          <a:prstGeom prst="wedgeEllipseCallout">
            <a:avLst>
              <a:gd name="adj1" fmla="val 47159"/>
              <a:gd name="adj2" fmla="val 71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</a:t>
            </a:r>
            <a:r>
              <a:rPr lang="nb-NO" sz="2200" dirty="0" smtClean="0"/>
              <a:t>va </a:t>
            </a:r>
            <a:r>
              <a:rPr lang="nb-NO" sz="2200" dirty="0"/>
              <a:t>er </a:t>
            </a:r>
            <a:r>
              <a:rPr lang="nb-NO" sz="2200" b="1" dirty="0" err="1" smtClean="0"/>
              <a:t>eigenskapane</a:t>
            </a:r>
            <a:r>
              <a:rPr lang="nb-NO" sz="2200" dirty="0" smtClean="0"/>
              <a:t> </a:t>
            </a:r>
            <a:r>
              <a:rPr lang="nb-NO" sz="2200" dirty="0"/>
              <a:t>til </a:t>
            </a:r>
            <a:r>
              <a:rPr lang="nb-NO" sz="2200" dirty="0" smtClean="0"/>
              <a:t>leire?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833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482</Words>
  <Application>Microsoft Office PowerPoint</Application>
  <PresentationFormat>On-screen Show (4:3)</PresentationFormat>
  <Paragraphs>101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Økt 2</vt:lpstr>
      <vt:lpstr>Skriv-par-del</vt:lpstr>
      <vt:lpstr>PowerPoint Presentation</vt:lpstr>
      <vt:lpstr>Materiale </vt:lpstr>
      <vt:lpstr>PowerPoint Presentation</vt:lpstr>
      <vt:lpstr>Mange gjenstandar er laga av meir enn eitt materiale. </vt:lpstr>
      <vt:lpstr>PowerPoint Presentation</vt:lpstr>
      <vt:lpstr>Eigenskap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Analysere  </vt:lpstr>
      <vt:lpstr>PowerPoint Presentation</vt:lpstr>
      <vt:lpstr>Lekse: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Gaare Dahl</dc:creator>
  <cp:lastModifiedBy>Maria Gaare Dahl</cp:lastModifiedBy>
  <cp:revision>223</cp:revision>
  <dcterms:created xsi:type="dcterms:W3CDTF">2017-02-12T11:04:52Z</dcterms:created>
  <dcterms:modified xsi:type="dcterms:W3CDTF">2018-06-14T12:26:50Z</dcterms:modified>
</cp:coreProperties>
</file>