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66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396D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4889F-077E-4FF3-8E8C-698BCFC77A7C}" type="datetimeFigureOut">
              <a:rPr lang="nb-NO" smtClean="0"/>
              <a:t>21.06.2018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1959-23FC-441B-BEA8-B35C5AAD8B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49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41959-23FC-441B-BEA8-B35C5AAD8B0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500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01D0-D2F6-4500-AEC4-4D858C12B5C2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741070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01D0-D2F6-4500-AEC4-4D858C12B5C2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39885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01D0-D2F6-4500-AEC4-4D858C12B5C2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682488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01D0-D2F6-4500-AEC4-4D858C12B5C2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397069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01D0-D2F6-4500-AEC4-4D858C12B5C2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9900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01D0-D2F6-4500-AEC4-4D858C12B5C2}" type="datetime1">
              <a:rPr lang="nb-NO" smtClean="0"/>
              <a:t>21.06.2018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124903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01D0-D2F6-4500-AEC4-4D858C12B5C2}" type="datetime1">
              <a:rPr lang="nb-NO" smtClean="0"/>
              <a:t>21.06.2018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23567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01D0-D2F6-4500-AEC4-4D858C12B5C2}" type="datetime1">
              <a:rPr lang="nb-NO" smtClean="0"/>
              <a:t>21.06.2018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299336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01D0-D2F6-4500-AEC4-4D858C12B5C2}" type="datetime1">
              <a:rPr lang="nb-NO" smtClean="0"/>
              <a:t>21.06.2018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951928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01D0-D2F6-4500-AEC4-4D858C12B5C2}" type="datetime1">
              <a:rPr lang="nb-NO" smtClean="0"/>
              <a:t>21.06.2018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0293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01D0-D2F6-4500-AEC4-4D858C12B5C2}" type="datetime1">
              <a:rPr lang="nb-NO" smtClean="0"/>
              <a:t>21.06.2018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43056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201D0-D2F6-4500-AEC4-4D858C12B5C2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29B6-4557-4CE3-B4E6-1C45CBB949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331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Økt 11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Legg elektrisk anlegg i </a:t>
            </a:r>
            <a:r>
              <a:rPr lang="nb-NO" dirty="0" err="1" smtClean="0"/>
              <a:t>eit</a:t>
            </a:r>
            <a:r>
              <a:rPr lang="nb-NO" dirty="0" smtClean="0"/>
              <a:t> modellrom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7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48680"/>
            <a:ext cx="3419872" cy="720080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Skriv-par-del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424936" cy="2952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600" i="1" dirty="0" err="1" smtClean="0">
                <a:solidFill>
                  <a:schemeClr val="tx2"/>
                </a:solidFill>
              </a:rPr>
              <a:t>Kvifor</a:t>
            </a:r>
            <a:r>
              <a:rPr lang="nb-NO" sz="2600" i="1" dirty="0" smtClean="0">
                <a:solidFill>
                  <a:schemeClr val="tx2"/>
                </a:solidFill>
              </a:rPr>
              <a:t> brukar </a:t>
            </a:r>
            <a:r>
              <a:rPr lang="nb-NO" sz="2600" i="1" dirty="0" err="1" smtClean="0">
                <a:solidFill>
                  <a:schemeClr val="tx2"/>
                </a:solidFill>
              </a:rPr>
              <a:t>elektrikarar</a:t>
            </a:r>
            <a:r>
              <a:rPr lang="nb-NO" sz="2600" i="1" dirty="0" smtClean="0">
                <a:solidFill>
                  <a:schemeClr val="tx2"/>
                </a:solidFill>
              </a:rPr>
              <a:t> </a:t>
            </a:r>
            <a:r>
              <a:rPr lang="nb-NO" sz="2600" i="1" dirty="0" err="1" smtClean="0">
                <a:solidFill>
                  <a:schemeClr val="tx2"/>
                </a:solidFill>
              </a:rPr>
              <a:t>koplingsskjema</a:t>
            </a:r>
            <a:r>
              <a:rPr lang="nb-NO" sz="2600" i="1" dirty="0" smtClean="0">
                <a:solidFill>
                  <a:schemeClr val="tx2"/>
                </a:solidFill>
              </a:rPr>
              <a:t>?  </a:t>
            </a:r>
          </a:p>
          <a:p>
            <a:pPr marL="0" indent="0">
              <a:buNone/>
            </a:pPr>
            <a:endParaRPr lang="nb-NO" sz="2600" i="1" dirty="0" smtClean="0"/>
          </a:p>
          <a:p>
            <a:pPr marL="0" indent="0">
              <a:buNone/>
            </a:pPr>
            <a:endParaRPr lang="nb-NO" sz="2600" i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1. Skriv</a:t>
            </a:r>
            <a:r>
              <a:rPr lang="nb-NO" sz="2600" dirty="0"/>
              <a:t>: </a:t>
            </a:r>
            <a:r>
              <a:rPr lang="nb-NO" sz="2600" dirty="0">
                <a:solidFill>
                  <a:schemeClr val="tx2"/>
                </a:solidFill>
              </a:rPr>
              <a:t>Lærlingheftet side </a:t>
            </a:r>
            <a:r>
              <a:rPr lang="nb-NO" sz="2600" dirty="0" smtClean="0">
                <a:solidFill>
                  <a:schemeClr val="tx2"/>
                </a:solidFill>
              </a:rPr>
              <a:t>26, spørsmål 10.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2. Del med naboen.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3. Del i plenum.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777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3</a:t>
            </a:fld>
            <a:endParaRPr lang="nb-NO"/>
          </a:p>
        </p:txBody>
      </p:sp>
      <p:sp>
        <p:nvSpPr>
          <p:cNvPr id="8" name="Rounded Rectangular Callout 7"/>
          <p:cNvSpPr/>
          <p:nvPr/>
        </p:nvSpPr>
        <p:spPr>
          <a:xfrm>
            <a:off x="251520" y="260648"/>
            <a:ext cx="4248472" cy="1154312"/>
          </a:xfrm>
          <a:prstGeom prst="wedgeRoundRectCallout">
            <a:avLst>
              <a:gd name="adj1" fmla="val -11106"/>
              <a:gd name="adj2" fmla="val 771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I denne økta skal </a:t>
            </a:r>
            <a:r>
              <a:rPr lang="nb-NO" sz="2200" dirty="0" smtClean="0"/>
              <a:t>de </a:t>
            </a:r>
            <a:r>
              <a:rPr lang="nb-NO" sz="2200" dirty="0" smtClean="0"/>
              <a:t>legge det elektriske anlegget til modellrommet.</a:t>
            </a:r>
            <a:endParaRPr lang="nb-NO" sz="2200" dirty="0"/>
          </a:p>
        </p:txBody>
      </p:sp>
      <p:pic>
        <p:nvPicPr>
          <p:cNvPr id="10" name="Picture 2" descr="N:\Forskerføtter og leserøtter\ELEKTRISITET\Bilder\Bilder til lærerveiledningene\Pappesk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8813"/>
          <a:stretch/>
        </p:blipFill>
        <p:spPr bwMode="auto">
          <a:xfrm>
            <a:off x="1043608" y="2044097"/>
            <a:ext cx="3103827" cy="24094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344843" y="5157192"/>
            <a:ext cx="4321452" cy="1137147"/>
          </a:xfrm>
          <a:prstGeom prst="wedgeRoundRectCallout">
            <a:avLst>
              <a:gd name="adj1" fmla="val 34388"/>
              <a:gd name="adj2" fmla="val -891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Følg plan og skisse på side 21 i lærlingheftet og </a:t>
            </a:r>
            <a:r>
              <a:rPr lang="nb-NO" sz="2200" dirty="0" err="1" smtClean="0"/>
              <a:t>koplingsskjemaet</a:t>
            </a:r>
            <a:r>
              <a:rPr lang="nb-NO" sz="2200" dirty="0" smtClean="0"/>
              <a:t> </a:t>
            </a:r>
            <a:r>
              <a:rPr lang="nb-NO" sz="2200" dirty="0" smtClean="0"/>
              <a:t>på eska.</a:t>
            </a:r>
            <a:endParaRPr lang="nb-NO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7583"/>
            <a:ext cx="4087950" cy="580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6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4</a:t>
            </a:fld>
            <a:endParaRPr lang="nb-NO"/>
          </a:p>
        </p:txBody>
      </p:sp>
      <p:sp>
        <p:nvSpPr>
          <p:cNvPr id="4" name="TextBox 3"/>
          <p:cNvSpPr txBox="1"/>
          <p:nvPr/>
        </p:nvSpPr>
        <p:spPr>
          <a:xfrm>
            <a:off x="175579" y="139859"/>
            <a:ext cx="8784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solidFill>
                  <a:schemeClr val="accent6">
                    <a:lumMod val="50000"/>
                  </a:schemeClr>
                </a:solidFill>
              </a:rPr>
              <a:t>Presenter rommet når det er ferdig</a:t>
            </a:r>
          </a:p>
          <a:p>
            <a:endParaRPr lang="nb-NO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107504" y="1027319"/>
            <a:ext cx="6130634" cy="2981143"/>
          </a:xfrm>
          <a:prstGeom prst="wedgeRoundRectCallout">
            <a:avLst>
              <a:gd name="adj1" fmla="val -21608"/>
              <a:gd name="adj2" fmla="val 675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>
                <a:solidFill>
                  <a:schemeClr val="bg1"/>
                </a:solidFill>
              </a:rPr>
              <a:t>Neste økt presenterer dere de ferdige </a:t>
            </a:r>
            <a:r>
              <a:rPr lang="nb-NO" sz="2200" dirty="0" smtClean="0">
                <a:solidFill>
                  <a:schemeClr val="bg1"/>
                </a:solidFill>
              </a:rPr>
              <a:t>romma:</a:t>
            </a:r>
            <a:endParaRPr lang="nb-NO" sz="2200" dirty="0" smtClean="0">
              <a:solidFill>
                <a:schemeClr val="bg1"/>
              </a:solidFill>
            </a:endParaRPr>
          </a:p>
          <a:p>
            <a:pPr algn="ctr"/>
            <a:endParaRPr lang="nb-NO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K</a:t>
            </a:r>
            <a:r>
              <a:rPr lang="nb-NO" sz="2000" dirty="0" smtClean="0">
                <a:solidFill>
                  <a:schemeClr val="bg1"/>
                </a:solidFill>
              </a:rPr>
              <a:t>va </a:t>
            </a:r>
            <a:r>
              <a:rPr lang="nb-NO" sz="2000" dirty="0">
                <a:solidFill>
                  <a:schemeClr val="bg1"/>
                </a:solidFill>
              </a:rPr>
              <a:t>slags </a:t>
            </a:r>
            <a:r>
              <a:rPr lang="nb-NO" sz="2000" dirty="0" smtClean="0">
                <a:solidFill>
                  <a:schemeClr val="bg1"/>
                </a:solidFill>
              </a:rPr>
              <a:t>rom er det? </a:t>
            </a:r>
            <a:r>
              <a:rPr lang="nb-NO" sz="2000" dirty="0">
                <a:solidFill>
                  <a:schemeClr val="bg1"/>
                </a:solidFill>
              </a:rPr>
              <a:t/>
            </a:r>
            <a:br>
              <a:rPr lang="nb-NO" sz="2000" dirty="0">
                <a:solidFill>
                  <a:schemeClr val="bg1"/>
                </a:solidFill>
              </a:rPr>
            </a:br>
            <a:endParaRPr lang="nb-NO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K</a:t>
            </a:r>
            <a:r>
              <a:rPr lang="nb-NO" sz="2000" dirty="0" smtClean="0">
                <a:solidFill>
                  <a:schemeClr val="bg1"/>
                </a:solidFill>
              </a:rPr>
              <a:t>va </a:t>
            </a:r>
            <a:r>
              <a:rPr lang="nb-NO" sz="2000" dirty="0">
                <a:solidFill>
                  <a:schemeClr val="bg1"/>
                </a:solidFill>
              </a:rPr>
              <a:t>slags </a:t>
            </a:r>
            <a:r>
              <a:rPr lang="nb-NO" sz="2000" dirty="0" err="1" smtClean="0">
                <a:solidFill>
                  <a:schemeClr val="bg1"/>
                </a:solidFill>
              </a:rPr>
              <a:t>typar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>
                <a:solidFill>
                  <a:schemeClr val="bg1"/>
                </a:solidFill>
              </a:rPr>
              <a:t>lamper? </a:t>
            </a:r>
            <a:r>
              <a:rPr lang="nb-NO" sz="2000" dirty="0" smtClean="0">
                <a:solidFill>
                  <a:schemeClr val="bg1"/>
                </a:solidFill>
              </a:rPr>
              <a:t>Kva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b="1" dirty="0" smtClean="0">
                <a:solidFill>
                  <a:schemeClr val="bg1"/>
                </a:solidFill>
              </a:rPr>
              <a:t>funksjon </a:t>
            </a:r>
            <a:r>
              <a:rPr lang="nb-NO" sz="2000" dirty="0" smtClean="0">
                <a:solidFill>
                  <a:schemeClr val="bg1"/>
                </a:solidFill>
              </a:rPr>
              <a:t>har </a:t>
            </a:r>
            <a:r>
              <a:rPr lang="nb-NO" sz="2000" dirty="0" err="1" smtClean="0">
                <a:solidFill>
                  <a:schemeClr val="bg1"/>
                </a:solidFill>
              </a:rPr>
              <a:t>dei</a:t>
            </a:r>
            <a:r>
              <a:rPr lang="nb-NO" sz="2000" dirty="0" smtClean="0">
                <a:solidFill>
                  <a:schemeClr val="bg1"/>
                </a:solidFill>
              </a:rPr>
              <a:t>? </a:t>
            </a:r>
            <a:r>
              <a:rPr lang="nb-NO" sz="2000" dirty="0">
                <a:solidFill>
                  <a:schemeClr val="bg1"/>
                </a:solidFill>
              </a:rPr>
              <a:t/>
            </a:r>
            <a:br>
              <a:rPr lang="nb-NO" sz="2000" dirty="0">
                <a:solidFill>
                  <a:schemeClr val="bg1"/>
                </a:solidFill>
              </a:rPr>
            </a:br>
            <a:endParaRPr lang="nb-NO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bg1"/>
                </a:solidFill>
              </a:rPr>
              <a:t>Vis </a:t>
            </a:r>
            <a:r>
              <a:rPr lang="nb-NO" sz="2000" dirty="0" smtClean="0">
                <a:solidFill>
                  <a:schemeClr val="bg1"/>
                </a:solidFill>
              </a:rPr>
              <a:t>kvar</a:t>
            </a:r>
            <a:r>
              <a:rPr lang="nb-NO" sz="2000" dirty="0" smtClean="0">
                <a:solidFill>
                  <a:schemeClr val="bg1"/>
                </a:solidFill>
              </a:rPr>
              <a:t> straumen </a:t>
            </a:r>
            <a:r>
              <a:rPr lang="nb-NO" sz="2000" dirty="0">
                <a:solidFill>
                  <a:schemeClr val="bg1"/>
                </a:solidFill>
              </a:rPr>
              <a:t>går. </a:t>
            </a:r>
            <a:br>
              <a:rPr lang="nb-NO" sz="2000" dirty="0">
                <a:solidFill>
                  <a:schemeClr val="bg1"/>
                </a:solidFill>
              </a:rPr>
            </a:br>
            <a:endParaRPr lang="nb-NO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bg1"/>
                </a:solidFill>
              </a:rPr>
              <a:t>Kva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</a:rPr>
              <a:t>sikkerheitsomsyn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smtClean="0">
                <a:solidFill>
                  <a:schemeClr val="bg1"/>
                </a:solidFill>
              </a:rPr>
              <a:t>har </a:t>
            </a:r>
            <a:r>
              <a:rPr lang="nb-NO" sz="2000" dirty="0" smtClean="0">
                <a:solidFill>
                  <a:schemeClr val="bg1"/>
                </a:solidFill>
              </a:rPr>
              <a:t>de </a:t>
            </a:r>
            <a:r>
              <a:rPr lang="nb-NO" sz="2000" dirty="0" smtClean="0">
                <a:solidFill>
                  <a:schemeClr val="bg1"/>
                </a:solidFill>
              </a:rPr>
              <a:t>tatt?</a:t>
            </a:r>
            <a:endParaRPr lang="nb-NO" sz="2000" dirty="0">
              <a:solidFill>
                <a:schemeClr val="bg1"/>
              </a:solidFill>
            </a:endParaRPr>
          </a:p>
        </p:txBody>
      </p:sp>
      <p:pic>
        <p:nvPicPr>
          <p:cNvPr id="8" name="Picture 2" descr="N:\Forskerføtter og leserøtter\ELEKTRISITET\Bilder\Bilder til lærerveiledningene\Pappeske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8813"/>
          <a:stretch/>
        </p:blipFill>
        <p:spPr bwMode="auto">
          <a:xfrm>
            <a:off x="5534673" y="3068960"/>
            <a:ext cx="3425882" cy="26594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2719116" y="4941169"/>
            <a:ext cx="2733925" cy="1008112"/>
          </a:xfrm>
          <a:prstGeom prst="wedgeEllipseCallout">
            <a:avLst>
              <a:gd name="adj1" fmla="val -32472"/>
              <a:gd name="adj2" fmla="val -94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Presentasjonen skal vare maks to </a:t>
            </a:r>
            <a:r>
              <a:rPr lang="nb-NO" sz="2000" dirty="0" smtClean="0"/>
              <a:t>minutt.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7406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5</a:t>
            </a:fld>
            <a:endParaRPr lang="nb-NO"/>
          </a:p>
        </p:txBody>
      </p:sp>
      <p:pic>
        <p:nvPicPr>
          <p:cNvPr id="10" name="Picture 2" descr="N:\Forskerføtter og leserøtter\ELEKTRISITET\Bilder\Bilder til lærerveiledningene\Pappeske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8813"/>
          <a:stretch/>
        </p:blipFill>
        <p:spPr bwMode="auto">
          <a:xfrm>
            <a:off x="539552" y="965839"/>
            <a:ext cx="3321616" cy="25784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:\BILDER\Blakstad skole 16.02.18\DSC_03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13381" r="51573" b="49656"/>
          <a:stretch/>
        </p:blipFill>
        <p:spPr bwMode="auto">
          <a:xfrm>
            <a:off x="1403648" y="3544323"/>
            <a:ext cx="4229977" cy="29459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4355976" y="1844824"/>
            <a:ext cx="4608512" cy="1368152"/>
          </a:xfrm>
          <a:prstGeom prst="wedgeRoundRectCallout">
            <a:avLst>
              <a:gd name="adj1" fmla="val -48830"/>
              <a:gd name="adj2" fmla="val 1319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schemeClr val="bg1"/>
                </a:solidFill>
              </a:rPr>
              <a:t>Batteri, </a:t>
            </a:r>
            <a:r>
              <a:rPr lang="nb-NO" sz="2000" dirty="0" smtClean="0">
                <a:solidFill>
                  <a:schemeClr val="bg1"/>
                </a:solidFill>
              </a:rPr>
              <a:t>leidningar</a:t>
            </a:r>
            <a:r>
              <a:rPr lang="nb-NO" sz="2000" dirty="0" smtClean="0">
                <a:solidFill>
                  <a:schemeClr val="bg1"/>
                </a:solidFill>
              </a:rPr>
              <a:t>, </a:t>
            </a:r>
            <a:r>
              <a:rPr lang="nb-NO" sz="2000" dirty="0" smtClean="0">
                <a:solidFill>
                  <a:schemeClr val="bg1"/>
                </a:solidFill>
              </a:rPr>
              <a:t>koplingsklemmer</a:t>
            </a:r>
            <a:r>
              <a:rPr lang="nb-NO" sz="2000" dirty="0" smtClean="0">
                <a:solidFill>
                  <a:schemeClr val="bg1"/>
                </a:solidFill>
              </a:rPr>
              <a:t>, lysdioder og </a:t>
            </a:r>
            <a:r>
              <a:rPr lang="nb-NO" sz="2000" dirty="0" err="1" smtClean="0">
                <a:solidFill>
                  <a:schemeClr val="bg1"/>
                </a:solidFill>
              </a:rPr>
              <a:t>brytar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smtClean="0">
                <a:solidFill>
                  <a:schemeClr val="bg1"/>
                </a:solidFill>
              </a:rPr>
              <a:t>er </a:t>
            </a:r>
            <a:r>
              <a:rPr lang="nb-NO" sz="2000" dirty="0" err="1" smtClean="0">
                <a:solidFill>
                  <a:schemeClr val="bg1"/>
                </a:solidFill>
              </a:rPr>
              <a:t>delar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smtClean="0">
                <a:solidFill>
                  <a:schemeClr val="bg1"/>
                </a:solidFill>
              </a:rPr>
              <a:t>som </a:t>
            </a:r>
            <a:r>
              <a:rPr lang="nb-NO" sz="2000" dirty="0" smtClean="0">
                <a:solidFill>
                  <a:schemeClr val="bg1"/>
                </a:solidFill>
              </a:rPr>
              <a:t>jobbar </a:t>
            </a:r>
            <a:r>
              <a:rPr lang="nb-NO" sz="2000" dirty="0" err="1" smtClean="0">
                <a:solidFill>
                  <a:schemeClr val="bg1"/>
                </a:solidFill>
              </a:rPr>
              <a:t>saman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smtClean="0">
                <a:solidFill>
                  <a:schemeClr val="bg1"/>
                </a:solidFill>
              </a:rPr>
              <a:t>i </a:t>
            </a:r>
            <a:r>
              <a:rPr lang="nb-NO" sz="2000" dirty="0" err="1" smtClean="0">
                <a:solidFill>
                  <a:schemeClr val="bg1"/>
                </a:solidFill>
              </a:rPr>
              <a:t>eit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b="1" dirty="0" smtClean="0">
                <a:solidFill>
                  <a:schemeClr val="bg1"/>
                </a:solidFill>
              </a:rPr>
              <a:t>system</a:t>
            </a:r>
            <a:r>
              <a:rPr lang="nb-NO" sz="2000" dirty="0" smtClean="0">
                <a:solidFill>
                  <a:schemeClr val="bg1"/>
                </a:solidFill>
              </a:rPr>
              <a:t>. </a:t>
            </a:r>
            <a:r>
              <a:rPr lang="nb-NO" sz="2000" dirty="0" smtClean="0">
                <a:solidFill>
                  <a:schemeClr val="bg1"/>
                </a:solidFill>
              </a:rPr>
              <a:t>Kvar </a:t>
            </a:r>
            <a:r>
              <a:rPr lang="nb-NO" sz="2000" dirty="0" smtClean="0">
                <a:solidFill>
                  <a:schemeClr val="bg1"/>
                </a:solidFill>
              </a:rPr>
              <a:t>del har </a:t>
            </a:r>
            <a:r>
              <a:rPr lang="nb-NO" sz="2000" dirty="0" err="1" smtClean="0">
                <a:solidFill>
                  <a:schemeClr val="bg1"/>
                </a:solidFill>
              </a:rPr>
              <a:t>ein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b="1" dirty="0" smtClean="0">
                <a:solidFill>
                  <a:schemeClr val="bg1"/>
                </a:solidFill>
              </a:rPr>
              <a:t>funksjon</a:t>
            </a:r>
            <a:r>
              <a:rPr lang="nb-NO" sz="2000" dirty="0" smtClean="0">
                <a:solidFill>
                  <a:schemeClr val="bg1"/>
                </a:solidFill>
              </a:rPr>
              <a:t> i </a:t>
            </a:r>
            <a:r>
              <a:rPr lang="nb-NO" sz="2000" b="1" dirty="0" smtClean="0">
                <a:solidFill>
                  <a:schemeClr val="bg1"/>
                </a:solidFill>
              </a:rPr>
              <a:t>systemet.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67544" y="136746"/>
            <a:ext cx="5832648" cy="572418"/>
          </a:xfrm>
          <a:prstGeom prst="wedgeRoundRectCallout">
            <a:avLst>
              <a:gd name="adj1" fmla="val -17099"/>
              <a:gd name="adj2" fmla="val 956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schemeClr val="bg1"/>
                </a:solidFill>
              </a:rPr>
              <a:t>Dei </a:t>
            </a:r>
            <a:r>
              <a:rPr lang="nb-NO" sz="2000" dirty="0" smtClean="0">
                <a:solidFill>
                  <a:schemeClr val="bg1"/>
                </a:solidFill>
              </a:rPr>
              <a:t>ferdige </a:t>
            </a:r>
            <a:r>
              <a:rPr lang="nb-NO" sz="2000" dirty="0" smtClean="0">
                <a:solidFill>
                  <a:schemeClr val="bg1"/>
                </a:solidFill>
              </a:rPr>
              <a:t>romma </a:t>
            </a:r>
            <a:r>
              <a:rPr lang="nb-NO" sz="2000" dirty="0" err="1" smtClean="0">
                <a:solidFill>
                  <a:schemeClr val="bg1"/>
                </a:solidFill>
              </a:rPr>
              <a:t>settast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</a:rPr>
              <a:t>saman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smtClean="0">
                <a:solidFill>
                  <a:schemeClr val="bg1"/>
                </a:solidFill>
              </a:rPr>
              <a:t>til </a:t>
            </a:r>
            <a:r>
              <a:rPr lang="nb-NO" sz="2000" dirty="0" err="1" smtClean="0">
                <a:solidFill>
                  <a:schemeClr val="bg1"/>
                </a:solidFill>
              </a:rPr>
              <a:t>eit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smtClean="0">
                <a:solidFill>
                  <a:schemeClr val="bg1"/>
                </a:solidFill>
              </a:rPr>
              <a:t>modellhus.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993665" y="3861048"/>
            <a:ext cx="2970823" cy="1935832"/>
          </a:xfrm>
          <a:prstGeom prst="wedgeRoundRectCallout">
            <a:avLst>
              <a:gd name="adj1" fmla="val -78345"/>
              <a:gd name="adj2" fmla="val 74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schemeClr val="bg1"/>
                </a:solidFill>
              </a:rPr>
              <a:t>Derfor er det viktig å lage gode </a:t>
            </a:r>
            <a:r>
              <a:rPr lang="nb-NO" sz="2000" dirty="0" err="1" smtClean="0">
                <a:solidFill>
                  <a:schemeClr val="bg1"/>
                </a:solidFill>
              </a:rPr>
              <a:t>koplingar</a:t>
            </a:r>
            <a:r>
              <a:rPr lang="nb-NO" sz="2000" dirty="0" smtClean="0">
                <a:solidFill>
                  <a:schemeClr val="bg1"/>
                </a:solidFill>
              </a:rPr>
              <a:t>, slik at </a:t>
            </a:r>
            <a:r>
              <a:rPr lang="nb-NO" sz="2000" dirty="0" err="1" smtClean="0">
                <a:solidFill>
                  <a:schemeClr val="bg1"/>
                </a:solidFill>
              </a:rPr>
              <a:t>delane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</a:rPr>
              <a:t>verkar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</a:rPr>
              <a:t>saman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smtClean="0">
                <a:solidFill>
                  <a:schemeClr val="bg1"/>
                </a:solidFill>
              </a:rPr>
              <a:t>og </a:t>
            </a:r>
            <a:r>
              <a:rPr lang="nb-NO" sz="2000" b="1" dirty="0" smtClean="0">
                <a:solidFill>
                  <a:schemeClr val="bg1"/>
                </a:solidFill>
              </a:rPr>
              <a:t>systemet </a:t>
            </a:r>
            <a:r>
              <a:rPr lang="nb-NO" sz="2000" dirty="0" smtClean="0">
                <a:solidFill>
                  <a:schemeClr val="bg1"/>
                </a:solidFill>
              </a:rPr>
              <a:t>fungerer som det skal. </a:t>
            </a:r>
            <a:endParaRPr lang="nb-N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17" y="908720"/>
            <a:ext cx="5216479" cy="2592288"/>
          </a:xfrm>
        </p:spPr>
        <p:txBody>
          <a:bodyPr>
            <a:normAutofit/>
          </a:bodyPr>
          <a:lstStyle/>
          <a:p>
            <a:r>
              <a:rPr lang="nb-NO" sz="2200" dirty="0" smtClean="0"/>
              <a:t>Det elektriske anlegget skal ligge tett til </a:t>
            </a:r>
            <a:r>
              <a:rPr lang="nb-NO" sz="2200" dirty="0" err="1" smtClean="0"/>
              <a:t>veggane</a:t>
            </a:r>
            <a:r>
              <a:rPr lang="nb-NO" sz="2200" dirty="0" smtClean="0"/>
              <a:t> </a:t>
            </a:r>
            <a:r>
              <a:rPr lang="nb-NO" sz="2200" dirty="0" smtClean="0"/>
              <a:t>på </a:t>
            </a:r>
            <a:r>
              <a:rPr lang="nb-NO" sz="2200" dirty="0" smtClean="0"/>
              <a:t>utsida </a:t>
            </a:r>
            <a:r>
              <a:rPr lang="nb-NO" sz="2200" dirty="0" smtClean="0"/>
              <a:t>av rommet. </a:t>
            </a:r>
            <a:br>
              <a:rPr lang="nb-NO" sz="2200" dirty="0" smtClean="0"/>
            </a:br>
            <a:endParaRPr lang="nb-NO" sz="2200" dirty="0" smtClean="0"/>
          </a:p>
          <a:p>
            <a:r>
              <a:rPr lang="nb-NO" sz="2200" dirty="0" err="1" smtClean="0"/>
              <a:t>Koplingane</a:t>
            </a:r>
            <a:r>
              <a:rPr lang="nb-NO" sz="2200" dirty="0" smtClean="0"/>
              <a:t> </a:t>
            </a:r>
            <a:r>
              <a:rPr lang="nb-NO" sz="2200" dirty="0" smtClean="0"/>
              <a:t>må </a:t>
            </a:r>
            <a:r>
              <a:rPr lang="nb-NO" sz="2200" dirty="0" err="1" smtClean="0"/>
              <a:t>vere</a:t>
            </a:r>
            <a:r>
              <a:rPr lang="nb-NO" sz="2200" dirty="0" smtClean="0"/>
              <a:t> </a:t>
            </a:r>
            <a:r>
              <a:rPr lang="nb-NO" sz="2200" dirty="0" smtClean="0"/>
              <a:t>gode. </a:t>
            </a:r>
            <a:br>
              <a:rPr lang="nb-NO" sz="2200" dirty="0" smtClean="0"/>
            </a:br>
            <a:endParaRPr lang="nb-NO" sz="2200" dirty="0" smtClean="0"/>
          </a:p>
          <a:p>
            <a:r>
              <a:rPr lang="nb-NO" sz="2200" dirty="0" smtClean="0"/>
              <a:t>Lampene må kunne lyse.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6</a:t>
            </a:fld>
            <a:endParaRPr lang="nb-NO"/>
          </a:p>
        </p:txBody>
      </p:sp>
      <p:sp>
        <p:nvSpPr>
          <p:cNvPr id="2" name="TextBox 1"/>
          <p:cNvSpPr txBox="1"/>
          <p:nvPr/>
        </p:nvSpPr>
        <p:spPr>
          <a:xfrm>
            <a:off x="224621" y="3642714"/>
            <a:ext cx="52834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 err="1" smtClean="0"/>
              <a:t>Brytaren</a:t>
            </a:r>
            <a:r>
              <a:rPr lang="nb-NO" sz="2200" dirty="0" smtClean="0"/>
              <a:t> </a:t>
            </a:r>
            <a:r>
              <a:rPr lang="nb-NO" sz="2200" dirty="0"/>
              <a:t>må kunne skru den </a:t>
            </a:r>
            <a:r>
              <a:rPr lang="nb-NO" sz="2200" dirty="0" smtClean="0"/>
              <a:t>eine </a:t>
            </a:r>
            <a:r>
              <a:rPr lang="nb-NO" sz="2200" dirty="0"/>
              <a:t>lampa av og på. </a:t>
            </a:r>
            <a:br>
              <a:rPr lang="nb-NO" sz="2200" dirty="0"/>
            </a:br>
            <a:endParaRPr lang="nb-NO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 smtClean="0"/>
              <a:t>Følg </a:t>
            </a:r>
            <a:r>
              <a:rPr lang="nb-NO" sz="2200" dirty="0" smtClean="0"/>
              <a:t>skissa </a:t>
            </a:r>
            <a:r>
              <a:rPr lang="nb-NO" sz="2200" dirty="0" smtClean="0"/>
              <a:t>på side 21 i lærlingheftet og </a:t>
            </a:r>
            <a:r>
              <a:rPr lang="nb-NO" sz="2200" dirty="0" err="1" smtClean="0"/>
              <a:t>koplingsskjemaet</a:t>
            </a:r>
            <a:r>
              <a:rPr lang="nb-NO" sz="2200" dirty="0" smtClean="0"/>
              <a:t> </a:t>
            </a:r>
            <a:r>
              <a:rPr lang="nb-NO" sz="2200" dirty="0" smtClean="0"/>
              <a:t>på eska.</a:t>
            </a:r>
          </a:p>
          <a:p>
            <a:endParaRPr lang="nb-NO" sz="2800" dirty="0"/>
          </a:p>
        </p:txBody>
      </p:sp>
      <p:pic>
        <p:nvPicPr>
          <p:cNvPr id="7" name="Picture 2" descr="N:\Forskerføtter og leserøtter\ELEKTRISITET\Bilder\Bilder til lærerveiledningene\Pappeske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8813"/>
          <a:stretch/>
        </p:blipFill>
        <p:spPr bwMode="auto">
          <a:xfrm>
            <a:off x="6084168" y="260648"/>
            <a:ext cx="2819251" cy="21885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:\BILDER\Blakstad skole 16.02.18\DSC_03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13381" r="51573" b="49656"/>
          <a:stretch/>
        </p:blipFill>
        <p:spPr bwMode="auto">
          <a:xfrm>
            <a:off x="4993266" y="2433979"/>
            <a:ext cx="2880320" cy="20059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4860189" y="5085184"/>
            <a:ext cx="4043230" cy="1353224"/>
          </a:xfrm>
          <a:prstGeom prst="wedgeEllipseCallout">
            <a:avLst>
              <a:gd name="adj1" fmla="val -35681"/>
              <a:gd name="adj2" fmla="val -75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Etter </a:t>
            </a:r>
            <a:r>
              <a:rPr lang="nb-NO" sz="2000" dirty="0" smtClean="0"/>
              <a:t>kva</a:t>
            </a:r>
            <a:r>
              <a:rPr lang="nb-NO" sz="2000" dirty="0" smtClean="0"/>
              <a:t>rt </a:t>
            </a:r>
            <a:r>
              <a:rPr lang="nb-NO" sz="2000" dirty="0" smtClean="0"/>
              <a:t>som </a:t>
            </a:r>
            <a:r>
              <a:rPr lang="nb-NO" sz="2000" dirty="0" smtClean="0"/>
              <a:t>de </a:t>
            </a:r>
            <a:r>
              <a:rPr lang="nb-NO" sz="2000" dirty="0" smtClean="0"/>
              <a:t>blir ferdige kan </a:t>
            </a:r>
            <a:r>
              <a:rPr lang="nb-NO" sz="2000" dirty="0" smtClean="0"/>
              <a:t>de </a:t>
            </a:r>
            <a:r>
              <a:rPr lang="nb-NO" sz="2000" dirty="0" smtClean="0"/>
              <a:t>begynne å planlegge presentasjon av rommet.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44113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192</Words>
  <Application>Microsoft Office PowerPoint</Application>
  <PresentationFormat>On-screen Show (4:3)</PresentationFormat>
  <Paragraphs>35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Office-tema</vt:lpstr>
      <vt:lpstr>Økt 11</vt:lpstr>
      <vt:lpstr>Skriv-par-del 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Økt 10-11</dc:title>
  <dc:creator>Maria Gaare Dahl</dc:creator>
  <cp:lastModifiedBy>Maria Gaare Dahl</cp:lastModifiedBy>
  <cp:revision>94</cp:revision>
  <dcterms:created xsi:type="dcterms:W3CDTF">2017-03-17T08:10:51Z</dcterms:created>
  <dcterms:modified xsi:type="dcterms:W3CDTF">2018-06-21T10:25:49Z</dcterms:modified>
</cp:coreProperties>
</file>