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8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5C5F90-B715-49F6-A858-AC653026ED07}" type="datetimeFigureOut">
              <a:rPr lang="nb-NO" smtClean="0"/>
              <a:t>21.06.2018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B0299-7DB0-40EF-96A2-D96CCED1B3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06538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B0299-7DB0-40EF-96A2-D96CCED1B3EE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8076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B0299-7DB0-40EF-96A2-D96CCED1B3EE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6339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F8AE-3B1B-4600-86D9-DAAF1CC6BDBE}" type="datetime1">
              <a:rPr lang="nb-NO" smtClean="0"/>
              <a:t>21.06.2018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7200-6008-411E-8EB0-E9AEBDA59F3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4686616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F8AE-3B1B-4600-86D9-DAAF1CC6BDBE}" type="datetime1">
              <a:rPr lang="nb-NO" smtClean="0"/>
              <a:t>21.06.2018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7200-6008-411E-8EB0-E9AEBDA59F3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2632898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F8AE-3B1B-4600-86D9-DAAF1CC6BDBE}" type="datetime1">
              <a:rPr lang="nb-NO" smtClean="0"/>
              <a:t>21.06.2018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7200-6008-411E-8EB0-E9AEBDA59F3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99959261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F8AE-3B1B-4600-86D9-DAAF1CC6BDBE}" type="datetime1">
              <a:rPr lang="nb-NO" smtClean="0"/>
              <a:t>21.06.2018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7200-6008-411E-8EB0-E9AEBDA59F3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4257951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F8AE-3B1B-4600-86D9-DAAF1CC6BDBE}" type="datetime1">
              <a:rPr lang="nb-NO" smtClean="0"/>
              <a:t>21.06.2018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7200-6008-411E-8EB0-E9AEBDA59F3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37319014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F8AE-3B1B-4600-86D9-DAAF1CC6BDBE}" type="datetime1">
              <a:rPr lang="nb-NO" smtClean="0"/>
              <a:t>21.06.2018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7200-6008-411E-8EB0-E9AEBDA59F3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0646479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F8AE-3B1B-4600-86D9-DAAF1CC6BDBE}" type="datetime1">
              <a:rPr lang="nb-NO" smtClean="0"/>
              <a:t>21.06.2018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7200-6008-411E-8EB0-E9AEBDA59F3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8706430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F8AE-3B1B-4600-86D9-DAAF1CC6BDBE}" type="datetime1">
              <a:rPr lang="nb-NO" smtClean="0"/>
              <a:t>21.06.2018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7200-6008-411E-8EB0-E9AEBDA59F3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2635453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F8AE-3B1B-4600-86D9-DAAF1CC6BDBE}" type="datetime1">
              <a:rPr lang="nb-NO" smtClean="0"/>
              <a:t>21.06.2018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7200-6008-411E-8EB0-E9AEBDA59F3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65285359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F8AE-3B1B-4600-86D9-DAAF1CC6BDBE}" type="datetime1">
              <a:rPr lang="nb-NO" smtClean="0"/>
              <a:t>21.06.2018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7200-6008-411E-8EB0-E9AEBDA59F3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796736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F8AE-3B1B-4600-86D9-DAAF1CC6BDBE}" type="datetime1">
              <a:rPr lang="nb-NO" smtClean="0"/>
              <a:t>21.06.2018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7200-6008-411E-8EB0-E9AEBDA59F3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78064756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7F8AE-3B1B-4600-86D9-DAAF1CC6BDBE}" type="datetime1">
              <a:rPr lang="nb-NO" smtClean="0"/>
              <a:t>21.06.2018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37200-6008-411E-8EB0-E9AEBDA59F3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8288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Økt 10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Kople </a:t>
            </a:r>
            <a:r>
              <a:rPr lang="nb-NO" dirty="0" err="1" smtClean="0"/>
              <a:t>vidare</a:t>
            </a:r>
            <a:r>
              <a:rPr lang="nb-NO" dirty="0" smtClean="0"/>
              <a:t> og planlegge modellrom</a:t>
            </a:r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7200-6008-411E-8EB0-E9AEBDA59F32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1883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:\Forskerføtter og leserøtter\ELEKTRISITET\Bilder\Bilder fra Sonjas lillebror\Rør fra vegg til himling (2)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7" t="25412" r="24096"/>
          <a:stretch/>
        </p:blipFill>
        <p:spPr bwMode="auto">
          <a:xfrm>
            <a:off x="336998" y="1832092"/>
            <a:ext cx="4748099" cy="382915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29B6-4557-4CE3-B4E6-1C45CBB949AD}" type="slidenum">
              <a:rPr lang="nb-NO" smtClean="0"/>
              <a:t>10</a:t>
            </a:fld>
            <a:endParaRPr lang="nb-NO"/>
          </a:p>
        </p:txBody>
      </p:sp>
      <p:sp>
        <p:nvSpPr>
          <p:cNvPr id="5" name="Left Arrow 4"/>
          <p:cNvSpPr/>
          <p:nvPr/>
        </p:nvSpPr>
        <p:spPr>
          <a:xfrm>
            <a:off x="4427984" y="3344924"/>
            <a:ext cx="1224136" cy="33071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Left Arrow 6"/>
          <p:cNvSpPr/>
          <p:nvPr/>
        </p:nvSpPr>
        <p:spPr>
          <a:xfrm rot="2082607">
            <a:off x="1326398" y="3665087"/>
            <a:ext cx="1224136" cy="318781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ounded Rectangular Callout 7"/>
          <p:cNvSpPr/>
          <p:nvPr/>
        </p:nvSpPr>
        <p:spPr>
          <a:xfrm>
            <a:off x="503548" y="339309"/>
            <a:ext cx="4536504" cy="864096"/>
          </a:xfrm>
          <a:prstGeom prst="wedgeRoundRectCallout">
            <a:avLst>
              <a:gd name="adj1" fmla="val -21359"/>
              <a:gd name="adj2" fmla="val 9243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err="1" smtClean="0"/>
              <a:t>Elektrikaren</a:t>
            </a:r>
            <a:r>
              <a:rPr lang="nb-NO" sz="2200" dirty="0" smtClean="0"/>
              <a:t> legg </a:t>
            </a:r>
            <a:r>
              <a:rPr lang="nb-NO" sz="2200" dirty="0" err="1" smtClean="0"/>
              <a:t>leidningane</a:t>
            </a:r>
            <a:r>
              <a:rPr lang="nb-NO" sz="2200" dirty="0" smtClean="0"/>
              <a:t> </a:t>
            </a:r>
            <a:r>
              <a:rPr lang="nb-NO" sz="2200" dirty="0" smtClean="0"/>
              <a:t>i </a:t>
            </a:r>
            <a:r>
              <a:rPr lang="nb-NO" sz="2200" dirty="0" smtClean="0"/>
              <a:t>røyr</a:t>
            </a:r>
            <a:r>
              <a:rPr lang="nb-NO" sz="2200" dirty="0" smtClean="0"/>
              <a:t>.</a:t>
            </a:r>
            <a:endParaRPr lang="nb-NO" sz="2200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5796136" y="1340768"/>
            <a:ext cx="2592287" cy="855356"/>
          </a:xfrm>
          <a:prstGeom prst="wedgeRoundRectCallout">
            <a:avLst>
              <a:gd name="adj1" fmla="val -55026"/>
              <a:gd name="adj2" fmla="val 10429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Røyra </a:t>
            </a:r>
            <a:r>
              <a:rPr lang="nb-NO" sz="2200" dirty="0" err="1" smtClean="0"/>
              <a:t>beskyttar</a:t>
            </a:r>
            <a:r>
              <a:rPr lang="nb-NO" sz="2200" dirty="0" smtClean="0"/>
              <a:t> </a:t>
            </a:r>
            <a:r>
              <a:rPr lang="nb-NO" sz="2200" dirty="0" err="1" smtClean="0"/>
              <a:t>leidningane</a:t>
            </a:r>
            <a:r>
              <a:rPr lang="nb-NO" sz="2200" dirty="0" smtClean="0"/>
              <a:t>.</a:t>
            </a:r>
            <a:endParaRPr lang="nb-NO" sz="2200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5652120" y="4525531"/>
            <a:ext cx="3240360" cy="1152128"/>
          </a:xfrm>
          <a:prstGeom prst="wedgeRoundRectCallout">
            <a:avLst>
              <a:gd name="adj1" fmla="val -50867"/>
              <a:gd name="adj2" fmla="val -8774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Røyra </a:t>
            </a:r>
            <a:r>
              <a:rPr lang="nb-NO" sz="2200" dirty="0" err="1" smtClean="0"/>
              <a:t>gjer</a:t>
            </a:r>
            <a:r>
              <a:rPr lang="nb-NO" sz="2200" dirty="0" smtClean="0"/>
              <a:t> </a:t>
            </a:r>
            <a:r>
              <a:rPr lang="nb-NO" sz="2200" dirty="0" smtClean="0"/>
              <a:t>at </a:t>
            </a:r>
            <a:r>
              <a:rPr lang="nb-NO" sz="2200" dirty="0" err="1" smtClean="0"/>
              <a:t>leidningane</a:t>
            </a:r>
            <a:r>
              <a:rPr lang="nb-NO" sz="2200" dirty="0" smtClean="0"/>
              <a:t> </a:t>
            </a:r>
            <a:r>
              <a:rPr lang="nb-NO" sz="2200" dirty="0" smtClean="0"/>
              <a:t>kan </a:t>
            </a:r>
            <a:r>
              <a:rPr lang="nb-NO" sz="2200" dirty="0" err="1" smtClean="0"/>
              <a:t>bytast</a:t>
            </a:r>
            <a:r>
              <a:rPr lang="nb-NO" sz="2200" dirty="0" smtClean="0"/>
              <a:t> </a:t>
            </a:r>
            <a:r>
              <a:rPr lang="nb-NO" sz="2200" dirty="0" smtClean="0"/>
              <a:t>uten </a:t>
            </a:r>
            <a:r>
              <a:rPr lang="nb-NO" sz="2200" dirty="0" smtClean="0"/>
              <a:t>at </a:t>
            </a:r>
            <a:r>
              <a:rPr lang="nb-NO" sz="2200" dirty="0" smtClean="0"/>
              <a:t>veggen må </a:t>
            </a:r>
            <a:r>
              <a:rPr lang="nb-NO" sz="2200" dirty="0" err="1" smtClean="0"/>
              <a:t>rivast</a:t>
            </a:r>
            <a:r>
              <a:rPr lang="nb-NO" sz="2200" dirty="0" smtClean="0"/>
              <a:t>.</a:t>
            </a:r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296947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29B6-4557-4CE3-B4E6-1C45CBB949AD}" type="slidenum">
              <a:rPr lang="nb-NO" smtClean="0"/>
              <a:t>11</a:t>
            </a:fld>
            <a:endParaRPr lang="nb-NO"/>
          </a:p>
        </p:txBody>
      </p:sp>
      <p:pic>
        <p:nvPicPr>
          <p:cNvPr id="2050" name="Picture 2" descr="Straws, Tube, Plastic, Colorful, Color, Drink, Thirs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343472" y="188639"/>
            <a:ext cx="3600400" cy="27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299566" y="692696"/>
            <a:ext cx="2880321" cy="1058368"/>
          </a:xfrm>
          <a:prstGeom prst="wedgeRoundRectCallout">
            <a:avLst>
              <a:gd name="adj1" fmla="val 57206"/>
              <a:gd name="adj2" fmla="val 9336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Vi skal bruke </a:t>
            </a:r>
            <a:r>
              <a:rPr lang="nb-NO" sz="2200" dirty="0" err="1" smtClean="0"/>
              <a:t>sugerøyr</a:t>
            </a:r>
            <a:r>
              <a:rPr lang="nb-NO" sz="2200" dirty="0" smtClean="0"/>
              <a:t> </a:t>
            </a:r>
            <a:r>
              <a:rPr lang="nb-NO" sz="2200" dirty="0" smtClean="0"/>
              <a:t>som </a:t>
            </a:r>
            <a:r>
              <a:rPr lang="nb-NO" sz="2200" dirty="0" err="1" smtClean="0"/>
              <a:t>elektrikarrøyr</a:t>
            </a:r>
            <a:r>
              <a:rPr lang="nb-NO" sz="2200" dirty="0" smtClean="0"/>
              <a:t>.</a:t>
            </a:r>
            <a:endParaRPr lang="nb-NO" sz="2200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251520" y="4149080"/>
            <a:ext cx="3168352" cy="1058368"/>
          </a:xfrm>
          <a:prstGeom prst="wedgeRoundRectCallout">
            <a:avLst>
              <a:gd name="adj1" fmla="val 63733"/>
              <a:gd name="adj2" fmla="val -4551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err="1" smtClean="0"/>
              <a:t>Leidningane</a:t>
            </a:r>
            <a:r>
              <a:rPr lang="nb-NO" sz="2200" dirty="0" smtClean="0"/>
              <a:t> </a:t>
            </a:r>
            <a:r>
              <a:rPr lang="nb-NO" sz="2200" dirty="0" err="1" smtClean="0"/>
              <a:t>utanpå</a:t>
            </a:r>
            <a:r>
              <a:rPr lang="nb-NO" sz="2200" dirty="0" smtClean="0"/>
              <a:t> </a:t>
            </a:r>
            <a:r>
              <a:rPr lang="nb-NO" sz="2200" dirty="0" smtClean="0"/>
              <a:t>eska skal </a:t>
            </a:r>
            <a:r>
              <a:rPr lang="nb-NO" sz="2200" dirty="0" err="1" smtClean="0"/>
              <a:t>leggast</a:t>
            </a:r>
            <a:r>
              <a:rPr lang="nb-NO" sz="2200" dirty="0" smtClean="0"/>
              <a:t> </a:t>
            </a:r>
            <a:r>
              <a:rPr lang="nb-NO" sz="2200" dirty="0" smtClean="0"/>
              <a:t>i </a:t>
            </a:r>
            <a:r>
              <a:rPr lang="nb-NO" sz="2200" dirty="0" err="1" smtClean="0"/>
              <a:t>sugerøyr</a:t>
            </a:r>
            <a:r>
              <a:rPr lang="nb-NO" sz="2200" dirty="0" smtClean="0"/>
              <a:t>.</a:t>
            </a:r>
            <a:endParaRPr lang="nb-NO" sz="2200" dirty="0"/>
          </a:p>
        </p:txBody>
      </p:sp>
      <p:pic>
        <p:nvPicPr>
          <p:cNvPr id="4098" name="Picture 2" descr="N:\BILDER\Blakstad skole 16.02.18\DSC_031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7" t="13381" r="51573" b="49656"/>
          <a:stretch/>
        </p:blipFill>
        <p:spPr bwMode="auto">
          <a:xfrm>
            <a:off x="4018173" y="3129217"/>
            <a:ext cx="4250998" cy="296055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018173" y="6126019"/>
            <a:ext cx="30268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Foto: </a:t>
            </a:r>
            <a:r>
              <a:rPr lang="nb-NO" sz="1200" dirty="0" smtClean="0"/>
              <a:t>Kari A. Øverby. Blakstad skole 2018. </a:t>
            </a:r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340042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5537"/>
            <a:ext cx="5184576" cy="1143000"/>
          </a:xfrm>
        </p:spPr>
        <p:txBody>
          <a:bodyPr>
            <a:normAutofit/>
          </a:bodyPr>
          <a:lstStyle/>
          <a:p>
            <a:r>
              <a:rPr lang="nb-NO" sz="3200" dirty="0" err="1" smtClean="0"/>
              <a:t>Teikn</a:t>
            </a:r>
            <a:r>
              <a:rPr lang="nb-NO" sz="3200" dirty="0" smtClean="0"/>
              <a:t> </a:t>
            </a:r>
            <a:r>
              <a:rPr lang="nb-NO" sz="3200" dirty="0" err="1" smtClean="0"/>
              <a:t>koplingsskjema</a:t>
            </a:r>
            <a:r>
              <a:rPr lang="nb-NO" sz="3200" dirty="0" smtClean="0"/>
              <a:t> </a:t>
            </a:r>
            <a:r>
              <a:rPr lang="nb-NO" sz="3200" dirty="0" smtClean="0"/>
              <a:t>på eska</a:t>
            </a:r>
            <a:endParaRPr lang="nb-NO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770" y="1196752"/>
            <a:ext cx="8712968" cy="4536504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nb-NO" sz="2400" dirty="0" smtClean="0">
                <a:solidFill>
                  <a:schemeClr val="tx2"/>
                </a:solidFill>
              </a:rPr>
              <a:t>Kvar</a:t>
            </a:r>
            <a:r>
              <a:rPr lang="nb-NO" sz="2400" dirty="0" smtClean="0">
                <a:solidFill>
                  <a:schemeClr val="tx2"/>
                </a:solidFill>
              </a:rPr>
              <a:t> </a:t>
            </a:r>
            <a:r>
              <a:rPr lang="nb-NO" sz="2400" dirty="0" smtClean="0">
                <a:solidFill>
                  <a:schemeClr val="tx2"/>
                </a:solidFill>
              </a:rPr>
              <a:t>skal lampene </a:t>
            </a:r>
            <a:r>
              <a:rPr lang="nb-NO" sz="2400" dirty="0" err="1" smtClean="0">
                <a:solidFill>
                  <a:schemeClr val="tx2"/>
                </a:solidFill>
              </a:rPr>
              <a:t>vere</a:t>
            </a:r>
            <a:r>
              <a:rPr lang="nb-NO" sz="2400" dirty="0" smtClean="0">
                <a:solidFill>
                  <a:schemeClr val="tx2"/>
                </a:solidFill>
              </a:rPr>
              <a:t>? </a:t>
            </a:r>
          </a:p>
          <a:p>
            <a:pPr marL="457200" indent="-457200">
              <a:buFont typeface="+mj-lt"/>
              <a:buAutoNum type="arabicPeriod"/>
            </a:pPr>
            <a:endParaRPr lang="nb-NO" sz="2400" dirty="0" smtClean="0">
              <a:solidFill>
                <a:schemeClr val="tx2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nb-NO" sz="2400" dirty="0" smtClean="0">
                <a:solidFill>
                  <a:schemeClr val="tx2"/>
                </a:solidFill>
              </a:rPr>
              <a:t>Kvar</a:t>
            </a:r>
            <a:r>
              <a:rPr lang="nb-NO" sz="2400" dirty="0" smtClean="0">
                <a:solidFill>
                  <a:schemeClr val="tx2"/>
                </a:solidFill>
              </a:rPr>
              <a:t> </a:t>
            </a:r>
            <a:r>
              <a:rPr lang="nb-NO" sz="2400" dirty="0" smtClean="0">
                <a:solidFill>
                  <a:schemeClr val="tx2"/>
                </a:solidFill>
              </a:rPr>
              <a:t>skal </a:t>
            </a:r>
            <a:r>
              <a:rPr lang="nb-NO" sz="2400" dirty="0" err="1" smtClean="0">
                <a:solidFill>
                  <a:schemeClr val="tx2"/>
                </a:solidFill>
              </a:rPr>
              <a:t>brytaren</a:t>
            </a:r>
            <a:r>
              <a:rPr lang="nb-NO" sz="2400" dirty="0" smtClean="0">
                <a:solidFill>
                  <a:schemeClr val="tx2"/>
                </a:solidFill>
              </a:rPr>
              <a:t> </a:t>
            </a:r>
            <a:r>
              <a:rPr lang="nb-NO" sz="2400" dirty="0" err="1" smtClean="0">
                <a:solidFill>
                  <a:schemeClr val="tx2"/>
                </a:solidFill>
              </a:rPr>
              <a:t>vere</a:t>
            </a:r>
            <a:r>
              <a:rPr lang="nb-NO" sz="2400" dirty="0" smtClean="0">
                <a:solidFill>
                  <a:schemeClr val="tx2"/>
                </a:solidFill>
              </a:rPr>
              <a:t>? </a:t>
            </a:r>
          </a:p>
          <a:p>
            <a:pPr marL="457200" indent="-457200">
              <a:buFont typeface="+mj-lt"/>
              <a:buAutoNum type="arabicPeriod"/>
            </a:pPr>
            <a:endParaRPr lang="nb-NO" sz="2400" dirty="0" smtClean="0">
              <a:solidFill>
                <a:schemeClr val="tx2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nb-NO" sz="2400" dirty="0" smtClean="0">
                <a:solidFill>
                  <a:schemeClr val="tx2"/>
                </a:solidFill>
              </a:rPr>
              <a:t>Kvar</a:t>
            </a:r>
            <a:r>
              <a:rPr lang="nb-NO" sz="2400" dirty="0" smtClean="0">
                <a:solidFill>
                  <a:schemeClr val="tx2"/>
                </a:solidFill>
              </a:rPr>
              <a:t> </a:t>
            </a:r>
            <a:r>
              <a:rPr lang="nb-NO" sz="2400" dirty="0">
                <a:solidFill>
                  <a:schemeClr val="tx2"/>
                </a:solidFill>
              </a:rPr>
              <a:t>skal det </a:t>
            </a:r>
            <a:r>
              <a:rPr lang="nb-NO" sz="2400" dirty="0" err="1" smtClean="0">
                <a:solidFill>
                  <a:schemeClr val="tx2"/>
                </a:solidFill>
              </a:rPr>
              <a:t>vere</a:t>
            </a:r>
            <a:r>
              <a:rPr lang="nb-NO" sz="2400" dirty="0" smtClean="0">
                <a:solidFill>
                  <a:schemeClr val="tx2"/>
                </a:solidFill>
              </a:rPr>
              <a:t> koplingsklemmer</a:t>
            </a:r>
            <a:r>
              <a:rPr lang="nb-NO" sz="2400" dirty="0" smtClean="0">
                <a:solidFill>
                  <a:schemeClr val="tx2"/>
                </a:solidFill>
              </a:rPr>
              <a:t>? </a:t>
            </a:r>
          </a:p>
          <a:p>
            <a:pPr marL="457200" indent="-457200">
              <a:buFont typeface="+mj-lt"/>
              <a:buAutoNum type="arabicPeriod"/>
            </a:pPr>
            <a:endParaRPr lang="nb-NO" sz="2400" dirty="0">
              <a:solidFill>
                <a:schemeClr val="tx2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nb-NO" sz="2400" dirty="0" smtClean="0">
                <a:solidFill>
                  <a:schemeClr val="tx2"/>
                </a:solidFill>
              </a:rPr>
              <a:t>Kvar</a:t>
            </a:r>
            <a:r>
              <a:rPr lang="nb-NO" sz="2400" dirty="0" smtClean="0">
                <a:solidFill>
                  <a:schemeClr val="tx2"/>
                </a:solidFill>
              </a:rPr>
              <a:t> </a:t>
            </a:r>
            <a:r>
              <a:rPr lang="nb-NO" sz="2400" dirty="0">
                <a:solidFill>
                  <a:schemeClr val="tx2"/>
                </a:solidFill>
              </a:rPr>
              <a:t>skal batteriet </a:t>
            </a:r>
            <a:r>
              <a:rPr lang="nb-NO" sz="2400" dirty="0" err="1" smtClean="0">
                <a:solidFill>
                  <a:schemeClr val="tx2"/>
                </a:solidFill>
              </a:rPr>
              <a:t>vere</a:t>
            </a:r>
            <a:r>
              <a:rPr lang="nb-NO" sz="2400" dirty="0">
                <a:solidFill>
                  <a:schemeClr val="tx2"/>
                </a:solidFill>
              </a:rPr>
              <a:t>? </a:t>
            </a:r>
            <a:endParaRPr lang="nb-NO" sz="2400" dirty="0" smtClean="0">
              <a:solidFill>
                <a:schemeClr val="tx2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nb-NO" sz="2400" dirty="0" smtClean="0">
              <a:solidFill>
                <a:schemeClr val="tx2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nb-NO" sz="2400" dirty="0" smtClean="0">
                <a:solidFill>
                  <a:schemeClr val="tx2"/>
                </a:solidFill>
              </a:rPr>
              <a:t>Kvar</a:t>
            </a:r>
            <a:r>
              <a:rPr lang="nb-NO" sz="2400" dirty="0" smtClean="0">
                <a:solidFill>
                  <a:schemeClr val="tx2"/>
                </a:solidFill>
              </a:rPr>
              <a:t> </a:t>
            </a:r>
            <a:r>
              <a:rPr lang="nb-NO" sz="2400" dirty="0" smtClean="0">
                <a:solidFill>
                  <a:schemeClr val="tx2"/>
                </a:solidFill>
              </a:rPr>
              <a:t>skal </a:t>
            </a:r>
            <a:r>
              <a:rPr lang="nb-NO" sz="2400" dirty="0" err="1" smtClean="0">
                <a:solidFill>
                  <a:schemeClr val="tx2"/>
                </a:solidFill>
              </a:rPr>
              <a:t>leidningane</a:t>
            </a:r>
            <a:r>
              <a:rPr lang="nb-NO" sz="2400" dirty="0" smtClean="0">
                <a:solidFill>
                  <a:schemeClr val="tx2"/>
                </a:solidFill>
              </a:rPr>
              <a:t> </a:t>
            </a:r>
            <a:r>
              <a:rPr lang="nb-NO" sz="2400" dirty="0" smtClean="0">
                <a:solidFill>
                  <a:schemeClr val="tx2"/>
                </a:solidFill>
              </a:rPr>
              <a:t>gå? </a:t>
            </a:r>
            <a:br>
              <a:rPr lang="nb-NO" sz="2400" dirty="0" smtClean="0">
                <a:solidFill>
                  <a:schemeClr val="tx2"/>
                </a:solidFill>
              </a:rPr>
            </a:br>
            <a:r>
              <a:rPr lang="nb-NO" sz="2400" dirty="0" err="1" smtClean="0">
                <a:solidFill>
                  <a:srgbClr val="FF0000"/>
                </a:solidFill>
              </a:rPr>
              <a:t>Teikn</a:t>
            </a:r>
            <a:r>
              <a:rPr lang="nb-NO" sz="2400" dirty="0" smtClean="0">
                <a:solidFill>
                  <a:srgbClr val="FF0000"/>
                </a:solidFill>
              </a:rPr>
              <a:t> </a:t>
            </a:r>
            <a:r>
              <a:rPr lang="nb-NO" sz="2400" dirty="0" err="1" smtClean="0">
                <a:solidFill>
                  <a:srgbClr val="FF0000"/>
                </a:solidFill>
              </a:rPr>
              <a:t>raud</a:t>
            </a:r>
            <a:r>
              <a:rPr lang="nb-NO" sz="2400" dirty="0" smtClean="0">
                <a:solidFill>
                  <a:srgbClr val="FF0000"/>
                </a:solidFill>
              </a:rPr>
              <a:t> </a:t>
            </a:r>
            <a:r>
              <a:rPr lang="nb-NO" sz="2400" dirty="0" err="1" smtClean="0">
                <a:solidFill>
                  <a:srgbClr val="FF0000"/>
                </a:solidFill>
              </a:rPr>
              <a:t>leidning</a:t>
            </a:r>
            <a:r>
              <a:rPr lang="nb-NO" sz="2400" dirty="0" smtClean="0">
                <a:solidFill>
                  <a:srgbClr val="FF0000"/>
                </a:solidFill>
              </a:rPr>
              <a:t> </a:t>
            </a:r>
            <a:r>
              <a:rPr lang="nb-NO" sz="2400" dirty="0" smtClean="0">
                <a:solidFill>
                  <a:srgbClr val="FF0000"/>
                </a:solidFill>
              </a:rPr>
              <a:t>med </a:t>
            </a:r>
            <a:r>
              <a:rPr lang="nb-NO" sz="2400" dirty="0" err="1" smtClean="0">
                <a:solidFill>
                  <a:srgbClr val="FF0000"/>
                </a:solidFill>
              </a:rPr>
              <a:t>raud</a:t>
            </a:r>
            <a:r>
              <a:rPr lang="nb-NO" sz="2400" dirty="0" smtClean="0">
                <a:solidFill>
                  <a:srgbClr val="FF0000"/>
                </a:solidFill>
              </a:rPr>
              <a:t> </a:t>
            </a:r>
            <a:r>
              <a:rPr lang="nb-NO" sz="2400" dirty="0" smtClean="0">
                <a:solidFill>
                  <a:srgbClr val="FF0000"/>
                </a:solidFill>
              </a:rPr>
              <a:t>farge </a:t>
            </a:r>
            <a:r>
              <a:rPr lang="nb-NO" sz="2400" dirty="0" smtClean="0"/>
              <a:t>og svart </a:t>
            </a:r>
            <a:r>
              <a:rPr lang="nb-NO" sz="2400" dirty="0" err="1" smtClean="0"/>
              <a:t>leidning</a:t>
            </a:r>
            <a:r>
              <a:rPr lang="nb-NO" sz="2400" dirty="0" smtClean="0"/>
              <a:t> </a:t>
            </a:r>
            <a:r>
              <a:rPr lang="nb-NO" sz="2400" dirty="0" smtClean="0"/>
              <a:t>med svart. </a:t>
            </a:r>
          </a:p>
          <a:p>
            <a:pPr marL="457200" indent="-457200">
              <a:buFont typeface="+mj-lt"/>
              <a:buAutoNum type="arabicPeriod"/>
            </a:pPr>
            <a:endParaRPr lang="nb-NO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nb-NO" sz="2400" dirty="0" err="1" smtClean="0">
                <a:solidFill>
                  <a:schemeClr val="tx2"/>
                </a:solidFill>
              </a:rPr>
              <a:t>Teikn</a:t>
            </a:r>
            <a:r>
              <a:rPr lang="nb-NO" sz="2400" dirty="0" smtClean="0">
                <a:solidFill>
                  <a:schemeClr val="tx2"/>
                </a:solidFill>
              </a:rPr>
              <a:t> </a:t>
            </a:r>
            <a:r>
              <a:rPr lang="nb-NO" sz="2400" dirty="0" err="1" smtClean="0">
                <a:solidFill>
                  <a:schemeClr val="tx2"/>
                </a:solidFill>
              </a:rPr>
              <a:t>elektrikarrøyra</a:t>
            </a:r>
            <a:r>
              <a:rPr lang="nb-NO" sz="2400" dirty="0" smtClean="0">
                <a:solidFill>
                  <a:schemeClr val="tx2"/>
                </a:solidFill>
              </a:rPr>
              <a:t>. </a:t>
            </a:r>
            <a:endParaRPr lang="nb-NO" sz="2400" dirty="0" smtClean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7200-6008-411E-8EB0-E9AEBDA59F32}" type="slidenum">
              <a:rPr lang="nb-NO" smtClean="0"/>
              <a:t>12</a:t>
            </a:fld>
            <a:endParaRPr lang="nb-NO"/>
          </a:p>
        </p:txBody>
      </p:sp>
      <p:pic>
        <p:nvPicPr>
          <p:cNvPr id="1026" name="Picture 2" descr="N:\Forskerføtter og leserøtter\ELEKTRISITET\Bilder\Bilder til lærerveiledningene\Pappeske 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13" b="8813"/>
          <a:stretch/>
        </p:blipFill>
        <p:spPr bwMode="auto">
          <a:xfrm>
            <a:off x="5705753" y="1778485"/>
            <a:ext cx="3239336" cy="2514611"/>
          </a:xfrm>
          <a:prstGeom prst="rect">
            <a:avLst/>
          </a:prstGeom>
          <a:noFill/>
          <a:ln>
            <a:solidFill>
              <a:schemeClr val="tx1">
                <a:alpha val="94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6887276" y="980728"/>
            <a:ext cx="2088232" cy="791725"/>
          </a:xfrm>
          <a:prstGeom prst="wedgeEllipseCallout">
            <a:avLst>
              <a:gd name="adj1" fmla="val -29018"/>
              <a:gd name="adj2" fmla="val 892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Skriv navn på eska.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140806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620688"/>
            <a:ext cx="3923928" cy="792088"/>
          </a:xfrm>
          <a:prstGeom prst="roundRect">
            <a:avLst/>
          </a:prstGeom>
          <a:gradFill flip="none" rotWithShape="1">
            <a:gsLst>
              <a:gs pos="100000">
                <a:srgbClr val="92D050"/>
              </a:gs>
              <a:gs pos="1000">
                <a:srgbClr val="007A00"/>
              </a:gs>
            </a:gsLst>
            <a:lin ang="10800000" scaled="0"/>
            <a:tileRect/>
          </a:gra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pPr algn="l"/>
            <a:r>
              <a:rPr lang="nb-NO" dirty="0" smtClean="0"/>
              <a:t>Skriv-par-del 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7605219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600" i="1" dirty="0" err="1" smtClean="0">
                <a:solidFill>
                  <a:schemeClr val="tx2"/>
                </a:solidFill>
              </a:rPr>
              <a:t>Kvifor</a:t>
            </a:r>
            <a:r>
              <a:rPr lang="nb-NO" sz="2600" i="1" dirty="0" smtClean="0">
                <a:solidFill>
                  <a:schemeClr val="tx2"/>
                </a:solidFill>
              </a:rPr>
              <a:t> har </a:t>
            </a:r>
            <a:r>
              <a:rPr lang="nb-NO" sz="2600" i="1" dirty="0" err="1" smtClean="0">
                <a:solidFill>
                  <a:schemeClr val="tx2"/>
                </a:solidFill>
              </a:rPr>
              <a:t>koplingsskjemaer</a:t>
            </a:r>
            <a:r>
              <a:rPr lang="nb-NO" sz="2600" i="1" dirty="0" smtClean="0">
                <a:solidFill>
                  <a:schemeClr val="tx2"/>
                </a:solidFill>
              </a:rPr>
              <a:t> symbol?  </a:t>
            </a:r>
          </a:p>
          <a:p>
            <a:pPr marL="0" indent="0">
              <a:buNone/>
            </a:pPr>
            <a:endParaRPr lang="nb-NO" sz="2600" i="1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nb-NO" sz="2600" dirty="0" smtClean="0"/>
              <a:t>1. Skriv</a:t>
            </a:r>
            <a:r>
              <a:rPr lang="nb-NO" sz="2600" dirty="0"/>
              <a:t>: </a:t>
            </a:r>
            <a:r>
              <a:rPr lang="nb-NO" sz="2600" dirty="0">
                <a:solidFill>
                  <a:schemeClr val="tx2"/>
                </a:solidFill>
              </a:rPr>
              <a:t>Lærlingheftet side </a:t>
            </a:r>
            <a:r>
              <a:rPr lang="nb-NO" sz="2600" dirty="0" smtClean="0">
                <a:solidFill>
                  <a:schemeClr val="tx2"/>
                </a:solidFill>
              </a:rPr>
              <a:t>26, spørsmål 9.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b-NO" sz="2600" dirty="0" smtClean="0"/>
              <a:t>2. Del med naboen.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b-NO" sz="2600" dirty="0" smtClean="0"/>
              <a:t>3. Del i plenum.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7200-6008-411E-8EB0-E9AEBDA59F32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6863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7200-6008-411E-8EB0-E9AEBDA59F32}" type="slidenum">
              <a:rPr lang="nb-NO" smtClean="0"/>
              <a:t>3</a:t>
            </a:fld>
            <a:endParaRPr lang="nb-NO"/>
          </a:p>
        </p:txBody>
      </p:sp>
      <p:sp>
        <p:nvSpPr>
          <p:cNvPr id="3" name="Rounded Rectangular Callout 2"/>
          <p:cNvSpPr/>
          <p:nvPr/>
        </p:nvSpPr>
        <p:spPr>
          <a:xfrm>
            <a:off x="899592" y="462300"/>
            <a:ext cx="4752528" cy="1060163"/>
          </a:xfrm>
          <a:prstGeom prst="wedgeRoundRectCallout">
            <a:avLst>
              <a:gd name="adj1" fmla="val -12444"/>
              <a:gd name="adj2" fmla="val 9796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I denne økta skal </a:t>
            </a:r>
            <a:r>
              <a:rPr lang="nb-NO" sz="2200" dirty="0" smtClean="0"/>
              <a:t>de kople </a:t>
            </a:r>
            <a:r>
              <a:rPr lang="nb-NO" sz="2200" dirty="0" err="1" smtClean="0"/>
              <a:t>vidare</a:t>
            </a:r>
            <a:r>
              <a:rPr lang="nb-NO" sz="2200" dirty="0" smtClean="0"/>
              <a:t> </a:t>
            </a:r>
            <a:r>
              <a:rPr lang="nb-NO" sz="2200" dirty="0" smtClean="0"/>
              <a:t>på den </a:t>
            </a:r>
            <a:r>
              <a:rPr lang="nb-NO" sz="2200" b="1" dirty="0" smtClean="0"/>
              <a:t>elektriske kretsen</a:t>
            </a:r>
            <a:r>
              <a:rPr lang="nb-NO" sz="2200" dirty="0" smtClean="0"/>
              <a:t> fra </a:t>
            </a:r>
            <a:r>
              <a:rPr lang="nb-NO" sz="2200" dirty="0" err="1" smtClean="0"/>
              <a:t>førre</a:t>
            </a:r>
            <a:r>
              <a:rPr lang="nb-NO" sz="2200" dirty="0" smtClean="0"/>
              <a:t> </a:t>
            </a:r>
            <a:r>
              <a:rPr lang="nb-NO" sz="2200" dirty="0" smtClean="0"/>
              <a:t>økt.</a:t>
            </a:r>
            <a:endParaRPr lang="nb-NO" sz="2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" t="43416" b="3669"/>
          <a:stretch/>
        </p:blipFill>
        <p:spPr bwMode="auto">
          <a:xfrm>
            <a:off x="899592" y="2276871"/>
            <a:ext cx="4536504" cy="347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5868144" y="3284984"/>
            <a:ext cx="3024336" cy="970851"/>
          </a:xfrm>
          <a:prstGeom prst="wedgeRoundRectCallout">
            <a:avLst>
              <a:gd name="adj1" fmla="val -57453"/>
              <a:gd name="adj2" fmla="val 7942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De </a:t>
            </a:r>
            <a:r>
              <a:rPr lang="nb-NO" sz="2200" dirty="0" smtClean="0"/>
              <a:t>skal </a:t>
            </a:r>
            <a:r>
              <a:rPr lang="nb-NO" sz="2200" dirty="0" smtClean="0"/>
              <a:t>kople </a:t>
            </a:r>
            <a:r>
              <a:rPr lang="nb-NO" sz="2200" dirty="0" smtClean="0"/>
              <a:t>på ei lampe (lysdiode) til.</a:t>
            </a:r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424276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7200-6008-411E-8EB0-E9AEBDA59F32}" type="slidenum">
              <a:rPr lang="nb-NO" smtClean="0"/>
              <a:t>4</a:t>
            </a:fld>
            <a:endParaRPr lang="nb-NO"/>
          </a:p>
        </p:txBody>
      </p:sp>
      <p:pic>
        <p:nvPicPr>
          <p:cNvPr id="4" name="Bild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45" t="13409" r="17269"/>
          <a:stretch/>
        </p:blipFill>
        <p:spPr>
          <a:xfrm>
            <a:off x="4108374" y="2304501"/>
            <a:ext cx="3271937" cy="2919562"/>
          </a:xfrm>
          <a:prstGeom prst="rect">
            <a:avLst/>
          </a:prstGeom>
          <a:ln>
            <a:solidFill>
              <a:srgbClr val="0070C0">
                <a:alpha val="73000"/>
              </a:srgbClr>
            </a:solidFill>
          </a:ln>
        </p:spPr>
      </p:pic>
      <p:pic>
        <p:nvPicPr>
          <p:cNvPr id="5" name="Bild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3" t="16200" r="29758" b="6998"/>
          <a:stretch/>
        </p:blipFill>
        <p:spPr>
          <a:xfrm>
            <a:off x="1043608" y="2304502"/>
            <a:ext cx="2880000" cy="2895479"/>
          </a:xfrm>
          <a:prstGeom prst="rect">
            <a:avLst/>
          </a:prstGeom>
          <a:ln>
            <a:solidFill>
              <a:srgbClr val="0070C0">
                <a:alpha val="73000"/>
              </a:srgb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111644" y="4970148"/>
            <a:ext cx="19442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/>
              <a:t>Foto: </a:t>
            </a:r>
            <a:r>
              <a:rPr lang="nb-NO" sz="1050" dirty="0" smtClean="0"/>
              <a:t>Petter Brodal</a:t>
            </a:r>
            <a:endParaRPr lang="nb-NO" sz="1050" dirty="0"/>
          </a:p>
        </p:txBody>
      </p:sp>
      <p:sp>
        <p:nvSpPr>
          <p:cNvPr id="8" name="TextBox 7"/>
          <p:cNvSpPr txBox="1"/>
          <p:nvPr/>
        </p:nvSpPr>
        <p:spPr>
          <a:xfrm>
            <a:off x="1075639" y="4968058"/>
            <a:ext cx="19442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/>
              <a:t>Foto: </a:t>
            </a:r>
            <a:r>
              <a:rPr lang="nb-NO" sz="1050" dirty="0" smtClean="0"/>
              <a:t>Petter Brodal</a:t>
            </a:r>
            <a:endParaRPr lang="nb-NO" sz="1050" dirty="0"/>
          </a:p>
        </p:txBody>
      </p:sp>
      <p:sp>
        <p:nvSpPr>
          <p:cNvPr id="13" name="Oval Callout 12"/>
          <p:cNvSpPr/>
          <p:nvPr/>
        </p:nvSpPr>
        <p:spPr>
          <a:xfrm>
            <a:off x="496671" y="476672"/>
            <a:ext cx="4219345" cy="1008112"/>
          </a:xfrm>
          <a:prstGeom prst="wedgeEllipseCallout">
            <a:avLst>
              <a:gd name="adj1" fmla="val 24902"/>
              <a:gd name="adj2" fmla="val 788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Kva</a:t>
            </a:r>
            <a:r>
              <a:rPr lang="nb-NO" sz="2000" dirty="0" smtClean="0"/>
              <a:t> for </a:t>
            </a:r>
            <a:r>
              <a:rPr lang="nb-NO" sz="2000" dirty="0" err="1" smtClean="0"/>
              <a:t>eit</a:t>
            </a:r>
            <a:r>
              <a:rPr lang="nb-NO" sz="2000" dirty="0" smtClean="0"/>
              <a:t> av bilda </a:t>
            </a:r>
            <a:r>
              <a:rPr lang="nb-NO" sz="2000" dirty="0" smtClean="0"/>
              <a:t>viser </a:t>
            </a:r>
            <a:r>
              <a:rPr lang="nb-NO" sz="2000" dirty="0" smtClean="0"/>
              <a:t>ei </a:t>
            </a:r>
            <a:r>
              <a:rPr lang="nb-NO" sz="2000" dirty="0" smtClean="0"/>
              <a:t>god </a:t>
            </a:r>
            <a:r>
              <a:rPr lang="nb-NO" sz="2000" dirty="0" smtClean="0"/>
              <a:t>kopling</a:t>
            </a:r>
            <a:r>
              <a:rPr lang="nb-NO" sz="2000" dirty="0" smtClean="0"/>
              <a:t>? </a:t>
            </a:r>
            <a:r>
              <a:rPr lang="nb-NO" sz="2000" dirty="0" smtClean="0"/>
              <a:t>Kvi</a:t>
            </a:r>
            <a:r>
              <a:rPr lang="nb-NO" sz="2000" dirty="0" smtClean="0"/>
              <a:t>for</a:t>
            </a:r>
            <a:r>
              <a:rPr lang="nb-NO" sz="2000" dirty="0" smtClean="0"/>
              <a:t>?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1440369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7200-6008-411E-8EB0-E9AEBDA59F32}" type="slidenum">
              <a:rPr lang="nb-NO" smtClean="0"/>
              <a:t>5</a:t>
            </a:fld>
            <a:endParaRPr lang="nb-NO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17" y="260648"/>
            <a:ext cx="4516072" cy="63994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Oval Callout 9"/>
          <p:cNvSpPr/>
          <p:nvPr/>
        </p:nvSpPr>
        <p:spPr>
          <a:xfrm>
            <a:off x="2435853" y="1196752"/>
            <a:ext cx="2376264" cy="792088"/>
          </a:xfrm>
          <a:prstGeom prst="wedgeEllipseCallout">
            <a:avLst>
              <a:gd name="adj1" fmla="val -24661"/>
              <a:gd name="adj2" fmla="val 1306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/>
              <a:t>K</a:t>
            </a:r>
            <a:r>
              <a:rPr lang="nb-NO" sz="2000" dirty="0" smtClean="0"/>
              <a:t>va </a:t>
            </a:r>
            <a:r>
              <a:rPr lang="nb-NO" sz="2000" dirty="0" smtClean="0"/>
              <a:t>viser </a:t>
            </a:r>
            <a:r>
              <a:rPr lang="nb-NO" sz="2000" dirty="0" smtClean="0"/>
              <a:t>symbola?</a:t>
            </a:r>
            <a:endParaRPr lang="nb-NO" sz="2000" dirty="0"/>
          </a:p>
        </p:txBody>
      </p:sp>
      <p:sp>
        <p:nvSpPr>
          <p:cNvPr id="11" name="Oval Callout 10"/>
          <p:cNvSpPr/>
          <p:nvPr/>
        </p:nvSpPr>
        <p:spPr>
          <a:xfrm>
            <a:off x="4412396" y="652688"/>
            <a:ext cx="3760004" cy="1104520"/>
          </a:xfrm>
          <a:prstGeom prst="wedgeEllipseCallout">
            <a:avLst>
              <a:gd name="adj1" fmla="val -50134"/>
              <a:gd name="adj2" fmla="val 1081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På kva</a:t>
            </a:r>
            <a:r>
              <a:rPr lang="nb-NO" sz="2000" dirty="0"/>
              <a:t> </a:t>
            </a:r>
            <a:r>
              <a:rPr lang="nb-NO" sz="2000" dirty="0" smtClean="0"/>
              <a:t>stad</a:t>
            </a:r>
            <a:r>
              <a:rPr lang="nb-NO" sz="2000" dirty="0" smtClean="0"/>
              <a:t> </a:t>
            </a:r>
            <a:r>
              <a:rPr lang="nb-NO" sz="2000" dirty="0" smtClean="0"/>
              <a:t>i kretsen skal den nye lampa </a:t>
            </a:r>
            <a:r>
              <a:rPr lang="nb-NO" sz="2000" dirty="0" err="1" smtClean="0"/>
              <a:t>koplast</a:t>
            </a:r>
            <a:r>
              <a:rPr lang="nb-NO" sz="2000" dirty="0" smtClean="0"/>
              <a:t>?</a:t>
            </a:r>
            <a:endParaRPr lang="nb-NO" sz="2000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5076056" y="2276872"/>
            <a:ext cx="3833566" cy="3341113"/>
          </a:xfrm>
          <a:prstGeom prst="wedgeRoundRectCallout">
            <a:avLst>
              <a:gd name="adj1" fmla="val -68952"/>
              <a:gd name="adj2" fmla="val 938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Samarbeid to og to, og </a:t>
            </a:r>
            <a:r>
              <a:rPr lang="nb-NO" sz="2000" dirty="0" err="1" smtClean="0"/>
              <a:t>gjer</a:t>
            </a:r>
            <a:r>
              <a:rPr lang="nb-NO" sz="2000" dirty="0" smtClean="0"/>
              <a:t> øving </a:t>
            </a:r>
            <a:r>
              <a:rPr lang="nb-NO" sz="2000" dirty="0" smtClean="0"/>
              <a:t>3.</a:t>
            </a:r>
          </a:p>
          <a:p>
            <a:pPr algn="ctr"/>
            <a:r>
              <a:rPr lang="nb-NO" sz="2000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 smtClean="0"/>
              <a:t>Kople </a:t>
            </a:r>
            <a:r>
              <a:rPr lang="nb-NO" sz="2000" dirty="0" smtClean="0"/>
              <a:t>ei lampe (lysdiode) til på kretsen.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 smtClean="0"/>
              <a:t>Følg </a:t>
            </a:r>
            <a:r>
              <a:rPr lang="nb-NO" sz="2000" dirty="0" err="1" smtClean="0"/>
              <a:t>koplingsskjemaet</a:t>
            </a:r>
            <a:r>
              <a:rPr lang="nb-NO" sz="2000" dirty="0" smtClean="0"/>
              <a:t> </a:t>
            </a:r>
            <a:r>
              <a:rPr lang="nb-NO" sz="2000" dirty="0" smtClean="0"/>
              <a:t>nøye.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 smtClean="0"/>
              <a:t>Begge </a:t>
            </a:r>
            <a:r>
              <a:rPr lang="nb-NO" sz="2000" dirty="0" err="1" smtClean="0"/>
              <a:t>lampane</a:t>
            </a:r>
            <a:r>
              <a:rPr lang="nb-NO" sz="2000" dirty="0" smtClean="0"/>
              <a:t> </a:t>
            </a:r>
            <a:r>
              <a:rPr lang="nb-NO" sz="2000" dirty="0" smtClean="0"/>
              <a:t>skal lyse.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 err="1" smtClean="0"/>
              <a:t>Brytaren</a:t>
            </a:r>
            <a:r>
              <a:rPr lang="nb-NO" sz="2000" dirty="0" smtClean="0"/>
              <a:t> </a:t>
            </a:r>
            <a:r>
              <a:rPr lang="nb-NO" sz="2000" dirty="0" smtClean="0"/>
              <a:t>skal </a:t>
            </a:r>
            <a:r>
              <a:rPr lang="nb-NO" sz="2000" dirty="0" smtClean="0"/>
              <a:t>verke </a:t>
            </a:r>
            <a:r>
              <a:rPr lang="nb-NO" sz="2000" dirty="0" smtClean="0"/>
              <a:t>på den </a:t>
            </a:r>
            <a:r>
              <a:rPr lang="nb-NO" sz="2000" dirty="0" smtClean="0"/>
              <a:t>eine </a:t>
            </a:r>
            <a:r>
              <a:rPr lang="nb-NO" sz="2000" dirty="0" smtClean="0"/>
              <a:t>lampa.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 err="1" smtClean="0"/>
              <a:t>Koplingane</a:t>
            </a:r>
            <a:r>
              <a:rPr lang="nb-NO" sz="2000" dirty="0" smtClean="0"/>
              <a:t> </a:t>
            </a:r>
            <a:r>
              <a:rPr lang="nb-NO" sz="2000" dirty="0" smtClean="0"/>
              <a:t>må </a:t>
            </a:r>
            <a:r>
              <a:rPr lang="nb-NO" sz="2000" dirty="0" err="1" smtClean="0"/>
              <a:t>vere</a:t>
            </a:r>
            <a:r>
              <a:rPr lang="nb-NO" sz="2000" dirty="0" smtClean="0"/>
              <a:t> </a:t>
            </a:r>
            <a:r>
              <a:rPr lang="nb-NO" sz="2000" dirty="0" smtClean="0"/>
              <a:t>gode. </a:t>
            </a:r>
          </a:p>
          <a:p>
            <a:pPr algn="ctr"/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389934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011" y="548680"/>
            <a:ext cx="5400600" cy="1143000"/>
          </a:xfrm>
        </p:spPr>
        <p:txBody>
          <a:bodyPr>
            <a:normAutofit/>
          </a:bodyPr>
          <a:lstStyle/>
          <a:p>
            <a:r>
              <a:rPr lang="nb-NO" sz="3200" dirty="0" smtClean="0"/>
              <a:t>Planlegg rom til modellhus</a:t>
            </a:r>
            <a:endParaRPr lang="nb-NO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7200-6008-411E-8EB0-E9AEBDA59F32}" type="slidenum">
              <a:rPr lang="nb-NO" smtClean="0"/>
              <a:t>6</a:t>
            </a:fld>
            <a:endParaRPr lang="nb-NO"/>
          </a:p>
        </p:txBody>
      </p:sp>
      <p:pic>
        <p:nvPicPr>
          <p:cNvPr id="6" name="Picture 2" descr="N:\Forskerføtter og leserøtter\ELEKTRISITET\Bilder\Bilder til lærerveiledningene\Pappeske 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13" b="8813"/>
          <a:stretch/>
        </p:blipFill>
        <p:spPr bwMode="auto">
          <a:xfrm>
            <a:off x="251520" y="1988840"/>
            <a:ext cx="4129601" cy="320570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Lampe, Rosa, Gam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770" y="3098967"/>
            <a:ext cx="1275892" cy="226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ykter, Lamper, Lys, Tak, Silhouett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24" t="30441"/>
          <a:stretch/>
        </p:blipFill>
        <p:spPr bwMode="auto">
          <a:xfrm>
            <a:off x="4857894" y="128397"/>
            <a:ext cx="3874157" cy="176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 Callout 12"/>
          <p:cNvSpPr/>
          <p:nvPr/>
        </p:nvSpPr>
        <p:spPr>
          <a:xfrm>
            <a:off x="5182494" y="5407519"/>
            <a:ext cx="2599426" cy="1080120"/>
          </a:xfrm>
          <a:prstGeom prst="wedgeEllipseCallout">
            <a:avLst>
              <a:gd name="adj1" fmla="val -67229"/>
              <a:gd name="adj2" fmla="val -896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Taklampe? Vegglampe? Stålampe?</a:t>
            </a:r>
            <a:endParaRPr lang="nb-NO" sz="2000" dirty="0"/>
          </a:p>
        </p:txBody>
      </p:sp>
      <p:sp>
        <p:nvSpPr>
          <p:cNvPr id="14" name="Oval Callout 13"/>
          <p:cNvSpPr/>
          <p:nvPr/>
        </p:nvSpPr>
        <p:spPr>
          <a:xfrm>
            <a:off x="5250909" y="2348880"/>
            <a:ext cx="2664296" cy="720080"/>
          </a:xfrm>
          <a:prstGeom prst="wedgeEllipseCallout">
            <a:avLst>
              <a:gd name="adj1" fmla="val -62045"/>
              <a:gd name="adj2" fmla="val 685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/>
              <a:t>K</a:t>
            </a:r>
            <a:r>
              <a:rPr lang="nb-NO" sz="2000" dirty="0" smtClean="0"/>
              <a:t>va </a:t>
            </a:r>
            <a:r>
              <a:rPr lang="nb-NO" sz="2000" dirty="0" smtClean="0"/>
              <a:t>slags rom?</a:t>
            </a:r>
            <a:endParaRPr lang="nb-NO" sz="2000" dirty="0"/>
          </a:p>
        </p:txBody>
      </p:sp>
      <p:sp>
        <p:nvSpPr>
          <p:cNvPr id="15" name="Oval Callout 14"/>
          <p:cNvSpPr/>
          <p:nvPr/>
        </p:nvSpPr>
        <p:spPr>
          <a:xfrm>
            <a:off x="4857894" y="3655924"/>
            <a:ext cx="2900038" cy="1134126"/>
          </a:xfrm>
          <a:prstGeom prst="wedgeEllipseCallout">
            <a:avLst>
              <a:gd name="adj1" fmla="val -61640"/>
              <a:gd name="adj2" fmla="val -363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/>
              <a:t>K</a:t>
            </a:r>
            <a:r>
              <a:rPr lang="nb-NO" sz="2000" dirty="0" smtClean="0"/>
              <a:t>va </a:t>
            </a:r>
            <a:r>
              <a:rPr lang="nb-NO" sz="2000" dirty="0" smtClean="0"/>
              <a:t>slags </a:t>
            </a:r>
            <a:r>
              <a:rPr lang="nb-NO" sz="2000" dirty="0" smtClean="0"/>
              <a:t>lamper</a:t>
            </a:r>
            <a:r>
              <a:rPr lang="nb-NO" sz="2000" dirty="0" smtClean="0"/>
              <a:t>? </a:t>
            </a:r>
            <a:r>
              <a:rPr lang="nb-NO" sz="2000" dirty="0" smtClean="0"/>
              <a:t>Kva</a:t>
            </a:r>
            <a:r>
              <a:rPr lang="nb-NO" sz="2000" dirty="0" smtClean="0"/>
              <a:t> </a:t>
            </a:r>
            <a:r>
              <a:rPr lang="nb-NO" sz="2000" b="1" dirty="0" smtClean="0"/>
              <a:t>funksjon</a:t>
            </a:r>
            <a:r>
              <a:rPr lang="nb-NO" sz="2000" dirty="0" smtClean="0"/>
              <a:t> har </a:t>
            </a:r>
            <a:r>
              <a:rPr lang="nb-NO" sz="2000" dirty="0" smtClean="0"/>
              <a:t>lampene</a:t>
            </a:r>
            <a:r>
              <a:rPr lang="nb-NO" sz="2000" dirty="0" smtClean="0"/>
              <a:t>?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72484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7200-6008-411E-8EB0-E9AEBDA59F32}" type="slidenum">
              <a:rPr lang="nb-NO" smtClean="0"/>
              <a:t>7</a:t>
            </a:fld>
            <a:endParaRPr lang="nb-NO"/>
          </a:p>
        </p:txBody>
      </p:sp>
      <p:pic>
        <p:nvPicPr>
          <p:cNvPr id="6" name="Picture 2" descr="N:\Forskerføtter og leserøtter\ELEKTRISITET\Bilder\Bilder til lærerveiledningene\Pappeske 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13" b="8813"/>
          <a:stretch/>
        </p:blipFill>
        <p:spPr bwMode="auto">
          <a:xfrm>
            <a:off x="505150" y="1628800"/>
            <a:ext cx="2972092" cy="2307158"/>
          </a:xfrm>
          <a:prstGeom prst="rect">
            <a:avLst/>
          </a:prstGeom>
          <a:noFill/>
          <a:ln>
            <a:solidFill>
              <a:schemeClr val="tx1">
                <a:alpha val="97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395536" y="406510"/>
            <a:ext cx="3191320" cy="678127"/>
          </a:xfrm>
          <a:prstGeom prst="wedgeRoundRectCallout">
            <a:avLst>
              <a:gd name="adj1" fmla="val 58738"/>
              <a:gd name="adj2" fmla="val 9346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Bli </a:t>
            </a:r>
            <a:r>
              <a:rPr lang="nb-NO" sz="2000" dirty="0" err="1" smtClean="0"/>
              <a:t>einige</a:t>
            </a:r>
            <a:r>
              <a:rPr lang="nb-NO" sz="2000" dirty="0" smtClean="0"/>
              <a:t> </a:t>
            </a:r>
            <a:r>
              <a:rPr lang="nb-NO" sz="2000" dirty="0" smtClean="0"/>
              <a:t>og fyll ut arket.</a:t>
            </a:r>
            <a:endParaRPr lang="nb-NO" sz="2000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251520" y="4581128"/>
            <a:ext cx="3593775" cy="1440160"/>
          </a:xfrm>
          <a:prstGeom prst="wedgeRoundRectCallout">
            <a:avLst>
              <a:gd name="adj1" fmla="val 55832"/>
              <a:gd name="adj2" fmla="val -10084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Tenk på </a:t>
            </a:r>
            <a:r>
              <a:rPr lang="nb-NO" sz="2000" b="1" dirty="0" smtClean="0"/>
              <a:t>forma</a:t>
            </a:r>
            <a:r>
              <a:rPr lang="nb-NO" sz="2000" dirty="0" smtClean="0"/>
              <a:t> </a:t>
            </a:r>
            <a:r>
              <a:rPr lang="nb-NO" sz="2000" dirty="0" smtClean="0"/>
              <a:t>og </a:t>
            </a:r>
            <a:r>
              <a:rPr lang="nb-NO" sz="2000" b="1" dirty="0" err="1" smtClean="0"/>
              <a:t>eigenskapane</a:t>
            </a:r>
            <a:r>
              <a:rPr lang="nb-NO" sz="2000" dirty="0" smtClean="0"/>
              <a:t> </a:t>
            </a:r>
            <a:r>
              <a:rPr lang="nb-NO" sz="2000" dirty="0" smtClean="0"/>
              <a:t>til </a:t>
            </a:r>
            <a:r>
              <a:rPr lang="nb-NO" sz="2000" b="1" dirty="0" smtClean="0"/>
              <a:t>materiala</a:t>
            </a:r>
            <a:r>
              <a:rPr lang="nb-NO" sz="2000" dirty="0" smtClean="0"/>
              <a:t> de vel </a:t>
            </a:r>
            <a:r>
              <a:rPr lang="nb-NO" sz="2000" dirty="0" smtClean="0"/>
              <a:t>til lampene. Passer </a:t>
            </a:r>
            <a:r>
              <a:rPr lang="nb-NO" sz="2000" dirty="0" err="1" smtClean="0"/>
              <a:t>dei</a:t>
            </a:r>
            <a:r>
              <a:rPr lang="nb-NO" sz="2000" dirty="0" smtClean="0"/>
              <a:t> </a:t>
            </a:r>
            <a:r>
              <a:rPr lang="nb-NO" sz="2000" dirty="0" smtClean="0"/>
              <a:t>til lampas </a:t>
            </a:r>
            <a:r>
              <a:rPr lang="nb-NO" sz="2000" b="1" dirty="0" smtClean="0"/>
              <a:t>funksjon</a:t>
            </a:r>
            <a:r>
              <a:rPr lang="nb-NO" sz="2000" dirty="0" smtClean="0"/>
              <a:t>? </a:t>
            </a:r>
            <a:endParaRPr lang="nb-NO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57443"/>
            <a:ext cx="4290189" cy="60702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72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7200-6008-411E-8EB0-E9AEBDA59F32}" type="slidenum">
              <a:rPr lang="nb-NO" smtClean="0"/>
              <a:t>8</a:t>
            </a:fld>
            <a:endParaRPr lang="nb-NO"/>
          </a:p>
        </p:txBody>
      </p:sp>
      <p:pic>
        <p:nvPicPr>
          <p:cNvPr id="5" name="Picture 2" descr="N:\Forskerføtter og leserøtter\ELEKTRISITET\Bilder\Bilder til lærerveiledningene\Pappeske 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13" b="8813"/>
          <a:stretch/>
        </p:blipFill>
        <p:spPr bwMode="auto">
          <a:xfrm>
            <a:off x="4572000" y="528550"/>
            <a:ext cx="3401285" cy="264032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N:\Forskerføtter og leserøtter\ELEKTRISITET\Bilder\Bilder workshop sommeravslutning\IMG_0737 (2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9" t="17724" r="6369" b="3485"/>
          <a:stretch/>
        </p:blipFill>
        <p:spPr bwMode="auto">
          <a:xfrm>
            <a:off x="4353023" y="3598620"/>
            <a:ext cx="3839238" cy="251826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611560" y="993364"/>
            <a:ext cx="3191320" cy="896420"/>
          </a:xfrm>
          <a:prstGeom prst="wedgeRoundRectCallout">
            <a:avLst>
              <a:gd name="adj1" fmla="val 58738"/>
              <a:gd name="adj2" fmla="val 9346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err="1" smtClean="0"/>
              <a:t>Teikn</a:t>
            </a:r>
            <a:r>
              <a:rPr lang="nb-NO" sz="2000" dirty="0" smtClean="0"/>
              <a:t> </a:t>
            </a:r>
            <a:r>
              <a:rPr lang="nb-NO" sz="2000" dirty="0" smtClean="0"/>
              <a:t>kretsen som </a:t>
            </a:r>
            <a:r>
              <a:rPr lang="nb-NO" sz="2000" dirty="0" err="1" smtClean="0"/>
              <a:t>eit</a:t>
            </a:r>
            <a:r>
              <a:rPr lang="nb-NO" sz="2000" dirty="0" smtClean="0"/>
              <a:t> </a:t>
            </a:r>
            <a:r>
              <a:rPr lang="nb-NO" sz="2000" dirty="0" smtClean="0"/>
              <a:t>koblingsskjema rett på eska.</a:t>
            </a:r>
            <a:endParaRPr lang="nb-NO" sz="2000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611560" y="3043565"/>
            <a:ext cx="3191320" cy="976064"/>
          </a:xfrm>
          <a:prstGeom prst="wedgeRoundRectCallout">
            <a:avLst>
              <a:gd name="adj1" fmla="val 58738"/>
              <a:gd name="adj2" fmla="val 9346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Det elektriske anlegget skal </a:t>
            </a:r>
            <a:r>
              <a:rPr lang="nb-NO" sz="2000" dirty="0" err="1" smtClean="0"/>
              <a:t>leggjast</a:t>
            </a:r>
            <a:r>
              <a:rPr lang="nb-NO" sz="2000" dirty="0" smtClean="0"/>
              <a:t> </a:t>
            </a:r>
            <a:r>
              <a:rPr lang="nb-NO" sz="2000" dirty="0" err="1" smtClean="0"/>
              <a:t>utanpå</a:t>
            </a:r>
            <a:r>
              <a:rPr lang="nb-NO" sz="2000" dirty="0" smtClean="0"/>
              <a:t> </a:t>
            </a:r>
            <a:r>
              <a:rPr lang="nb-NO" sz="2000" dirty="0" smtClean="0"/>
              <a:t>eska.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1208864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29B6-4557-4CE3-B4E6-1C45CBB949AD}" type="slidenum">
              <a:rPr lang="nb-NO" smtClean="0"/>
              <a:t>9</a:t>
            </a:fld>
            <a:endParaRPr lang="nb-NO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741" y="525995"/>
            <a:ext cx="4028812" cy="26121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11" y="1461420"/>
            <a:ext cx="3528392" cy="49611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Oval Callout 13"/>
          <p:cNvSpPr/>
          <p:nvPr/>
        </p:nvSpPr>
        <p:spPr>
          <a:xfrm>
            <a:off x="5580112" y="3212976"/>
            <a:ext cx="3439313" cy="844187"/>
          </a:xfrm>
          <a:prstGeom prst="wedgeEllipseCallout">
            <a:avLst>
              <a:gd name="adj1" fmla="val -52087"/>
              <a:gd name="adj2" fmla="val -888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Er det </a:t>
            </a:r>
            <a:r>
              <a:rPr lang="nb-NO" sz="2000" dirty="0" err="1" smtClean="0"/>
              <a:t>farleg</a:t>
            </a:r>
            <a:r>
              <a:rPr lang="nb-NO" sz="2000" dirty="0" smtClean="0"/>
              <a:t> </a:t>
            </a:r>
            <a:r>
              <a:rPr lang="nb-NO" sz="2000" dirty="0" smtClean="0"/>
              <a:t>å slå inn </a:t>
            </a:r>
            <a:r>
              <a:rPr lang="nb-NO" sz="2000" dirty="0" err="1" smtClean="0"/>
              <a:t>ein</a:t>
            </a:r>
            <a:r>
              <a:rPr lang="nb-NO" sz="2000" dirty="0" smtClean="0"/>
              <a:t> </a:t>
            </a:r>
            <a:r>
              <a:rPr lang="nb-NO" sz="2000" dirty="0" err="1" smtClean="0"/>
              <a:t>spikar</a:t>
            </a:r>
            <a:r>
              <a:rPr lang="nb-NO" sz="2000" dirty="0" smtClean="0"/>
              <a:t> </a:t>
            </a:r>
            <a:r>
              <a:rPr lang="nb-NO" sz="2000" dirty="0" smtClean="0"/>
              <a:t>i veggen?</a:t>
            </a:r>
            <a:endParaRPr lang="nb-NO" sz="2000" dirty="0"/>
          </a:p>
        </p:txBody>
      </p:sp>
      <p:sp>
        <p:nvSpPr>
          <p:cNvPr id="15" name="Oval Callout 14"/>
          <p:cNvSpPr/>
          <p:nvPr/>
        </p:nvSpPr>
        <p:spPr>
          <a:xfrm>
            <a:off x="5311617" y="4274338"/>
            <a:ext cx="3580863" cy="882686"/>
          </a:xfrm>
          <a:prstGeom prst="wedgeEllipseCallout">
            <a:avLst>
              <a:gd name="adj1" fmla="val -51873"/>
              <a:gd name="adj2" fmla="val -800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/>
              <a:t>K</a:t>
            </a:r>
            <a:r>
              <a:rPr lang="nb-NO" sz="2000" dirty="0" smtClean="0"/>
              <a:t>va </a:t>
            </a:r>
            <a:r>
              <a:rPr lang="nb-NO" sz="2000" dirty="0" smtClean="0"/>
              <a:t>skjer </a:t>
            </a:r>
            <a:r>
              <a:rPr lang="nb-NO" sz="2000" dirty="0" smtClean="0"/>
              <a:t>viss </a:t>
            </a:r>
            <a:r>
              <a:rPr lang="nb-NO" sz="2000" dirty="0" smtClean="0"/>
              <a:t>spikeren treffer </a:t>
            </a:r>
            <a:r>
              <a:rPr lang="nb-NO" sz="2000" dirty="0" err="1" smtClean="0"/>
              <a:t>ein</a:t>
            </a:r>
            <a:r>
              <a:rPr lang="nb-NO" sz="2000" dirty="0" smtClean="0"/>
              <a:t> </a:t>
            </a:r>
            <a:r>
              <a:rPr lang="nb-NO" sz="2000" dirty="0" err="1" smtClean="0"/>
              <a:t>leidning</a:t>
            </a:r>
            <a:r>
              <a:rPr lang="nb-NO" sz="2000" dirty="0" smtClean="0"/>
              <a:t>? </a:t>
            </a:r>
            <a:endParaRPr lang="nb-NO" sz="2000" dirty="0"/>
          </a:p>
        </p:txBody>
      </p:sp>
      <p:sp>
        <p:nvSpPr>
          <p:cNvPr id="16" name="Oval Callout 15"/>
          <p:cNvSpPr/>
          <p:nvPr/>
        </p:nvSpPr>
        <p:spPr>
          <a:xfrm>
            <a:off x="4716016" y="5589240"/>
            <a:ext cx="4032448" cy="1080120"/>
          </a:xfrm>
          <a:prstGeom prst="wedgeEllipseCallout">
            <a:avLst>
              <a:gd name="adj1" fmla="val -43392"/>
              <a:gd name="adj2" fmla="val -771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/>
              <a:t>K</a:t>
            </a:r>
            <a:r>
              <a:rPr lang="nb-NO" sz="2000" dirty="0" smtClean="0"/>
              <a:t>va viss </a:t>
            </a:r>
            <a:r>
              <a:rPr lang="nb-NO" sz="2000" dirty="0" err="1" smtClean="0"/>
              <a:t>ein</a:t>
            </a:r>
            <a:r>
              <a:rPr lang="nb-NO" sz="2000" dirty="0" smtClean="0"/>
              <a:t> </a:t>
            </a:r>
            <a:r>
              <a:rPr lang="nb-NO" sz="2000" dirty="0" smtClean="0"/>
              <a:t>av </a:t>
            </a:r>
            <a:r>
              <a:rPr lang="nb-NO" sz="2000" dirty="0" err="1" smtClean="0"/>
              <a:t>leidningane</a:t>
            </a:r>
            <a:r>
              <a:rPr lang="nb-NO" sz="2000" dirty="0" smtClean="0"/>
              <a:t> </a:t>
            </a:r>
            <a:r>
              <a:rPr lang="nb-NO" sz="2000" dirty="0" smtClean="0"/>
              <a:t>må </a:t>
            </a:r>
            <a:r>
              <a:rPr lang="nb-NO" sz="2000" dirty="0" err="1" smtClean="0"/>
              <a:t>bytast</a:t>
            </a:r>
            <a:r>
              <a:rPr lang="nb-NO" sz="2000" dirty="0" smtClean="0"/>
              <a:t>? </a:t>
            </a:r>
            <a:r>
              <a:rPr lang="nb-NO" sz="2000" dirty="0" smtClean="0"/>
              <a:t>Må </a:t>
            </a:r>
            <a:r>
              <a:rPr lang="nb-NO" sz="2000" dirty="0" err="1" smtClean="0"/>
              <a:t>ein</a:t>
            </a:r>
            <a:r>
              <a:rPr lang="nb-NO" sz="2000" dirty="0" smtClean="0"/>
              <a:t> rive heile veggen?</a:t>
            </a:r>
            <a:endParaRPr lang="nb-NO" sz="2000" dirty="0"/>
          </a:p>
        </p:txBody>
      </p:sp>
      <p:sp>
        <p:nvSpPr>
          <p:cNvPr id="17" name="Rounded Rectangular Callout 16"/>
          <p:cNvSpPr/>
          <p:nvPr/>
        </p:nvSpPr>
        <p:spPr>
          <a:xfrm>
            <a:off x="115079" y="188640"/>
            <a:ext cx="4104456" cy="840382"/>
          </a:xfrm>
          <a:prstGeom prst="wedgeRoundRectCallout">
            <a:avLst>
              <a:gd name="adj1" fmla="val -5403"/>
              <a:gd name="adj2" fmla="val 7795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I vanlige, moderne hus </a:t>
            </a:r>
            <a:r>
              <a:rPr lang="nb-NO" sz="2000" dirty="0" smtClean="0"/>
              <a:t>ligg </a:t>
            </a:r>
            <a:r>
              <a:rPr lang="nb-NO" sz="2000" dirty="0" smtClean="0"/>
              <a:t>det elektriske anlegget inni veggene. </a:t>
            </a:r>
            <a:endParaRPr lang="nb-NO" sz="2000" dirty="0"/>
          </a:p>
        </p:txBody>
      </p:sp>
      <p:pic>
        <p:nvPicPr>
          <p:cNvPr id="18" name="Picture 2" descr="Nail, Tool, Metal, Pointed, Crafts, Spik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1512">
            <a:off x="4231981" y="3238560"/>
            <a:ext cx="753546" cy="1507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ounded Rectangular Callout 18"/>
          <p:cNvSpPr/>
          <p:nvPr/>
        </p:nvSpPr>
        <p:spPr>
          <a:xfrm>
            <a:off x="170610" y="5589240"/>
            <a:ext cx="3427753" cy="1152128"/>
          </a:xfrm>
          <a:prstGeom prst="wedgeRoundRectCallout">
            <a:avLst>
              <a:gd name="adj1" fmla="val -439"/>
              <a:gd name="adj2" fmla="val -11405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Derfor ser vi </a:t>
            </a:r>
            <a:r>
              <a:rPr lang="nb-NO" sz="2000" dirty="0" err="1" smtClean="0"/>
              <a:t>vanlegvis</a:t>
            </a:r>
            <a:r>
              <a:rPr lang="nb-NO" sz="2000" dirty="0" smtClean="0"/>
              <a:t> </a:t>
            </a:r>
            <a:r>
              <a:rPr lang="nb-NO" sz="2000" dirty="0" err="1" smtClean="0"/>
              <a:t>ikkje</a:t>
            </a:r>
            <a:r>
              <a:rPr lang="nb-NO" sz="2000" dirty="0" smtClean="0"/>
              <a:t> </a:t>
            </a:r>
            <a:r>
              <a:rPr lang="nb-NO" sz="2000" dirty="0" err="1" smtClean="0"/>
              <a:t>koplingsboksane</a:t>
            </a:r>
            <a:r>
              <a:rPr lang="nb-NO" sz="2000" dirty="0" smtClean="0"/>
              <a:t> </a:t>
            </a:r>
            <a:r>
              <a:rPr lang="nb-NO" sz="2000" dirty="0" smtClean="0"/>
              <a:t>og mesteparten av </a:t>
            </a:r>
            <a:r>
              <a:rPr lang="nb-NO" sz="2000" dirty="0" err="1" smtClean="0"/>
              <a:t>leidningane</a:t>
            </a:r>
            <a:r>
              <a:rPr lang="nb-NO" sz="2000" dirty="0" smtClean="0"/>
              <a:t>. 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1766225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9" grpId="0" animBg="1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</TotalTime>
  <Words>358</Words>
  <Application>Microsoft Office PowerPoint</Application>
  <PresentationFormat>On-screen Show (4:3)</PresentationFormat>
  <Paragraphs>68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Office-tema</vt:lpstr>
      <vt:lpstr>Økt 10</vt:lpstr>
      <vt:lpstr>Skriv-par-del </vt:lpstr>
      <vt:lpstr>PowerPoint Presentation</vt:lpstr>
      <vt:lpstr>PowerPoint Presentation</vt:lpstr>
      <vt:lpstr>PowerPoint Presentation</vt:lpstr>
      <vt:lpstr>Planlegg rom til modellhus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Teikn koplingsskjema på eska</vt:lpstr>
    </vt:vector>
  </TitlesOfParts>
  <Company>Universitetet i Oslo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Økt 9</dc:title>
  <dc:creator>Maria Gaare Dahl</dc:creator>
  <cp:lastModifiedBy>Maria Gaare Dahl</cp:lastModifiedBy>
  <cp:revision>72</cp:revision>
  <dcterms:created xsi:type="dcterms:W3CDTF">2017-03-16T11:53:05Z</dcterms:created>
  <dcterms:modified xsi:type="dcterms:W3CDTF">2018-06-21T09:15:22Z</dcterms:modified>
</cp:coreProperties>
</file>