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309" r:id="rId4"/>
    <p:sldId id="313" r:id="rId5"/>
    <p:sldId id="318" r:id="rId6"/>
    <p:sldId id="319" r:id="rId7"/>
    <p:sldId id="320" r:id="rId8"/>
    <p:sldId id="317" r:id="rId9"/>
    <p:sldId id="314" r:id="rId10"/>
    <p:sldId id="285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A8"/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" autoAdjust="0"/>
    <p:restoredTop sz="93979" autoAdjust="0"/>
  </p:normalViewPr>
  <p:slideViewPr>
    <p:cSldViewPr snapToGrid="0">
      <p:cViewPr varScale="1">
        <p:scale>
          <a:sx n="130" d="100"/>
          <a:sy n="130" d="100"/>
        </p:scale>
        <p:origin x="2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15.08.2023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b-NO" dirty="0"/>
              <a:t>Økt 4 </a:t>
            </a:r>
            <a:br>
              <a:rPr lang="nb-NO" dirty="0"/>
            </a:br>
            <a:r>
              <a:rPr lang="nb-NO" b="1" dirty="0"/>
              <a:t>Designe badeplassen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4" b="29697"/>
          <a:stretch/>
        </p:blipFill>
        <p:spPr>
          <a:xfrm>
            <a:off x="3925453" y="164140"/>
            <a:ext cx="4449239" cy="40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4F Oppsummering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45852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 neste økt skal dere se hverandres filmer og vurdere bidragene.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Dere vil bli delt i to grupper som hver skal nominere en film (ikke sin egen).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Disse to filmene ser vi i felleskap og deretter skal dere stemme på filmen med den beste badeplassen (utfra kriteriene).</a:t>
            </a:r>
          </a:p>
          <a:p>
            <a:pPr marL="0" indent="0">
              <a:buNone/>
            </a:pPr>
            <a:endParaRPr lang="nb-NO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9362" r="33187"/>
          <a:stretch/>
        </p:blipFill>
        <p:spPr>
          <a:xfrm>
            <a:off x="7869381" y="365124"/>
            <a:ext cx="3398983" cy="6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4A Escape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Hvis dere klarer å løse dagens Escape Room får dere ekstra penger, hvis ikke må dere betale tilbake penger. Dere får kun ett forsøk!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952" y="2687782"/>
            <a:ext cx="5363248" cy="4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6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4B Biologisk mangfold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Hver gruppe presenterer hva de fant når de undersøkte det biologiske mangfoldet på badeplassen. Fyll inn art, plassering og ca. antall i felles tabell.</a:t>
            </a:r>
            <a:endParaRPr lang="en-US" sz="2400" dirty="0"/>
          </a:p>
          <a:p>
            <a:endParaRPr lang="nb-NO" dirty="0"/>
          </a:p>
          <a:p>
            <a:pPr marL="0" indent="0">
              <a:buNone/>
            </a:pPr>
            <a:r>
              <a:rPr lang="nb-NO" sz="2000" b="1" dirty="0"/>
              <a:t>Gruppe 1: Vegetasjon i vann </a:t>
            </a:r>
            <a:endParaRPr lang="en-US" sz="2000" dirty="0"/>
          </a:p>
          <a:p>
            <a:pPr marL="0" indent="0">
              <a:buNone/>
            </a:pPr>
            <a:r>
              <a:rPr lang="nb-NO" sz="2000" b="1" dirty="0"/>
              <a:t>Gruppe 2: Dyr i vann</a:t>
            </a:r>
            <a:endParaRPr lang="en-US" sz="2000" dirty="0"/>
          </a:p>
          <a:p>
            <a:pPr marL="0" indent="0">
              <a:buNone/>
            </a:pPr>
            <a:r>
              <a:rPr lang="nb-NO" sz="2000" b="1" dirty="0"/>
              <a:t>Gruppe 3: Vegetasjon på land </a:t>
            </a:r>
            <a:endParaRPr lang="en-US" sz="2000" dirty="0"/>
          </a:p>
          <a:p>
            <a:pPr marL="0" indent="0">
              <a:buNone/>
            </a:pPr>
            <a:r>
              <a:rPr lang="nb-NO" sz="2000" b="1" dirty="0"/>
              <a:t>Gruppe 4: Dyr på land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216771"/>
              </p:ext>
            </p:extLst>
          </p:nvPr>
        </p:nvGraphicFramePr>
        <p:xfrm>
          <a:off x="4793671" y="2974110"/>
          <a:ext cx="6631710" cy="309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570">
                  <a:extLst>
                    <a:ext uri="{9D8B030D-6E8A-4147-A177-3AD203B41FA5}">
                      <a16:colId xmlns:a16="http://schemas.microsoft.com/office/drawing/2014/main" val="718256599"/>
                    </a:ext>
                  </a:extLst>
                </a:gridCol>
                <a:gridCol w="2210570">
                  <a:extLst>
                    <a:ext uri="{9D8B030D-6E8A-4147-A177-3AD203B41FA5}">
                      <a16:colId xmlns:a16="http://schemas.microsoft.com/office/drawing/2014/main" val="216130912"/>
                    </a:ext>
                  </a:extLst>
                </a:gridCol>
                <a:gridCol w="2210570">
                  <a:extLst>
                    <a:ext uri="{9D8B030D-6E8A-4147-A177-3AD203B41FA5}">
                      <a16:colId xmlns:a16="http://schemas.microsoft.com/office/drawing/2014/main" val="507436232"/>
                    </a:ext>
                  </a:extLst>
                </a:gridCol>
              </a:tblGrid>
              <a:tr h="661297">
                <a:tc>
                  <a:txBody>
                    <a:bodyPr/>
                    <a:lstStyle/>
                    <a:p>
                      <a:r>
                        <a:rPr lang="nb-NO" dirty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Antall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Hvor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863448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37516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474497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93901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55220"/>
                  </a:ext>
                </a:extLst>
              </a:tr>
              <a:tr h="4865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6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4B Biologisk mangfold</a:t>
            </a:r>
            <a:br>
              <a:rPr lang="nb-NO" sz="3600" b="1" dirty="0"/>
            </a:br>
            <a:r>
              <a:rPr lang="nb-NO" sz="3200" dirty="0"/>
              <a:t>Gruppearbeid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Bruk tabellen til å vurdere det biologiske mangfoldet på badeplassen. </a:t>
            </a:r>
            <a:endParaRPr lang="nb-NO" b="1" dirty="0">
              <a:solidFill>
                <a:schemeClr val="accent6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81170"/>
              </p:ext>
            </p:extLst>
          </p:nvPr>
        </p:nvGraphicFramePr>
        <p:xfrm>
          <a:off x="424872" y="2448559"/>
          <a:ext cx="11277600" cy="403536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868217">
                  <a:extLst>
                    <a:ext uri="{9D8B030D-6E8A-4147-A177-3AD203B41FA5}">
                      <a16:colId xmlns:a16="http://schemas.microsoft.com/office/drawing/2014/main" val="2155258447"/>
                    </a:ext>
                  </a:extLst>
                </a:gridCol>
                <a:gridCol w="3748674">
                  <a:extLst>
                    <a:ext uri="{9D8B030D-6E8A-4147-A177-3AD203B41FA5}">
                      <a16:colId xmlns:a16="http://schemas.microsoft.com/office/drawing/2014/main" val="3491188950"/>
                    </a:ext>
                  </a:extLst>
                </a:gridCol>
                <a:gridCol w="3660709">
                  <a:extLst>
                    <a:ext uri="{9D8B030D-6E8A-4147-A177-3AD203B41FA5}">
                      <a16:colId xmlns:a16="http://schemas.microsoft.com/office/drawing/2014/main" val="2264866643"/>
                    </a:ext>
                  </a:extLst>
                </a:gridCol>
              </a:tblGrid>
              <a:tr h="13252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nb-NO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Lite biologisk mangfold</a:t>
                      </a:r>
                      <a:endParaRPr lang="en-US" sz="1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nb-NO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Middels biologisk mangfold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nb-NO" sz="2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nb-NO" sz="2000" b="1" dirty="0">
                          <a:effectLst/>
                        </a:rPr>
                        <a:t>Stort biologisk mangfold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0682540"/>
                  </a:ext>
                </a:extLst>
              </a:tr>
              <a:tr h="2710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effectLst/>
                        </a:rPr>
                        <a:t> </a:t>
                      </a:r>
                      <a:endParaRPr lang="en-US" sz="18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effectLst/>
                        </a:rPr>
                        <a:t>Få planter og dyr både på land og i vann.</a:t>
                      </a:r>
                      <a:endParaRPr lang="en-US" sz="18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effectLst/>
                        </a:rPr>
                        <a:t> </a:t>
                      </a:r>
                      <a:endParaRPr lang="en-US" sz="18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effectLst/>
                        </a:rPr>
                        <a:t>Det kan være et stort antall av noen arter men få ulike arter. </a:t>
                      </a:r>
                      <a:endParaRPr lang="en-US" sz="1800" b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>
                          <a:effectLst/>
                        </a:rPr>
                        <a:t> 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Et antall forskjellige planter og dyr både på land og i vann.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Antall innen de ulike artene er noenlunde likt.  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Mange forskjellige planter og dyr både på land og i vann.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Antall innen de ulike artene er noenlunde likt, ingen art dominerer. 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b="0" dirty="0">
                          <a:effectLst/>
                        </a:rPr>
                        <a:t> 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93539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16" y="177952"/>
            <a:ext cx="2293620" cy="16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92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4C Badevannskvalitet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Alle kommuner plikter å overvåke badevannskvaliteten på badeplassene, og mange av kommunene legger ut resultatene på prøvene på nettsidene sine.</a:t>
            </a:r>
          </a:p>
          <a:p>
            <a:r>
              <a:rPr lang="nb-NO" sz="2200" dirty="0"/>
              <a:t>På neste side vises resultater fra prøvetaking i to kommuner. Den ene viser målt mengde av e-</a:t>
            </a:r>
            <a:r>
              <a:rPr lang="nb-NO" sz="2200" dirty="0" err="1"/>
              <a:t>coli</a:t>
            </a:r>
            <a:r>
              <a:rPr lang="nb-NO" sz="2200" dirty="0"/>
              <a:t>- bakterier, mens den andre viser målt mengde av flere ulike typer bakterier.</a:t>
            </a:r>
          </a:p>
          <a:p>
            <a:endParaRPr lang="nb-NO" sz="2200" dirty="0"/>
          </a:p>
        </p:txBody>
      </p:sp>
      <p:sp>
        <p:nvSpPr>
          <p:cNvPr id="4" name="Biletforklaring forma som eit avrunda rektangel 3"/>
          <p:cNvSpPr/>
          <p:nvPr/>
        </p:nvSpPr>
        <p:spPr>
          <a:xfrm>
            <a:off x="1546167" y="3624349"/>
            <a:ext cx="3749040" cy="18038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Sammenlign prøveresultatene fra de to kommunene. </a:t>
            </a:r>
          </a:p>
        </p:txBody>
      </p:sp>
      <p:sp>
        <p:nvSpPr>
          <p:cNvPr id="5" name="Biletforklaring forma som eit avrunda rektangel 4"/>
          <p:cNvSpPr/>
          <p:nvPr/>
        </p:nvSpPr>
        <p:spPr>
          <a:xfrm>
            <a:off x="5896494" y="3627120"/>
            <a:ext cx="3749040" cy="18038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Hvilken fremstilling gir det mest oversiktlige bildet av vannkvaliteten på kommunens badeplasser?</a:t>
            </a:r>
          </a:p>
        </p:txBody>
      </p:sp>
    </p:spTree>
    <p:extLst>
      <p:ext uri="{BB962C8B-B14F-4D97-AF65-F5344CB8AC3E}">
        <p14:creationId xmlns:p14="http://schemas.microsoft.com/office/powerpoint/2010/main" val="414757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4C Badevannskvalitet</a:t>
            </a:r>
            <a:br>
              <a:rPr lang="nb-NO" dirty="0"/>
            </a:br>
            <a:r>
              <a:rPr lang="nb-NO" sz="3200" dirty="0"/>
              <a:t>Sammenligne prøveresultater</a:t>
            </a:r>
          </a:p>
        </p:txBody>
      </p:sp>
      <p:pic>
        <p:nvPicPr>
          <p:cNvPr id="4" name="Plasshaldar for innhald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541" y="1585452"/>
            <a:ext cx="5153378" cy="4104950"/>
          </a:xfrm>
          <a:prstGeom prst="rect">
            <a:avLst/>
          </a:prstGeom>
        </p:spPr>
      </p:pic>
      <p:pic>
        <p:nvPicPr>
          <p:cNvPr id="5" name="Bilet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92485" y="1413162"/>
            <a:ext cx="4819997" cy="4573067"/>
          </a:xfrm>
          <a:prstGeom prst="rect">
            <a:avLst/>
          </a:prstGeom>
        </p:spPr>
      </p:pic>
      <p:sp>
        <p:nvSpPr>
          <p:cNvPr id="6" name="Biletforklaring forma som eit avrunda rektangel 5"/>
          <p:cNvSpPr/>
          <p:nvPr/>
        </p:nvSpPr>
        <p:spPr>
          <a:xfrm>
            <a:off x="8199120" y="5926974"/>
            <a:ext cx="3749040" cy="850669"/>
          </a:xfrm>
          <a:prstGeom prst="wedgeRoundRectCallout">
            <a:avLst>
              <a:gd name="adj1" fmla="val -25711"/>
              <a:gd name="adj2" fmla="val -59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Hvorfor tror dere dette rådet blir gitt?</a:t>
            </a:r>
          </a:p>
        </p:txBody>
      </p:sp>
      <p:sp>
        <p:nvSpPr>
          <p:cNvPr id="7" name="Biletforklaring forma som eit avrunda rektangel 6"/>
          <p:cNvSpPr/>
          <p:nvPr/>
        </p:nvSpPr>
        <p:spPr>
          <a:xfrm>
            <a:off x="1543396" y="5913119"/>
            <a:ext cx="3749040" cy="850669"/>
          </a:xfrm>
          <a:prstGeom prst="wedgeRoundRectCallout">
            <a:avLst>
              <a:gd name="adj1" fmla="val -25711"/>
              <a:gd name="adj2" fmla="val -595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Hvorfor brukes det to </a:t>
            </a:r>
            <a:r>
              <a:rPr lang="nb-NO"/>
              <a:t>ulike skalaer?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759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4C Badevannskvalitet </a:t>
            </a:r>
            <a:br>
              <a:rPr lang="nb-NO" dirty="0"/>
            </a:br>
            <a:r>
              <a:rPr lang="nb-NO" sz="3600" dirty="0"/>
              <a:t>Hvordan er badevannskvaliteten i din kommune?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Søk på nettsidene til din kommune, og finn resultater fra siste måling av badevannskvalitet. </a:t>
            </a:r>
          </a:p>
          <a:p>
            <a:r>
              <a:rPr lang="nb-NO" sz="2200" dirty="0"/>
              <a:t>Registrer resultatet i skjemaet Badevannskvalitet s. 5 i Elevheftet</a:t>
            </a:r>
          </a:p>
          <a:p>
            <a:r>
              <a:rPr lang="nb-NO" sz="2200" dirty="0"/>
              <a:t>Hvis du ikke finner resultater fra målinger av badevannskvalitet, ta gjerne kontakt med kommunen og etterspør dette.</a:t>
            </a:r>
          </a:p>
        </p:txBody>
      </p:sp>
    </p:spTree>
    <p:extLst>
      <p:ext uri="{BB962C8B-B14F-4D97-AF65-F5344CB8AC3E}">
        <p14:creationId xmlns:p14="http://schemas.microsoft.com/office/powerpoint/2010/main" val="2798131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4D Vurdere hensyn til miljøet på badeplassen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Bruk resultatet av undersøkelsene av det biologiske mangfoldet og vannkvaliteten på badeplassen og vurder forslag til endringer med hensyn til miljøet.</a:t>
            </a:r>
          </a:p>
          <a:p>
            <a:pPr marL="0" indent="0">
              <a:buNone/>
            </a:pPr>
            <a:endParaRPr lang="nb-NO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16874"/>
              </p:ext>
            </p:extLst>
          </p:nvPr>
        </p:nvGraphicFramePr>
        <p:xfrm>
          <a:off x="5883562" y="2766520"/>
          <a:ext cx="6068291" cy="2839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5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15808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296977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Positivt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Negativt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4037">
                <a:tc>
                  <a:txBody>
                    <a:bodyPr/>
                    <a:lstStyle/>
                    <a:p>
                      <a:r>
                        <a:rPr lang="nb-NO" dirty="0"/>
                        <a:t>Miljø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126346" y="4378035"/>
            <a:ext cx="1458190" cy="1880147"/>
          </a:xfrm>
          <a:prstGeom prst="rightBrace">
            <a:avLst>
              <a:gd name="adj1" fmla="val 8333"/>
              <a:gd name="adj2" fmla="val 356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883562" y="4808074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40147" y="4378035"/>
            <a:ext cx="3807690" cy="179892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4195" y="4710868"/>
            <a:ext cx="368253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b="1" dirty="0">
                <a:solidFill>
                  <a:schemeClr val="accent6"/>
                </a:solidFill>
              </a:rPr>
              <a:t>BIOLOGISK MANGFOLD og VANNKVALITET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2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4E Lage ferdig Film/bilder av badeplass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Dere skal nå skal ferdigstille oppdraget gjennom å lage film/bildeserie av badeplassen med forklaring på hva som skal forbedres og hvordan. Husk at filmen skal vise:</a:t>
            </a:r>
            <a:endParaRPr lang="en-US" dirty="0"/>
          </a:p>
          <a:p>
            <a:pPr lvl="0"/>
            <a:r>
              <a:rPr lang="nb-NO" b="1" dirty="0"/>
              <a:t>Badeplassens bærekraftighet</a:t>
            </a:r>
            <a:endParaRPr lang="en-US" dirty="0"/>
          </a:p>
          <a:p>
            <a:pPr marL="457200" lvl="1" indent="0">
              <a:buNone/>
            </a:pPr>
            <a:r>
              <a:rPr lang="nb-NO" dirty="0"/>
              <a:t>Gruppens vurdering av badeplassens bærekraftighet. Det betyr at dere vurderer egne forslag til endringer ut fra eget budsjett (økonomi) sett i lys av hvilket utbytte det får for brukere av badeplassen (sosiale forhold) og hvordan det vil påvirke naturen og det biologiske mangfoldet (miljø) på badeplassen.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12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6090</TotalTime>
  <Words>538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Økt 4  Designe badeplassen</vt:lpstr>
      <vt:lpstr>4A Escape Room</vt:lpstr>
      <vt:lpstr>4B Biologisk mangfold</vt:lpstr>
      <vt:lpstr>4B Biologisk mangfold Gruppearbeid</vt:lpstr>
      <vt:lpstr>4C Badevannskvalitet</vt:lpstr>
      <vt:lpstr>4C Badevannskvalitet Sammenligne prøveresultater</vt:lpstr>
      <vt:lpstr>4C Badevannskvalitet  Hvordan er badevannskvaliteten i din kommune?</vt:lpstr>
      <vt:lpstr>4D Vurdere hensyn til miljøet på badeplassen</vt:lpstr>
      <vt:lpstr>4E Lage ferdig Film/bilder av badeplass</vt:lpstr>
      <vt:lpstr>4F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Berit Reitan</cp:lastModifiedBy>
  <cp:revision>118</cp:revision>
  <dcterms:created xsi:type="dcterms:W3CDTF">2020-07-27T11:27:57Z</dcterms:created>
  <dcterms:modified xsi:type="dcterms:W3CDTF">2023-08-15T11:21:32Z</dcterms:modified>
</cp:coreProperties>
</file>