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4" r:id="rId3"/>
    <p:sldId id="279" r:id="rId4"/>
    <p:sldId id="271" r:id="rId5"/>
    <p:sldId id="272" r:id="rId6"/>
    <p:sldId id="278" r:id="rId7"/>
    <p:sldId id="265" r:id="rId8"/>
    <p:sldId id="275" r:id="rId9"/>
    <p:sldId id="270" r:id="rId10"/>
    <p:sldId id="280" r:id="rId11"/>
    <p:sldId id="273" r:id="rId12"/>
    <p:sldId id="281" r:id="rId13"/>
    <p:sldId id="283" r:id="rId1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6F4F"/>
    <a:srgbClr val="ABA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D55D2-6034-458D-AB75-F19B3EA177DC}" type="datetimeFigureOut">
              <a:rPr lang="nb-NO" smtClean="0"/>
              <a:t>08.06.2018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A049F-6A3A-4C43-8965-F4A398512B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9383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049F-6A3A-4C43-8965-F4A398512B6B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5633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B9F8-F7D9-43EE-9CB8-7D0483A7EBEA}" type="datetime1">
              <a:rPr lang="nb-NO" smtClean="0"/>
              <a:t>08.06.2018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920840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B9F8-F7D9-43EE-9CB8-7D0483A7EBEA}" type="datetime1">
              <a:rPr lang="nb-NO" smtClean="0"/>
              <a:t>08.06.2018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401737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B9F8-F7D9-43EE-9CB8-7D0483A7EBEA}" type="datetime1">
              <a:rPr lang="nb-NO" smtClean="0"/>
              <a:t>08.06.2018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686693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B9F8-F7D9-43EE-9CB8-7D0483A7EBEA}" type="datetime1">
              <a:rPr lang="nb-NO" smtClean="0"/>
              <a:t>08.06.2018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155559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B9F8-F7D9-43EE-9CB8-7D0483A7EBEA}" type="datetime1">
              <a:rPr lang="nb-NO" smtClean="0"/>
              <a:t>08.06.2018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410073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B9F8-F7D9-43EE-9CB8-7D0483A7EBEA}" type="datetime1">
              <a:rPr lang="nb-NO" smtClean="0"/>
              <a:t>08.06.2018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734619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B9F8-F7D9-43EE-9CB8-7D0483A7EBEA}" type="datetime1">
              <a:rPr lang="nb-NO" smtClean="0"/>
              <a:t>08.06.2018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14964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B9F8-F7D9-43EE-9CB8-7D0483A7EBEA}" type="datetime1">
              <a:rPr lang="nb-NO" smtClean="0"/>
              <a:t>08.06.2018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238906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B9F8-F7D9-43EE-9CB8-7D0483A7EBEA}" type="datetime1">
              <a:rPr lang="nb-NO" smtClean="0"/>
              <a:t>08.06.2018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486594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B9F8-F7D9-43EE-9CB8-7D0483A7EBEA}" type="datetime1">
              <a:rPr lang="nb-NO" smtClean="0"/>
              <a:t>08.06.2018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821042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B9F8-F7D9-43EE-9CB8-7D0483A7EBEA}" type="datetime1">
              <a:rPr lang="nb-NO" smtClean="0"/>
              <a:t>08.06.2018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860685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1B9F8-F7D9-43EE-9CB8-7D0483A7EBEA}" type="datetime1">
              <a:rPr lang="nb-NO" smtClean="0"/>
              <a:t>08.06.2018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447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mtClean="0"/>
              <a:t>Økt </a:t>
            </a:r>
            <a:r>
              <a:rPr lang="nb-NO" dirty="0"/>
              <a:t>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Hvilke materialer leder strøm?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43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662" y="116632"/>
            <a:ext cx="4608512" cy="65546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853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88224" y="6349360"/>
            <a:ext cx="2133600" cy="365125"/>
          </a:xfrm>
        </p:spPr>
        <p:txBody>
          <a:bodyPr/>
          <a:lstStyle/>
          <a:p>
            <a:fld id="{3D583928-C375-46CC-9277-68DDF814E7EB}" type="slidenum">
              <a:rPr lang="nb-NO" smtClean="0"/>
              <a:t>11</a:t>
            </a:fld>
            <a:endParaRPr lang="nb-NO"/>
          </a:p>
        </p:txBody>
      </p:sp>
      <p:sp>
        <p:nvSpPr>
          <p:cNvPr id="4" name="Oval Callout 3"/>
          <p:cNvSpPr/>
          <p:nvPr/>
        </p:nvSpPr>
        <p:spPr>
          <a:xfrm>
            <a:off x="971600" y="439188"/>
            <a:ext cx="4107996" cy="1296144"/>
          </a:xfrm>
          <a:prstGeom prst="wedgeEllipseCallout">
            <a:avLst>
              <a:gd name="adj1" fmla="val 61433"/>
              <a:gd name="adj2" fmla="val 572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100" dirty="0" smtClean="0"/>
              <a:t>Hva skjer med </a:t>
            </a:r>
            <a:r>
              <a:rPr lang="nb-NO" sz="2100" b="1" dirty="0" smtClean="0"/>
              <a:t>elektronene</a:t>
            </a:r>
            <a:r>
              <a:rPr lang="nb-NO" sz="2100" dirty="0" smtClean="0"/>
              <a:t> i </a:t>
            </a:r>
            <a:r>
              <a:rPr lang="nb-NO" sz="2100" b="1" dirty="0" smtClean="0"/>
              <a:t>materialer</a:t>
            </a:r>
            <a:r>
              <a:rPr lang="nb-NO" sz="2100" dirty="0" smtClean="0"/>
              <a:t> som </a:t>
            </a:r>
            <a:r>
              <a:rPr lang="nb-NO" sz="2100" b="1" dirty="0" smtClean="0"/>
              <a:t>isolerer</a:t>
            </a:r>
            <a:r>
              <a:rPr lang="nb-NO" sz="2100" dirty="0" smtClean="0"/>
              <a:t> </a:t>
            </a:r>
            <a:r>
              <a:rPr lang="nb-NO" sz="2100" b="1" dirty="0" smtClean="0"/>
              <a:t>strøm</a:t>
            </a:r>
            <a:r>
              <a:rPr lang="nb-NO" sz="2100" dirty="0" smtClean="0"/>
              <a:t>?</a:t>
            </a:r>
            <a:endParaRPr lang="nb-NO" sz="2100" dirty="0"/>
          </a:p>
        </p:txBody>
      </p:sp>
      <p:sp>
        <p:nvSpPr>
          <p:cNvPr id="5" name="Oval Callout 4"/>
          <p:cNvSpPr/>
          <p:nvPr/>
        </p:nvSpPr>
        <p:spPr>
          <a:xfrm>
            <a:off x="827584" y="2504865"/>
            <a:ext cx="4091006" cy="1212167"/>
          </a:xfrm>
          <a:prstGeom prst="wedgeEllipseCallout">
            <a:avLst>
              <a:gd name="adj1" fmla="val 61453"/>
              <a:gd name="adj2" fmla="val -313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100" dirty="0" smtClean="0"/>
              <a:t>Hva skjer med </a:t>
            </a:r>
            <a:r>
              <a:rPr lang="nb-NO" sz="2100" b="1" dirty="0" smtClean="0"/>
              <a:t>elektronene</a:t>
            </a:r>
            <a:r>
              <a:rPr lang="nb-NO" sz="2100" dirty="0" smtClean="0"/>
              <a:t> i </a:t>
            </a:r>
            <a:r>
              <a:rPr lang="nb-NO" sz="2100" b="1" dirty="0" smtClean="0"/>
              <a:t>materialer </a:t>
            </a:r>
            <a:r>
              <a:rPr lang="nb-NO" sz="2100" dirty="0" smtClean="0"/>
              <a:t>som </a:t>
            </a:r>
            <a:r>
              <a:rPr lang="nb-NO" sz="2100" b="1" dirty="0" smtClean="0"/>
              <a:t>leder strøm</a:t>
            </a:r>
            <a:r>
              <a:rPr lang="nb-NO" sz="2100" dirty="0" smtClean="0"/>
              <a:t>?</a:t>
            </a:r>
            <a:endParaRPr lang="nb-NO" sz="2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"/>
          <a:stretch/>
        </p:blipFill>
        <p:spPr bwMode="auto">
          <a:xfrm>
            <a:off x="5652120" y="980728"/>
            <a:ext cx="301773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684" y="4437112"/>
            <a:ext cx="4580305" cy="16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16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4392488" cy="6258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206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>
                <a:solidFill>
                  <a:srgbClr val="006600"/>
                </a:solidFill>
              </a:rPr>
              <a:t>Lekse: </a:t>
            </a:r>
            <a:endParaRPr lang="nb-NO" sz="3600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54" y="1484784"/>
            <a:ext cx="508173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 smtClean="0"/>
          </a:p>
          <a:p>
            <a:r>
              <a:rPr lang="nb-NO" sz="2800" dirty="0" smtClean="0">
                <a:solidFill>
                  <a:srgbClr val="006600"/>
                </a:solidFill>
              </a:rPr>
              <a:t>Les gjennom tilbakemeldinger du har fått på lampeteksten.</a:t>
            </a:r>
          </a:p>
          <a:p>
            <a:pPr marL="0" indent="0">
              <a:buNone/>
            </a:pPr>
            <a:endParaRPr lang="nb-NO" sz="2800" dirty="0" smtClean="0">
              <a:solidFill>
                <a:srgbClr val="006600"/>
              </a:solidFill>
            </a:endParaRPr>
          </a:p>
          <a:p>
            <a:r>
              <a:rPr lang="nb-NO" sz="2800" dirty="0" smtClean="0">
                <a:solidFill>
                  <a:srgbClr val="006600"/>
                </a:solidFill>
              </a:rPr>
              <a:t>Gjør eventuelle endringer ut fra </a:t>
            </a:r>
            <a:r>
              <a:rPr lang="nb-NO" sz="2800" dirty="0" smtClean="0">
                <a:solidFill>
                  <a:srgbClr val="006600"/>
                </a:solidFill>
              </a:rPr>
              <a:t>tilbakemeldingene.</a:t>
            </a:r>
            <a:endParaRPr lang="nb-NO" sz="2800" dirty="0" smtClean="0">
              <a:solidFill>
                <a:srgbClr val="00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13</a:t>
            </a:fld>
            <a:endParaRPr lang="nb-NO"/>
          </a:p>
        </p:txBody>
      </p:sp>
      <p:pic>
        <p:nvPicPr>
          <p:cNvPr id="5" name="Picture 2" descr="Antique, Industrial, Lamp, Industry, Vintage, Anci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6" r="14309"/>
          <a:stretch/>
        </p:blipFill>
        <p:spPr bwMode="auto">
          <a:xfrm>
            <a:off x="5292080" y="1855264"/>
            <a:ext cx="3700032" cy="270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46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548680"/>
            <a:ext cx="4067944" cy="720080"/>
          </a:xfrm>
          <a:prstGeom prst="roundRect">
            <a:avLst/>
          </a:prstGeom>
          <a:gradFill flip="none" rotWithShape="1">
            <a:gsLst>
              <a:gs pos="100000">
                <a:srgbClr val="92D050"/>
              </a:gs>
              <a:gs pos="1000">
                <a:srgbClr val="007A00"/>
              </a:gs>
            </a:gsLst>
            <a:lin ang="10800000" scaled="0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l"/>
            <a:r>
              <a:rPr lang="nb-NO" dirty="0" smtClean="0"/>
              <a:t>Skriv-par-del. </a:t>
            </a:r>
            <a:endParaRPr lang="nb-N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i="1" dirty="0" smtClean="0">
                <a:solidFill>
                  <a:schemeClr val="tx2"/>
                </a:solidFill>
              </a:rPr>
              <a:t>Hvilke funksjoner har lampesokkelen?  </a:t>
            </a:r>
          </a:p>
          <a:p>
            <a:endParaRPr lang="nb-NO" sz="2800" dirty="0" smtClean="0"/>
          </a:p>
          <a:p>
            <a:pPr marL="0" indent="0">
              <a:buNone/>
            </a:pPr>
            <a:r>
              <a:rPr lang="nb-NO" sz="2800" dirty="0" smtClean="0"/>
              <a:t>1. Skriv</a:t>
            </a:r>
            <a:r>
              <a:rPr lang="nb-NO" sz="2800" dirty="0"/>
              <a:t>: </a:t>
            </a:r>
            <a:r>
              <a:rPr lang="nb-NO" sz="2800" dirty="0" smtClean="0">
                <a:solidFill>
                  <a:schemeClr val="tx2"/>
                </a:solidFill>
              </a:rPr>
              <a:t>Lærlingheftet </a:t>
            </a:r>
            <a:r>
              <a:rPr lang="nb-NO" sz="2800" dirty="0">
                <a:solidFill>
                  <a:schemeClr val="tx2"/>
                </a:solidFill>
              </a:rPr>
              <a:t>side </a:t>
            </a:r>
            <a:r>
              <a:rPr lang="nb-NO" sz="2800" dirty="0" smtClean="0">
                <a:solidFill>
                  <a:schemeClr val="tx2"/>
                </a:solidFill>
              </a:rPr>
              <a:t>24, spørsmål 5. </a:t>
            </a:r>
            <a:endParaRPr lang="nb-NO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r>
              <a:rPr lang="nb-NO" sz="2800" dirty="0" smtClean="0"/>
              <a:t>2. Diskuter med naboen. </a:t>
            </a:r>
          </a:p>
          <a:p>
            <a:pPr marL="0" indent="0">
              <a:buNone/>
            </a:pPr>
            <a:endParaRPr lang="nb-NO" sz="2800" dirty="0" smtClean="0"/>
          </a:p>
          <a:p>
            <a:pPr marL="0" indent="0">
              <a:buNone/>
            </a:pPr>
            <a:r>
              <a:rPr lang="nb-NO" sz="2800" dirty="0" smtClean="0"/>
              <a:t>3. Del i plenum. </a:t>
            </a:r>
            <a:endParaRPr lang="nb-NO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675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539552" y="3645024"/>
            <a:ext cx="3785738" cy="1008112"/>
          </a:xfrm>
          <a:prstGeom prst="wedgeEllipseCallout">
            <a:avLst>
              <a:gd name="adj1" fmla="val -40330"/>
              <a:gd name="adj2" fmla="val 669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Hva vil det si at et </a:t>
            </a:r>
            <a:r>
              <a:rPr lang="nb-NO" sz="2000" b="1" dirty="0" smtClean="0"/>
              <a:t>materiale</a:t>
            </a:r>
            <a:r>
              <a:rPr lang="nb-NO" sz="2000" dirty="0" smtClean="0"/>
              <a:t> </a:t>
            </a:r>
            <a:r>
              <a:rPr lang="nb-NO" sz="2000" b="1" dirty="0" smtClean="0"/>
              <a:t>leder</a:t>
            </a:r>
            <a:r>
              <a:rPr lang="nb-NO" sz="2000" dirty="0" smtClean="0"/>
              <a:t> </a:t>
            </a:r>
            <a:r>
              <a:rPr lang="nb-NO" sz="2000" b="1" dirty="0" smtClean="0"/>
              <a:t>strøm</a:t>
            </a:r>
            <a:r>
              <a:rPr lang="nb-NO" sz="2000" dirty="0" smtClean="0"/>
              <a:t>?</a:t>
            </a:r>
            <a:endParaRPr lang="nb-NO" sz="2000" dirty="0"/>
          </a:p>
        </p:txBody>
      </p:sp>
      <p:sp>
        <p:nvSpPr>
          <p:cNvPr id="5" name="Oval Callout 4"/>
          <p:cNvSpPr/>
          <p:nvPr/>
        </p:nvSpPr>
        <p:spPr>
          <a:xfrm>
            <a:off x="426096" y="5229200"/>
            <a:ext cx="4289920" cy="936104"/>
          </a:xfrm>
          <a:prstGeom prst="wedgeEllipseCallout">
            <a:avLst>
              <a:gd name="adj1" fmla="val -43275"/>
              <a:gd name="adj2" fmla="val 714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Vet </a:t>
            </a:r>
            <a:r>
              <a:rPr lang="nb-NO" sz="2000" dirty="0" smtClean="0"/>
              <a:t>du </a:t>
            </a:r>
            <a:r>
              <a:rPr lang="nb-NO" sz="2000" dirty="0" smtClean="0"/>
              <a:t>om noen </a:t>
            </a:r>
            <a:r>
              <a:rPr lang="nb-NO" sz="2000" b="1" dirty="0" smtClean="0"/>
              <a:t>materialer</a:t>
            </a:r>
            <a:r>
              <a:rPr lang="nb-NO" sz="2000" dirty="0" smtClean="0"/>
              <a:t> som </a:t>
            </a:r>
            <a:r>
              <a:rPr lang="nb-NO" sz="2000" b="1" dirty="0" smtClean="0"/>
              <a:t>leder</a:t>
            </a:r>
            <a:r>
              <a:rPr lang="nb-NO" sz="2000" dirty="0" smtClean="0"/>
              <a:t> </a:t>
            </a:r>
            <a:r>
              <a:rPr lang="nb-NO" sz="2000" b="1" dirty="0" smtClean="0"/>
              <a:t>strøm</a:t>
            </a:r>
            <a:r>
              <a:rPr lang="nb-NO" sz="2000" dirty="0" smtClean="0"/>
              <a:t>?</a:t>
            </a:r>
            <a:endParaRPr lang="nb-NO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3</a:t>
            </a:fld>
            <a:endParaRPr lang="nb-NO"/>
          </a:p>
        </p:txBody>
      </p:sp>
      <p:sp>
        <p:nvSpPr>
          <p:cNvPr id="3" name="Rounded Rectangular Callout 2"/>
          <p:cNvSpPr/>
          <p:nvPr/>
        </p:nvSpPr>
        <p:spPr>
          <a:xfrm>
            <a:off x="4860032" y="4653136"/>
            <a:ext cx="3888432" cy="936104"/>
          </a:xfrm>
          <a:prstGeom prst="wedgeRoundRectCallout">
            <a:avLst>
              <a:gd name="adj1" fmla="val -60719"/>
              <a:gd name="adj2" fmla="val -842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At </a:t>
            </a:r>
            <a:r>
              <a:rPr lang="nb-NO" sz="2000" b="1" dirty="0"/>
              <a:t>elektrisk strøm</a:t>
            </a:r>
            <a:r>
              <a:rPr lang="nb-NO" sz="2000" dirty="0"/>
              <a:t> lett kan bevege seg gjennom </a:t>
            </a:r>
            <a:r>
              <a:rPr lang="nb-NO" sz="2000" b="1" dirty="0"/>
              <a:t>materialet</a:t>
            </a:r>
            <a:r>
              <a:rPr lang="nb-NO" sz="2000" dirty="0" smtClean="0"/>
              <a:t>.</a:t>
            </a:r>
            <a:endParaRPr lang="nb-NO" sz="2000" dirty="0"/>
          </a:p>
        </p:txBody>
      </p:sp>
      <p:sp>
        <p:nvSpPr>
          <p:cNvPr id="7" name="Rectangular Callout 6"/>
          <p:cNvSpPr/>
          <p:nvPr/>
        </p:nvSpPr>
        <p:spPr>
          <a:xfrm>
            <a:off x="251520" y="260648"/>
            <a:ext cx="4913929" cy="1022192"/>
          </a:xfrm>
          <a:prstGeom prst="wedgeRectCallout">
            <a:avLst>
              <a:gd name="adj1" fmla="val -22005"/>
              <a:gd name="adj2" fmla="val 809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100" dirty="0" smtClean="0"/>
              <a:t>I denne økta skal vi undersøke om et utvalg </a:t>
            </a:r>
            <a:r>
              <a:rPr lang="nb-NO" sz="2100" b="1" dirty="0" smtClean="0"/>
              <a:t>materialer</a:t>
            </a:r>
            <a:r>
              <a:rPr lang="nb-NO" sz="2100" dirty="0" smtClean="0"/>
              <a:t> </a:t>
            </a:r>
            <a:r>
              <a:rPr lang="nb-NO" sz="2100" b="1" dirty="0" smtClean="0"/>
              <a:t>leder</a:t>
            </a:r>
            <a:r>
              <a:rPr lang="nb-NO" sz="2100" dirty="0" smtClean="0"/>
              <a:t> eller ikke </a:t>
            </a:r>
            <a:r>
              <a:rPr lang="nb-NO" sz="2100" b="1" dirty="0" smtClean="0"/>
              <a:t>leder strøm</a:t>
            </a:r>
            <a:r>
              <a:rPr lang="nb-NO" sz="2100" dirty="0" smtClean="0"/>
              <a:t>.</a:t>
            </a:r>
            <a:endParaRPr lang="nb-NO" sz="2100" dirty="0"/>
          </a:p>
        </p:txBody>
      </p:sp>
      <p:sp>
        <p:nvSpPr>
          <p:cNvPr id="8" name="Rectangular Callout 7"/>
          <p:cNvSpPr/>
          <p:nvPr/>
        </p:nvSpPr>
        <p:spPr>
          <a:xfrm>
            <a:off x="3720187" y="1412776"/>
            <a:ext cx="5112568" cy="1224136"/>
          </a:xfrm>
          <a:prstGeom prst="wedgeRectCallout">
            <a:avLst>
              <a:gd name="adj1" fmla="val -21483"/>
              <a:gd name="adj2" fmla="val 717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Vi skal også finne ut hva som skjer med </a:t>
            </a:r>
            <a:r>
              <a:rPr lang="nb-NO" sz="2200" b="1" dirty="0" smtClean="0"/>
              <a:t>elektronene</a:t>
            </a:r>
            <a:r>
              <a:rPr lang="nb-NO" sz="2200" dirty="0" smtClean="0"/>
              <a:t> i </a:t>
            </a:r>
            <a:r>
              <a:rPr lang="nb-NO" sz="2200" b="1" dirty="0" smtClean="0"/>
              <a:t>materialer</a:t>
            </a:r>
            <a:r>
              <a:rPr lang="nb-NO" sz="2200" dirty="0" smtClean="0"/>
              <a:t> som </a:t>
            </a:r>
            <a:r>
              <a:rPr lang="nb-NO" sz="2200" b="1" dirty="0" smtClean="0"/>
              <a:t>leder strøm</a:t>
            </a:r>
            <a:r>
              <a:rPr lang="nb-NO" sz="2200" dirty="0" smtClean="0"/>
              <a:t> og i materialer som ikke </a:t>
            </a:r>
            <a:r>
              <a:rPr lang="nb-NO" sz="2200" b="1" dirty="0" smtClean="0"/>
              <a:t>leder strøm</a:t>
            </a:r>
            <a:r>
              <a:rPr lang="nb-NO" sz="2200" dirty="0" smtClean="0"/>
              <a:t>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27786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nb-NO" sz="3600" b="1" dirty="0" smtClean="0"/>
              <a:t>Leder materialene strøm?</a:t>
            </a:r>
            <a:endParaRPr lang="nb-NO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4</a:t>
            </a:fld>
            <a:endParaRPr lang="nb-NO"/>
          </a:p>
        </p:txBody>
      </p:sp>
      <p:cxnSp>
        <p:nvCxnSpPr>
          <p:cNvPr id="8" name="Straight Connector 7"/>
          <p:cNvCxnSpPr/>
          <p:nvPr/>
        </p:nvCxnSpPr>
        <p:spPr>
          <a:xfrm>
            <a:off x="1403648" y="3355834"/>
            <a:ext cx="64807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68051" y="2708919"/>
            <a:ext cx="12577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Leder ikke strøm</a:t>
            </a:r>
            <a:endParaRPr lang="nb-NO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2878780"/>
            <a:ext cx="1403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Leder strøm</a:t>
            </a:r>
            <a:endParaRPr lang="nb-NO" sz="28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779912" y="1772816"/>
            <a:ext cx="1728192" cy="9361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0" dirty="0" smtClean="0">
                <a:solidFill>
                  <a:schemeClr val="tx1"/>
                </a:solidFill>
              </a:rPr>
              <a:t>?</a:t>
            </a:r>
            <a:endParaRPr lang="nb-NO" sz="4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Boy, Human, Jumping, Leaping, Male, Man, Overco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5" t="-1118" r="41443" b="44646"/>
          <a:stretch/>
        </p:blipFill>
        <p:spPr bwMode="auto">
          <a:xfrm>
            <a:off x="251520" y="4150347"/>
            <a:ext cx="1795403" cy="231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ottle, Pet, Drink, Plast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11" y="4190586"/>
            <a:ext cx="1116599" cy="22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poon, Dishes, Food, Breakfast, Cuis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0258">
            <a:off x="3406588" y="4356500"/>
            <a:ext cx="1858460" cy="19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irewood, Forest, Log, Trapped, Tree, Woo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54706"/>
            <a:ext cx="2598924" cy="129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Drop, Water, Rain, Tear, Teardrop, Liquid, Raindro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68051" y="4401274"/>
            <a:ext cx="803163" cy="160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10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Undersøke </a:t>
            </a:r>
            <a:endParaRPr lang="nb-NO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5</a:t>
            </a:fld>
            <a:endParaRPr lang="nb-NO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556792"/>
            <a:ext cx="6161112" cy="46208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2626416"/>
            <a:ext cx="180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Kroppen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Plast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Metall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Tre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Vann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16950" y="6177626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Foto: </a:t>
            </a:r>
            <a:r>
              <a:rPr lang="nb-NO" sz="1400" dirty="0" err="1" smtClean="0"/>
              <a:t>Annica</a:t>
            </a:r>
            <a:r>
              <a:rPr lang="nb-NO" sz="1400" dirty="0" smtClean="0"/>
              <a:t> Thomsson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89736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nb-NO" sz="3600" dirty="0" smtClean="0"/>
              <a:t>Har vi endret mening?</a:t>
            </a:r>
            <a:endParaRPr lang="nb-NO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6</a:t>
            </a:fld>
            <a:endParaRPr lang="nb-NO"/>
          </a:p>
        </p:txBody>
      </p:sp>
      <p:cxnSp>
        <p:nvCxnSpPr>
          <p:cNvPr id="8" name="Straight Connector 7"/>
          <p:cNvCxnSpPr/>
          <p:nvPr/>
        </p:nvCxnSpPr>
        <p:spPr>
          <a:xfrm>
            <a:off x="1423023" y="2718486"/>
            <a:ext cx="64807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Boy, Human, Jumping, Leaping, Male, Man, Overco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5" t="-1118" r="41443" b="44646"/>
          <a:stretch/>
        </p:blipFill>
        <p:spPr bwMode="auto">
          <a:xfrm>
            <a:off x="251520" y="4150347"/>
            <a:ext cx="1795403" cy="231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ottle, Pet, Drink, Plast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11" y="4190586"/>
            <a:ext cx="1116599" cy="22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poon, Dishes, Food, Breakfast, Cuis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0258">
            <a:off x="3406588" y="4356500"/>
            <a:ext cx="1858460" cy="19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irewood, Forest, Log, Trapped, Tree, Woo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54706"/>
            <a:ext cx="2598924" cy="129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Drop, Water, Rain, Tear, Teardrop, Liquid, Raindro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68051" y="4401274"/>
            <a:ext cx="803163" cy="160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1541" y="2241432"/>
            <a:ext cx="1403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Leder strøm</a:t>
            </a:r>
            <a:endParaRPr lang="nb-NO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961819" y="2060848"/>
            <a:ext cx="12577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Leder ikke strøm</a:t>
            </a:r>
            <a:endParaRPr lang="nb-NO" sz="2800" b="1" dirty="0"/>
          </a:p>
        </p:txBody>
      </p:sp>
    </p:spTree>
    <p:extLst>
      <p:ext uri="{BB962C8B-B14F-4D97-AF65-F5344CB8AC3E}">
        <p14:creationId xmlns:p14="http://schemas.microsoft.com/office/powerpoint/2010/main" val="105960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231979" y="514088"/>
            <a:ext cx="3475926" cy="1080120"/>
          </a:xfrm>
          <a:prstGeom prst="wedgeEllipseCallout">
            <a:avLst>
              <a:gd name="adj1" fmla="val 24159"/>
              <a:gd name="adj2" fmla="val 891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Fant vi ut noe som kan hjelpe oss å svare på </a:t>
            </a:r>
            <a:r>
              <a:rPr lang="nb-NO" sz="2000" dirty="0" smtClean="0"/>
              <a:t>spørsmål 3?</a:t>
            </a:r>
            <a:endParaRPr lang="nb-NO" sz="2000" dirty="0"/>
          </a:p>
        </p:txBody>
      </p:sp>
      <p:pic>
        <p:nvPicPr>
          <p:cNvPr id="1027" name="Picture 3" descr="N:\Forskerføtter og leserøtter\ELEKTRISITET\Bilder\bilder fra annica\ledninger\5R0A19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6" t="11236" r="20560" b="9367"/>
          <a:stretch/>
        </p:blipFill>
        <p:spPr bwMode="auto">
          <a:xfrm>
            <a:off x="1516089" y="3411520"/>
            <a:ext cx="1431728" cy="209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7</a:t>
            </a:fld>
            <a:endParaRPr lang="nb-NO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6" y="5525507"/>
            <a:ext cx="12778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Annica Thomsson</a:t>
            </a:r>
            <a:endParaRPr lang="nb-NO" sz="105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2758146" y="5733256"/>
            <a:ext cx="3705224" cy="1008112"/>
          </a:xfrm>
          <a:prstGeom prst="wedgeRoundRectCallout">
            <a:avLst>
              <a:gd name="adj1" fmla="val -37107"/>
              <a:gd name="adj2" fmla="val -951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En av </a:t>
            </a:r>
            <a:r>
              <a:rPr lang="nb-NO" sz="2200" b="1" dirty="0"/>
              <a:t>egenskapene</a:t>
            </a:r>
            <a:r>
              <a:rPr lang="nb-NO" sz="2200" dirty="0"/>
              <a:t> til et metall er at det </a:t>
            </a:r>
            <a:r>
              <a:rPr lang="nb-NO" sz="2200" b="1" dirty="0"/>
              <a:t>leder strøm</a:t>
            </a:r>
            <a:r>
              <a:rPr lang="nb-NO" sz="2200" dirty="0" smtClean="0"/>
              <a:t>.</a:t>
            </a:r>
            <a:endParaRPr lang="nb-NO" sz="22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947817" y="3745091"/>
            <a:ext cx="908672" cy="4591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556" y="519768"/>
            <a:ext cx="5105373" cy="45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3707905" y="3974651"/>
            <a:ext cx="2232247" cy="8225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TextBox 18"/>
          <p:cNvSpPr txBox="1"/>
          <p:nvPr/>
        </p:nvSpPr>
        <p:spPr>
          <a:xfrm>
            <a:off x="6516216" y="4076172"/>
            <a:ext cx="258272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9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Metall leder strøm. </a:t>
            </a:r>
            <a:endParaRPr lang="nb-NO" sz="19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67860" y="5155474"/>
            <a:ext cx="2160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>
                <a:solidFill>
                  <a:schemeClr val="tx2"/>
                </a:solidFill>
              </a:rPr>
              <a:t>Side 11 i lærlingheftet.</a:t>
            </a:r>
            <a:r>
              <a:rPr lang="nb-NO" sz="1600" dirty="0" smtClean="0"/>
              <a:t> 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423956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N:\Forskerføtter og leserøtter\ELEKTRISITET\Bilder\bilder fra annica\ledninger\5R0A19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6" t="11236" r="20560" b="9367"/>
          <a:stretch/>
        </p:blipFill>
        <p:spPr bwMode="auto">
          <a:xfrm>
            <a:off x="1691680" y="2996952"/>
            <a:ext cx="2538322" cy="372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281091" y="548680"/>
            <a:ext cx="3528392" cy="1437151"/>
          </a:xfrm>
          <a:prstGeom prst="wedgeEllipseCallout">
            <a:avLst>
              <a:gd name="adj1" fmla="val 23218"/>
              <a:gd name="adj2" fmla="val 95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Hvorfor </a:t>
            </a:r>
            <a:r>
              <a:rPr lang="nb-NO" sz="2000" dirty="0"/>
              <a:t>er metalledningen laget av mange tynne metalltråder?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4788024" y="1412776"/>
            <a:ext cx="4032447" cy="1368152"/>
          </a:xfrm>
          <a:prstGeom prst="wedgeEllipseCallout">
            <a:avLst>
              <a:gd name="adj1" fmla="val -66294"/>
              <a:gd name="adj2" fmla="val 543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Hvordan </a:t>
            </a:r>
            <a:r>
              <a:rPr lang="nb-NO" sz="2000" dirty="0"/>
              <a:t>hadde ledningen vært hvis metallet hadde vært veldig tykt?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4283968" y="3938114"/>
            <a:ext cx="4094527" cy="1291086"/>
          </a:xfrm>
          <a:prstGeom prst="wedgeEllipseCallout">
            <a:avLst>
              <a:gd name="adj1" fmla="val -49668"/>
              <a:gd name="adj2" fmla="val -73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De tynne metalltrådene gjør at ledningen er bøyelig og ikke brekker.</a:t>
            </a:r>
            <a:endParaRPr lang="nb-NO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4751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615" y="1772816"/>
            <a:ext cx="4412733" cy="2880320"/>
          </a:xfrm>
        </p:spPr>
        <p:txBody>
          <a:bodyPr>
            <a:noAutofit/>
          </a:bodyPr>
          <a:lstStyle/>
          <a:p>
            <a:r>
              <a:rPr lang="nb-NO" sz="2400" dirty="0" smtClean="0"/>
              <a:t>Plast leder ikke strøm</a:t>
            </a:r>
            <a:r>
              <a:rPr lang="nb-NO" sz="2400" dirty="0" smtClean="0"/>
              <a:t>.</a:t>
            </a:r>
            <a:br>
              <a:rPr lang="nb-NO" sz="2400" dirty="0" smtClean="0"/>
            </a:br>
            <a:endParaRPr lang="nb-NO" sz="2400" dirty="0" smtClean="0"/>
          </a:p>
          <a:p>
            <a:r>
              <a:rPr lang="nb-NO" sz="2400" dirty="0" smtClean="0"/>
              <a:t>Plast </a:t>
            </a:r>
            <a:r>
              <a:rPr lang="nb-NO" sz="2400" b="1" dirty="0" smtClean="0"/>
              <a:t>isolerer. </a:t>
            </a:r>
            <a:r>
              <a:rPr lang="nb-NO" sz="2400" b="1" dirty="0" smtClean="0"/>
              <a:t/>
            </a:r>
            <a:br>
              <a:rPr lang="nb-NO" sz="2400" b="1" dirty="0" smtClean="0"/>
            </a:br>
            <a:endParaRPr lang="nb-NO" sz="2400" dirty="0" smtClean="0"/>
          </a:p>
          <a:p>
            <a:r>
              <a:rPr lang="nb-NO" sz="2400" dirty="0" smtClean="0"/>
              <a:t>Hva betyr </a:t>
            </a:r>
            <a:r>
              <a:rPr lang="nb-NO" sz="2400" b="1" i="1" dirty="0" smtClean="0"/>
              <a:t>isolere</a:t>
            </a:r>
            <a:r>
              <a:rPr lang="nb-NO" sz="2400" dirty="0" smtClean="0"/>
              <a:t>? </a:t>
            </a:r>
            <a:r>
              <a:rPr lang="nb-NO" sz="2400" dirty="0" smtClean="0"/>
              <a:t/>
            </a:r>
            <a:br>
              <a:rPr lang="nb-NO" sz="2400" dirty="0" smtClean="0"/>
            </a:b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>= Å holde noe inne.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9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 t="24495" r="8202" b="32070"/>
          <a:stretch/>
        </p:blipFill>
        <p:spPr>
          <a:xfrm rot="5400000">
            <a:off x="1948064" y="3156419"/>
            <a:ext cx="5540568" cy="852914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364415" y="404665"/>
            <a:ext cx="3489692" cy="1008112"/>
          </a:xfrm>
          <a:prstGeom prst="wedgeEllipseCallout">
            <a:avLst>
              <a:gd name="adj1" fmla="val 63705"/>
              <a:gd name="adj2" fmla="val 59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100" dirty="0" smtClean="0"/>
              <a:t>Hvorfor er det plast rundt metallet i ledningen</a:t>
            </a:r>
            <a:r>
              <a:rPr lang="nb-NO" sz="2100" dirty="0" smtClean="0"/>
              <a:t>?</a:t>
            </a:r>
            <a:endParaRPr lang="nb-NO" sz="2100" dirty="0"/>
          </a:p>
        </p:txBody>
      </p:sp>
      <p:sp>
        <p:nvSpPr>
          <p:cNvPr id="10" name="TextBox 9"/>
          <p:cNvSpPr txBox="1"/>
          <p:nvPr/>
        </p:nvSpPr>
        <p:spPr>
          <a:xfrm>
            <a:off x="4042161" y="6353158"/>
            <a:ext cx="1944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Annica Thomsson</a:t>
            </a:r>
            <a:endParaRPr lang="nb-NO" sz="1050" dirty="0"/>
          </a:p>
        </p:txBody>
      </p:sp>
      <p:pic>
        <p:nvPicPr>
          <p:cNvPr id="8" name="Picture 2" descr="Dyr, Dyr Spille Dress-Up, Antropomorfistiske Dyr, Bi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423" y="260648"/>
            <a:ext cx="2196487" cy="268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Callout 12"/>
          <p:cNvSpPr/>
          <p:nvPr/>
        </p:nvSpPr>
        <p:spPr>
          <a:xfrm>
            <a:off x="6260703" y="3140968"/>
            <a:ext cx="2631777" cy="831732"/>
          </a:xfrm>
          <a:prstGeom prst="wedgeEllipseCallout">
            <a:avLst>
              <a:gd name="adj1" fmla="val -31621"/>
              <a:gd name="adj2" fmla="val -1210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100" dirty="0" smtClean="0"/>
              <a:t>Klær kan </a:t>
            </a:r>
            <a:r>
              <a:rPr lang="nb-NO" sz="2100" b="1" dirty="0" smtClean="0"/>
              <a:t>isolere</a:t>
            </a:r>
            <a:r>
              <a:rPr lang="nb-NO" sz="2100" dirty="0" smtClean="0"/>
              <a:t> varme. </a:t>
            </a:r>
            <a:endParaRPr lang="nb-NO" sz="21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5566096" y="5157192"/>
            <a:ext cx="3339929" cy="792088"/>
          </a:xfrm>
          <a:prstGeom prst="wedgeRoundRectCallout">
            <a:avLst>
              <a:gd name="adj1" fmla="val -57153"/>
              <a:gd name="adj2" fmla="val -1194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100" dirty="0"/>
              <a:t>En av </a:t>
            </a:r>
            <a:r>
              <a:rPr lang="nb-NO" sz="2100" b="1" dirty="0"/>
              <a:t>egenskapene</a:t>
            </a:r>
            <a:r>
              <a:rPr lang="nb-NO" sz="2100" dirty="0"/>
              <a:t> til </a:t>
            </a:r>
            <a:r>
              <a:rPr lang="nb-NO" sz="2100" dirty="0" smtClean="0"/>
              <a:t>plast </a:t>
            </a:r>
            <a:r>
              <a:rPr lang="nb-NO" sz="2100" dirty="0"/>
              <a:t>er at det </a:t>
            </a:r>
            <a:r>
              <a:rPr lang="nb-NO" sz="2100" b="1" dirty="0" smtClean="0"/>
              <a:t>isolerer </a:t>
            </a:r>
            <a:r>
              <a:rPr lang="nb-NO" sz="2100" b="1" dirty="0"/>
              <a:t>strøm</a:t>
            </a:r>
            <a:r>
              <a:rPr lang="nb-NO" sz="2100" dirty="0" smtClean="0"/>
              <a:t>.</a:t>
            </a:r>
            <a:endParaRPr lang="nb-NO" sz="21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827584" y="5157192"/>
            <a:ext cx="3077781" cy="695259"/>
          </a:xfrm>
          <a:prstGeom prst="wedgeRoundRectCallout">
            <a:avLst>
              <a:gd name="adj1" fmla="val 55833"/>
              <a:gd name="adj2" fmla="val -1294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100" dirty="0"/>
              <a:t>Plasten </a:t>
            </a:r>
            <a:r>
              <a:rPr lang="nb-NO" sz="2100" b="1" dirty="0"/>
              <a:t>isolerer</a:t>
            </a:r>
            <a:r>
              <a:rPr lang="nb-NO" sz="2100" dirty="0"/>
              <a:t> strømmen i ledningen</a:t>
            </a:r>
            <a:r>
              <a:rPr lang="nb-NO" sz="2100" dirty="0" smtClean="0"/>
              <a:t>.</a:t>
            </a:r>
            <a:endParaRPr lang="nb-NO" sz="2100" b="1" dirty="0"/>
          </a:p>
        </p:txBody>
      </p:sp>
    </p:spTree>
    <p:extLst>
      <p:ext uri="{BB962C8B-B14F-4D97-AF65-F5344CB8AC3E}">
        <p14:creationId xmlns:p14="http://schemas.microsoft.com/office/powerpoint/2010/main" val="381427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1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</TotalTime>
  <Words>298</Words>
  <Application>Microsoft Office PowerPoint</Application>
  <PresentationFormat>On-screen Show (4:3)</PresentationFormat>
  <Paragraphs>67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Office-tema</vt:lpstr>
      <vt:lpstr>Økt 6</vt:lpstr>
      <vt:lpstr>Skriv-par-del. </vt:lpstr>
      <vt:lpstr>PowerPoint Presentation</vt:lpstr>
      <vt:lpstr>Leder materialene strøm?</vt:lpstr>
      <vt:lpstr>Undersøke </vt:lpstr>
      <vt:lpstr>Har vi endret mening?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Lekse: 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Økt 3</dc:title>
  <dc:creator>Liv Oddrun Voll</dc:creator>
  <cp:lastModifiedBy>Maria Gaare Dahl</cp:lastModifiedBy>
  <cp:revision>187</cp:revision>
  <dcterms:created xsi:type="dcterms:W3CDTF">2017-02-13T14:57:33Z</dcterms:created>
  <dcterms:modified xsi:type="dcterms:W3CDTF">2018-06-08T07:26:01Z</dcterms:modified>
</cp:coreProperties>
</file>