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92" r:id="rId2"/>
    <p:sldId id="422" r:id="rId3"/>
    <p:sldId id="424" r:id="rId4"/>
    <p:sldId id="419" r:id="rId5"/>
    <p:sldId id="421" r:id="rId6"/>
    <p:sldId id="425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10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Maria Gaare Dahl" initials="MGD" lastIdx="1" clrIdx="1">
    <p:extLst>
      <p:ext uri="{19B8F6BF-5375-455C-9EA6-DF929625EA0E}">
        <p15:presenceInfo xmlns:p15="http://schemas.microsoft.com/office/powerpoint/2012/main" userId="Maria Gaare Dahl" providerId="None"/>
      </p:ext>
    </p:extLst>
  </p:cmAuthor>
  <p:cmAuthor id="3" name="Øystein Sørborg" initials="ØS" lastIdx="2" clrIdx="2">
    <p:extLst>
      <p:ext uri="{19B8F6BF-5375-455C-9EA6-DF929625EA0E}">
        <p15:presenceInfo xmlns:p15="http://schemas.microsoft.com/office/powerpoint/2012/main" userId="S-1-5-21-1927809936-1189766144-1318725885-60026" providerId="AD"/>
      </p:ext>
    </p:extLst>
  </p:cmAuthor>
  <p:cmAuthor id="4" name="Celine Aas" initials="CA" lastIdx="1" clrIdx="3">
    <p:extLst>
      <p:ext uri="{19B8F6BF-5375-455C-9EA6-DF929625EA0E}">
        <p15:presenceInfo xmlns:p15="http://schemas.microsoft.com/office/powerpoint/2012/main" userId="S::celineaa@uio.no::f9465f8d-bd98-4bd9-90d5-11deb68f07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0C"/>
    <a:srgbClr val="000000"/>
    <a:srgbClr val="020204"/>
    <a:srgbClr val="4F81BD"/>
    <a:srgbClr val="E20000"/>
    <a:srgbClr val="FCF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1325" autoAdjust="0"/>
  </p:normalViewPr>
  <p:slideViewPr>
    <p:cSldViewPr>
      <p:cViewPr varScale="1">
        <p:scale>
          <a:sx n="85" d="100"/>
          <a:sy n="85" d="100"/>
        </p:scale>
        <p:origin x="1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71B2A-119E-469B-8351-17B53581368C}" type="datetimeFigureOut">
              <a:rPr lang="nb-NO" smtClean="0"/>
              <a:t>23.03.2025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B9F96-F8F7-4AF2-B379-C3E7C67B2A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09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21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26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3E5D-12D9-4517-8C01-F7C95DF22AFA}" type="datetime1">
              <a:rPr lang="nb-NO" smtClean="0"/>
              <a:t>23.03.2025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42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8A5F-1B58-46CC-AD4E-7190AF90AE4E}" type="datetime1">
              <a:rPr lang="nb-NO" smtClean="0"/>
              <a:t>23.03.2025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305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A32F-C906-495A-A8C6-AEA89270EF6F}" type="datetime1">
              <a:rPr lang="nb-NO" smtClean="0"/>
              <a:t>23.03.2025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92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6A03-7491-4FEA-AD04-F43A6B3B8EF1}" type="datetime1">
              <a:rPr lang="nb-NO" smtClean="0"/>
              <a:t>23.03.2025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28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689-F130-4FB5-BBC2-30CD76A681C6}" type="datetime1">
              <a:rPr lang="nb-NO" smtClean="0"/>
              <a:t>23.03.2025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2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B15A-6988-43C6-8A00-5B24567D8A7D}" type="datetime1">
              <a:rPr lang="nb-NO" smtClean="0"/>
              <a:t>23.03.2025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377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E64A-EE14-42AC-A124-2DFCDDF8F81B}" type="datetime1">
              <a:rPr lang="nb-NO" smtClean="0"/>
              <a:t>23.03.2025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6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EB1-438F-4390-9C4D-A52425DDCF60}" type="datetime1">
              <a:rPr lang="nb-NO" smtClean="0"/>
              <a:t>23.03.2025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019" y="53590"/>
            <a:ext cx="1865400" cy="31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81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44D6-BFFE-4CB8-AEB5-F3227CF46820}" type="datetime1">
              <a:rPr lang="nb-NO" smtClean="0"/>
              <a:t>23.03.2025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97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CB4-5DC3-4849-981A-695630BAB05B}" type="datetime1">
              <a:rPr lang="nb-NO" smtClean="0"/>
              <a:t>23.03.2025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81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E483-D001-4374-9E54-E282C43BF9A2}" type="datetime1">
              <a:rPr lang="nb-NO" smtClean="0"/>
              <a:t>23.03.2025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11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7E07-A901-4F50-A3FD-51500362F0EB}" type="datetime1">
              <a:rPr lang="nb-NO" smtClean="0"/>
              <a:t>23.03.2025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D523-BC95-4141-9848-736D6BC0A5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63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ete 4" descr="Foto av blæretang i sjøen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9885372">
            <a:off x="522003" y="2477370"/>
            <a:ext cx="9561868" cy="3516706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nn-NO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 kjenneteiknar tang?</a:t>
            </a:r>
          </a:p>
        </p:txBody>
      </p:sp>
    </p:spTree>
    <p:extLst>
      <p:ext uri="{BB962C8B-B14F-4D97-AF65-F5344CB8AC3E}">
        <p14:creationId xmlns:p14="http://schemas.microsoft.com/office/powerpoint/2010/main" val="8617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D9D8ED-0FB8-B39A-2FB5-D9AF1A2E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Kor mange ulike typar tang fann de?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E4896C-BF61-487B-EFD7-0D58A2371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988840"/>
            <a:ext cx="4838329" cy="39512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n-NO" sz="2200" dirty="0"/>
              <a:t>Kvar gruppe tel kor mange ulike typar tang de fann, og deler det med resten av klassen.</a:t>
            </a:r>
          </a:p>
          <a:p>
            <a:pPr>
              <a:spcAft>
                <a:spcPts val="1200"/>
              </a:spcAft>
            </a:pPr>
            <a:r>
              <a:rPr lang="nn-NO" sz="2200" dirty="0"/>
              <a:t>Bruk tangatlaset, og finn namnet på dei ulike typane tang de fann.</a:t>
            </a:r>
          </a:p>
          <a:p>
            <a:pPr>
              <a:spcAft>
                <a:spcPts val="1200"/>
              </a:spcAft>
            </a:pPr>
            <a:r>
              <a:rPr lang="nn-NO" sz="2200" dirty="0"/>
              <a:t>Kvifor har tangartane dei namna dei har?</a:t>
            </a:r>
          </a:p>
          <a:p>
            <a:pPr>
              <a:spcAft>
                <a:spcPts val="1200"/>
              </a:spcAft>
            </a:pPr>
            <a:endParaRPr lang="nn-NO" sz="2200" dirty="0"/>
          </a:p>
        </p:txBody>
      </p:sp>
      <p:pic>
        <p:nvPicPr>
          <p:cNvPr id="10" name="Content Placeholder 9" descr="Skjermdump frå side 1 i tangatlaset">
            <a:extLst>
              <a:ext uri="{FF2B5EF4-FFF2-40B4-BE49-F238E27FC236}">
                <a16:creationId xmlns:a16="http://schemas.microsoft.com/office/drawing/2014/main" id="{047EF6FB-76F4-CD32-EDC6-A376C7D876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6560" y="1340768"/>
            <a:ext cx="2845316" cy="3951288"/>
          </a:xfrm>
        </p:spPr>
      </p:pic>
      <p:pic>
        <p:nvPicPr>
          <p:cNvPr id="12" name="Picture 11" descr="Skjermdump frå side 2 i tangatlaset">
            <a:extLst>
              <a:ext uri="{FF2B5EF4-FFF2-40B4-BE49-F238E27FC236}">
                <a16:creationId xmlns:a16="http://schemas.microsoft.com/office/drawing/2014/main" id="{0D8C0AB5-8C39-1726-2ECA-F38D5D387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6320" y="1783566"/>
            <a:ext cx="3094826" cy="43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9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D9D8ED-0FB8-B39A-2FB5-D9AF1A2E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Kor gamal er tangen?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E4896C-BF61-487B-EFD7-0D58A2371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5" y="1700808"/>
            <a:ext cx="3010694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Bruk informasjonen i tangatlaset, og finn ut kor gamal grisetangen og/eller blæretangen dykkar er.</a:t>
            </a:r>
          </a:p>
          <a:p>
            <a:endParaRPr lang="nn-NO" sz="2200" dirty="0"/>
          </a:p>
        </p:txBody>
      </p:sp>
      <p:pic>
        <p:nvPicPr>
          <p:cNvPr id="9" name="Picture 8" descr="Utsnitt av blæretang og grisetang i frå tangatlaset.">
            <a:extLst>
              <a:ext uri="{FF2B5EF4-FFF2-40B4-BE49-F238E27FC236}">
                <a16:creationId xmlns:a16="http://schemas.microsoft.com/office/drawing/2014/main" id="{086B7D5E-5C84-C3F7-9185-2EE1FE4DF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744" y="1700808"/>
            <a:ext cx="7363650" cy="445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23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E91352-6987-40E6-B57D-6B18A2BA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n-NO" dirty="0"/>
              <a:t>Tradisjonell bruk av tang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2EAA0D-ECAA-4765-8195-20205AEF1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854552" cy="4525963"/>
          </a:xfrm>
        </p:spPr>
        <p:txBody>
          <a:bodyPr>
            <a:normAutofit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nn-NO" sz="2200" b="0" i="0" dirty="0">
                <a:effectLst/>
              </a:rPr>
              <a:t>I Noreg kan vi trygt hauste tang og tare, sidan det ikkje er påvist giftige artar her.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nn-NO" sz="2200" dirty="0"/>
              <a:t>Artane grisetang, sauetang og blæretang veks i store populasjonar langs heile den norske kysten. Det er god tilvekst, derfor kan vi hauste tang gjennom heile året.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nn-NO" sz="2200" dirty="0"/>
              <a:t>Tradisjonelt har tangartane både blitt brukte som dyrefor, gjødsel, som matplante og medisinplante. </a:t>
            </a:r>
          </a:p>
          <a:p>
            <a:pPr>
              <a:spcAft>
                <a:spcPts val="1200"/>
              </a:spcAft>
            </a:pPr>
            <a:endParaRPr lang="nn-NO" dirty="0"/>
          </a:p>
        </p:txBody>
      </p:sp>
      <p:pic>
        <p:nvPicPr>
          <p:cNvPr id="4" name="Plassholder for innhold 4" descr="Foto av blæretang i sjøen.">
            <a:extLst>
              <a:ext uri="{FF2B5EF4-FFF2-40B4-BE49-F238E27FC236}">
                <a16:creationId xmlns:a16="http://schemas.microsoft.com/office/drawing/2014/main" id="{65516981-929A-4744-9DCE-0C7A155F0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4063" y="2072851"/>
            <a:ext cx="6240698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09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E91352-6987-40E6-B57D-6B18A2BAA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Tang som medisin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2EAA0D-ECAA-4765-8195-20205AEF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846440" cy="4983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2200" dirty="0"/>
              <a:t>Tradisjonelt har tang blitt brukt til å kurere ulike sjukdommar. Blæretang har for eksempel blitt brukt:</a:t>
            </a:r>
          </a:p>
          <a:p>
            <a:r>
              <a:rPr lang="nn-NO" sz="2200" dirty="0"/>
              <a:t>til å kurere struma på grunn av at den er veldig rik på jod</a:t>
            </a:r>
          </a:p>
          <a:p>
            <a:r>
              <a:rPr lang="nn-NO" sz="2200" dirty="0"/>
              <a:t>som lindrande middel mot revmatiske plager på grunn av at den har antibiotiske og </a:t>
            </a:r>
            <a:r>
              <a:rPr lang="nn-NO" sz="2200" dirty="0" err="1"/>
              <a:t>antikoagulerande</a:t>
            </a:r>
            <a:r>
              <a:rPr lang="nn-NO" sz="2200" dirty="0"/>
              <a:t> eigenskapar</a:t>
            </a:r>
          </a:p>
          <a:p>
            <a:r>
              <a:rPr lang="nn-NO" sz="2200" dirty="0"/>
              <a:t>som avføringsmiddel</a:t>
            </a:r>
          </a:p>
          <a:p>
            <a:endParaRPr lang="nn-NO" sz="2200" dirty="0"/>
          </a:p>
          <a:p>
            <a:pPr marL="0" indent="0">
              <a:buNone/>
            </a:pPr>
            <a:r>
              <a:rPr lang="nn-NO" sz="2200" dirty="0"/>
              <a:t>I dag blir ein del slankemiddel produsert av blant anna blæretang, fordi den bidrar til auka stoffskifte.</a:t>
            </a:r>
          </a:p>
          <a:p>
            <a:pPr marL="0" indent="0">
              <a:buNone/>
            </a:pPr>
            <a:r>
              <a:rPr lang="nn-NO" sz="2200" dirty="0"/>
              <a:t> </a:t>
            </a:r>
          </a:p>
        </p:txBody>
      </p:sp>
      <p:pic>
        <p:nvPicPr>
          <p:cNvPr id="5" name="Bilde 4" descr="Fire brune glasaflasker med kvite korker og med blankt innhald">
            <a:extLst>
              <a:ext uri="{FF2B5EF4-FFF2-40B4-BE49-F238E27FC236}">
                <a16:creationId xmlns:a16="http://schemas.microsoft.com/office/drawing/2014/main" id="{C8BBE836-ED3F-4A3E-A96A-59F5A65ED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0"/>
            <a:ext cx="4571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7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33D7B-297C-A909-6149-FA308F0E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n-NO" sz="4000" dirty="0"/>
              <a:t>Korleis er tangartane tilpassa miljøet dei lever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E6B9-0405-60CE-A016-28BB2E0B7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7214592" cy="4525963"/>
          </a:xfrm>
        </p:spPr>
        <p:txBody>
          <a:bodyPr/>
          <a:lstStyle/>
          <a:p>
            <a:pPr marL="0" indent="0" algn="l">
              <a:spcAft>
                <a:spcPts val="1200"/>
              </a:spcAft>
              <a:buNone/>
            </a:pPr>
            <a:r>
              <a:rPr lang="nn-NO" sz="2200" b="0" i="0" dirty="0">
                <a:effectLst/>
              </a:rPr>
              <a:t>Bruk observasjonane frå fj</a:t>
            </a:r>
            <a:r>
              <a:rPr lang="nn-NO" sz="2200" dirty="0"/>
              <a:t>ø</a:t>
            </a:r>
            <a:r>
              <a:rPr lang="nn-NO" sz="2200" b="0" i="0" dirty="0">
                <a:effectLst/>
              </a:rPr>
              <a:t>ra og studer dei ulike tangartane de har funne, og sjekk om beskrivingane</a:t>
            </a:r>
            <a:r>
              <a:rPr lang="nn-NO" sz="2200" dirty="0"/>
              <a:t> av tang stemmer:</a:t>
            </a:r>
          </a:p>
          <a:p>
            <a:r>
              <a:rPr lang="nn-NO" sz="2200" dirty="0"/>
              <a:t>Tangartane er godt festa til </a:t>
            </a:r>
            <a:r>
              <a:rPr lang="nn-NO" sz="2200" b="0" i="0" dirty="0">
                <a:effectLst/>
              </a:rPr>
              <a:t>underlaget slik at dei ikkje losnar av bølgjer og straum.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n-NO" sz="2200" b="0" i="0" dirty="0">
                <a:effectLst/>
              </a:rPr>
              <a:t>Tangartane er bøyelege og robuste slik at dei ikkje knekk.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n-NO" sz="2200" b="0" i="0" dirty="0">
                <a:effectLst/>
              </a:rPr>
              <a:t>Tangartane har stor overflate for å ta opp nok sollys og næringsstoff frå vatnet.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n-NO" sz="2200" b="0" i="0" dirty="0">
                <a:effectLst/>
              </a:rPr>
              <a:t>Luftblærene som nokre av tangartane har, gjer at tangen flyt opp mot sollyset. 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09738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15121</TotalTime>
  <Words>307</Words>
  <Application>Microsoft Office PowerPoint</Application>
  <PresentationFormat>Widescreen</PresentationFormat>
  <Paragraphs>27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Kva kjenneteiknar tang?</vt:lpstr>
      <vt:lpstr>Kor mange ulike typar tang fann de?</vt:lpstr>
      <vt:lpstr>Kor gamal er tangen?</vt:lpstr>
      <vt:lpstr>Tradisjonell bruk av tang</vt:lpstr>
      <vt:lpstr>Tang som medisin</vt:lpstr>
      <vt:lpstr>Korleis er tangartane tilpassa miljøet dei lever i?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526</cp:revision>
  <dcterms:created xsi:type="dcterms:W3CDTF">2016-11-04T13:38:15Z</dcterms:created>
  <dcterms:modified xsi:type="dcterms:W3CDTF">2025-03-23T15:43:23Z</dcterms:modified>
</cp:coreProperties>
</file>