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77" r:id="rId5"/>
    <p:sldId id="279" r:id="rId6"/>
    <p:sldId id="281" r:id="rId7"/>
    <p:sldId id="283" r:id="rId8"/>
    <p:sldId id="285" r:id="rId9"/>
    <p:sldId id="286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498690-F5E8-46CA-8223-B6DADD220AC6}" v="4" dt="2026-05-04T09:00:29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it Reitan" userId="43bce2ec-33aa-41b6-ab62-07979b3a03d6" providerId="ADAL" clId="{D2107AB0-7B3B-4022-A2B3-CCABC6698593}"/>
    <pc:docChg chg="undo custSel addSld delSld modSld sldOrd">
      <pc:chgData name="Berit Reitan" userId="43bce2ec-33aa-41b6-ab62-07979b3a03d6" providerId="ADAL" clId="{D2107AB0-7B3B-4022-A2B3-CCABC6698593}" dt="2026-05-04T09:02:27.647" v="400" actId="1076"/>
      <pc:docMkLst>
        <pc:docMk/>
      </pc:docMkLst>
      <pc:sldChg chg="del ord">
        <pc:chgData name="Berit Reitan" userId="43bce2ec-33aa-41b6-ab62-07979b3a03d6" providerId="ADAL" clId="{D2107AB0-7B3B-4022-A2B3-CCABC6698593}" dt="2026-05-04T08:54:29.948" v="183" actId="47"/>
        <pc:sldMkLst>
          <pc:docMk/>
          <pc:sldMk cId="3492287310" sldId="280"/>
        </pc:sldMkLst>
      </pc:sldChg>
      <pc:sldChg chg="modSp mod">
        <pc:chgData name="Berit Reitan" userId="43bce2ec-33aa-41b6-ab62-07979b3a03d6" providerId="ADAL" clId="{D2107AB0-7B3B-4022-A2B3-CCABC6698593}" dt="2026-05-04T08:52:19.092" v="179" actId="20577"/>
        <pc:sldMkLst>
          <pc:docMk/>
          <pc:sldMk cId="3779368252" sldId="281"/>
        </pc:sldMkLst>
        <pc:spChg chg="mod">
          <ac:chgData name="Berit Reitan" userId="43bce2ec-33aa-41b6-ab62-07979b3a03d6" providerId="ADAL" clId="{D2107AB0-7B3B-4022-A2B3-CCABC6698593}" dt="2026-05-04T08:52:19.092" v="179" actId="20577"/>
          <ac:spMkLst>
            <pc:docMk/>
            <pc:sldMk cId="3779368252" sldId="281"/>
            <ac:spMk id="3" creationId="{00000000-0000-0000-0000-000000000000}"/>
          </ac:spMkLst>
        </pc:spChg>
      </pc:sldChg>
      <pc:sldChg chg="addSp delSp del mod">
        <pc:chgData name="Berit Reitan" userId="43bce2ec-33aa-41b6-ab62-07979b3a03d6" providerId="ADAL" clId="{D2107AB0-7B3B-4022-A2B3-CCABC6698593}" dt="2026-05-04T08:54:31.072" v="184" actId="47"/>
        <pc:sldMkLst>
          <pc:docMk/>
          <pc:sldMk cId="2563525663" sldId="282"/>
        </pc:sldMkLst>
      </pc:sldChg>
      <pc:sldChg chg="modSp add mod setBg">
        <pc:chgData name="Berit Reitan" userId="43bce2ec-33aa-41b6-ab62-07979b3a03d6" providerId="ADAL" clId="{D2107AB0-7B3B-4022-A2B3-CCABC6698593}" dt="2026-04-28T13:01:59.231" v="98" actId="20577"/>
        <pc:sldMkLst>
          <pc:docMk/>
          <pc:sldMk cId="1068430383" sldId="283"/>
        </pc:sldMkLst>
        <pc:spChg chg="mod">
          <ac:chgData name="Berit Reitan" userId="43bce2ec-33aa-41b6-ab62-07979b3a03d6" providerId="ADAL" clId="{D2107AB0-7B3B-4022-A2B3-CCABC6698593}" dt="2026-04-28T13:01:59.231" v="98" actId="20577"/>
          <ac:spMkLst>
            <pc:docMk/>
            <pc:sldMk cId="1068430383" sldId="283"/>
            <ac:spMk id="3" creationId="{F75301E0-9287-F796-8441-3B6DB7DF6C5C}"/>
          </ac:spMkLst>
        </pc:spChg>
        <pc:picChg chg="mod modCrop">
          <ac:chgData name="Berit Reitan" userId="43bce2ec-33aa-41b6-ab62-07979b3a03d6" providerId="ADAL" clId="{D2107AB0-7B3B-4022-A2B3-CCABC6698593}" dt="2026-04-28T12:09:02.889" v="62" actId="1076"/>
          <ac:picMkLst>
            <pc:docMk/>
            <pc:sldMk cId="1068430383" sldId="283"/>
            <ac:picMk id="5" creationId="{B7202CB4-A894-428C-F3D5-6A7B027CB574}"/>
          </ac:picMkLst>
        </pc:picChg>
      </pc:sldChg>
      <pc:sldChg chg="modSp add mod">
        <pc:chgData name="Berit Reitan" userId="43bce2ec-33aa-41b6-ab62-07979b3a03d6" providerId="ADAL" clId="{D2107AB0-7B3B-4022-A2B3-CCABC6698593}" dt="2026-05-04T08:53:26.317" v="182" actId="6549"/>
        <pc:sldMkLst>
          <pc:docMk/>
          <pc:sldMk cId="2944349651" sldId="285"/>
        </pc:sldMkLst>
        <pc:spChg chg="mod">
          <ac:chgData name="Berit Reitan" userId="43bce2ec-33aa-41b6-ab62-07979b3a03d6" providerId="ADAL" clId="{D2107AB0-7B3B-4022-A2B3-CCABC6698593}" dt="2026-05-04T08:53:26.317" v="182" actId="6549"/>
          <ac:spMkLst>
            <pc:docMk/>
            <pc:sldMk cId="2944349651" sldId="285"/>
            <ac:spMk id="2" creationId="{C316878A-61DF-1F81-703A-B8E729BD0E73}"/>
          </ac:spMkLst>
        </pc:spChg>
        <pc:spChg chg="mod">
          <ac:chgData name="Berit Reitan" userId="43bce2ec-33aa-41b6-ab62-07979b3a03d6" providerId="ADAL" clId="{D2107AB0-7B3B-4022-A2B3-CCABC6698593}" dt="2026-04-28T13:12:15.527" v="156" actId="20577"/>
          <ac:spMkLst>
            <pc:docMk/>
            <pc:sldMk cId="2944349651" sldId="285"/>
            <ac:spMk id="3" creationId="{D69FE89B-2D0A-F354-BBC9-84C720EDC42A}"/>
          </ac:spMkLst>
        </pc:spChg>
      </pc:sldChg>
      <pc:sldChg chg="modSp add mod">
        <pc:chgData name="Berit Reitan" userId="43bce2ec-33aa-41b6-ab62-07979b3a03d6" providerId="ADAL" clId="{D2107AB0-7B3B-4022-A2B3-CCABC6698593}" dt="2026-04-28T13:11:07.592" v="153" actId="6549"/>
        <pc:sldMkLst>
          <pc:docMk/>
          <pc:sldMk cId="1406067103" sldId="286"/>
        </pc:sldMkLst>
        <pc:spChg chg="mod">
          <ac:chgData name="Berit Reitan" userId="43bce2ec-33aa-41b6-ab62-07979b3a03d6" providerId="ADAL" clId="{D2107AB0-7B3B-4022-A2B3-CCABC6698593}" dt="2026-04-28T13:11:07.592" v="153" actId="6549"/>
          <ac:spMkLst>
            <pc:docMk/>
            <pc:sldMk cId="1406067103" sldId="286"/>
            <ac:spMk id="3" creationId="{0DEA4EC9-77A8-FFE0-276B-5880F3F10974}"/>
          </ac:spMkLst>
        </pc:spChg>
      </pc:sldChg>
      <pc:sldChg chg="add del">
        <pc:chgData name="Berit Reitan" userId="43bce2ec-33aa-41b6-ab62-07979b3a03d6" providerId="ADAL" clId="{D2107AB0-7B3B-4022-A2B3-CCABC6698593}" dt="2026-05-04T08:54:33.593" v="185" actId="47"/>
        <pc:sldMkLst>
          <pc:docMk/>
          <pc:sldMk cId="4156788467" sldId="295"/>
        </pc:sldMkLst>
      </pc:sldChg>
      <pc:sldChg chg="addSp modSp add mod">
        <pc:chgData name="Berit Reitan" userId="43bce2ec-33aa-41b6-ab62-07979b3a03d6" providerId="ADAL" clId="{D2107AB0-7B3B-4022-A2B3-CCABC6698593}" dt="2026-05-04T09:02:27.647" v="400" actId="1076"/>
        <pc:sldMkLst>
          <pc:docMk/>
          <pc:sldMk cId="1773775541" sldId="296"/>
        </pc:sldMkLst>
        <pc:spChg chg="mod">
          <ac:chgData name="Berit Reitan" userId="43bce2ec-33aa-41b6-ab62-07979b3a03d6" providerId="ADAL" clId="{D2107AB0-7B3B-4022-A2B3-CCABC6698593}" dt="2026-05-04T08:58:29.875" v="256" actId="14100"/>
          <ac:spMkLst>
            <pc:docMk/>
            <pc:sldMk cId="1773775541" sldId="296"/>
            <ac:spMk id="2" creationId="{00000000-0000-0000-0000-000000000000}"/>
          </ac:spMkLst>
        </pc:spChg>
        <pc:spChg chg="add mod">
          <ac:chgData name="Berit Reitan" userId="43bce2ec-33aa-41b6-ab62-07979b3a03d6" providerId="ADAL" clId="{D2107AB0-7B3B-4022-A2B3-CCABC6698593}" dt="2026-05-04T09:02:27.647" v="400" actId="1076"/>
          <ac:spMkLst>
            <pc:docMk/>
            <pc:sldMk cId="1773775541" sldId="296"/>
            <ac:spMk id="3" creationId="{8F7C6590-C050-17E9-A963-11B3AA6CFDE7}"/>
          </ac:spMkLst>
        </pc:spChg>
        <pc:graphicFrameChg chg="mod modGraphic">
          <ac:chgData name="Berit Reitan" userId="43bce2ec-33aa-41b6-ab62-07979b3a03d6" providerId="ADAL" clId="{D2107AB0-7B3B-4022-A2B3-CCABC6698593}" dt="2026-05-04T08:58:23.885" v="255" actId="1076"/>
          <ac:graphicFrameMkLst>
            <pc:docMk/>
            <pc:sldMk cId="1773775541" sldId="296"/>
            <ac:graphicFrameMk id="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50266-4742-4786-93C9-DD574B10CDB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230F2-D82C-4F17-B602-48F6A3E15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37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17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B8132-6D26-43B7-A79A-7EC3270ADD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32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2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08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1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98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31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9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9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4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9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3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7EEC-8F5E-4DAA-8802-2C61608D24B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942D-9C72-4AB8-B6DC-32BEE9FB9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7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vdata.no/dokument/NL/lov/2009-06-19-97#KAPITTEL_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yrevern.no/velg-dyrevennlig/mat-og-dyrevelferd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yrevern.no/velg-dyrevennlig/kjott-egg-og-meieri/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723" y="3381520"/>
            <a:ext cx="10515600" cy="2852737"/>
          </a:xfrm>
        </p:spPr>
        <p:txBody>
          <a:bodyPr/>
          <a:lstStyle/>
          <a:p>
            <a:pPr algn="ctr"/>
            <a:r>
              <a:rPr lang="nn-NO" noProof="0" dirty="0"/>
              <a:t>4 Berekraftige val og dyrevelferd</a:t>
            </a:r>
          </a:p>
        </p:txBody>
      </p:sp>
      <p:pic>
        <p:nvPicPr>
          <p:cNvPr id="5" name="Picture 2" descr="Utegående kyr på beite vil gi mer dyrevennlig m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060" y="656939"/>
            <a:ext cx="5145903" cy="34306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40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Dyrevelferd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06399" y="1825625"/>
            <a:ext cx="6465455" cy="4351338"/>
          </a:xfrm>
        </p:spPr>
        <p:txBody>
          <a:bodyPr>
            <a:noAutofit/>
          </a:bodyPr>
          <a:lstStyle/>
          <a:p>
            <a:r>
              <a:rPr lang="nn-NO" noProof="0" dirty="0"/>
              <a:t>I Noreg har vi eit strengt regelverk for at også produksjonsdyr skal ha det bra. </a:t>
            </a:r>
          </a:p>
          <a:p>
            <a:endParaRPr lang="nn-NO" noProof="0" dirty="0"/>
          </a:p>
          <a:p>
            <a:r>
              <a:rPr lang="nn-NO" noProof="0" dirty="0"/>
              <a:t>Bøndene har ansvar for ta vare på velferda til dyra, og Mattilsynet er den offentlege myndigheita som fører tilsyn med regelverket. </a:t>
            </a:r>
          </a:p>
          <a:p>
            <a:endParaRPr lang="nn-NO" noProof="0" dirty="0"/>
          </a:p>
          <a:p>
            <a:r>
              <a:rPr lang="nn-NO" noProof="0" dirty="0"/>
              <a:t>Men du som forbrukar har også stor påverknadskraft på velferda til dyra.</a:t>
            </a:r>
          </a:p>
          <a:p>
            <a:pPr marL="0" indent="0" algn="ctr">
              <a:buNone/>
            </a:pPr>
            <a:endParaRPr lang="nn-NO" i="1" noProof="0" dirty="0"/>
          </a:p>
          <a:p>
            <a:pPr marL="0" indent="0">
              <a:buNone/>
            </a:pPr>
            <a:endParaRPr lang="nn-NO" noProof="0" dirty="0"/>
          </a:p>
          <a:p>
            <a:endParaRPr lang="nn-NO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67512" y="2367353"/>
            <a:ext cx="4315691" cy="351905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nn-NO" sz="2400" b="1" noProof="0" dirty="0">
                <a:solidFill>
                  <a:schemeClr val="tx1"/>
                </a:solidFill>
              </a:rPr>
              <a:t>Lov om dyrevelferd </a:t>
            </a:r>
            <a:r>
              <a:rPr lang="nn-NO" sz="2400" b="1" noProof="0" dirty="0">
                <a:solidFill>
                  <a:schemeClr val="tx1"/>
                </a:solidFill>
                <a:latin typeface="Helvetica Neue"/>
              </a:rPr>
              <a:t>§ 3</a:t>
            </a:r>
          </a:p>
          <a:p>
            <a:pPr marL="0" indent="0" algn="ctr">
              <a:buNone/>
            </a:pPr>
            <a:endParaRPr lang="nn-NO" sz="2400" b="1" noProof="0" dirty="0">
              <a:solidFill>
                <a:schemeClr val="tx2"/>
              </a:solidFill>
              <a:latin typeface="Helvetica Neue"/>
            </a:endParaRPr>
          </a:p>
          <a:p>
            <a:pPr marL="0" indent="0" algn="ctr">
              <a:buNone/>
            </a:pPr>
            <a:r>
              <a:rPr lang="nn-NO" sz="2400" i="1" noProof="0" dirty="0"/>
              <a:t>«Dyr har </a:t>
            </a:r>
            <a:r>
              <a:rPr lang="nn-NO" sz="2400" i="1" noProof="0" dirty="0" err="1"/>
              <a:t>egenverdi</a:t>
            </a:r>
            <a:r>
              <a:rPr lang="nn-NO" sz="2400" i="1" noProof="0" dirty="0"/>
              <a:t> uavhengig av den nytteverdien de måtte ha for </a:t>
            </a:r>
            <a:r>
              <a:rPr lang="nn-NO" sz="2400" i="1" noProof="0" dirty="0" err="1"/>
              <a:t>mennesker</a:t>
            </a:r>
            <a:r>
              <a:rPr lang="nn-NO" sz="2400" i="1" noProof="0" dirty="0"/>
              <a:t>. Dyr skal </a:t>
            </a:r>
            <a:r>
              <a:rPr lang="nn-NO" sz="2400" i="1" noProof="0" dirty="0" err="1"/>
              <a:t>behandles</a:t>
            </a:r>
            <a:r>
              <a:rPr lang="nn-NO" sz="2400" i="1" noProof="0" dirty="0"/>
              <a:t> godt og </a:t>
            </a:r>
            <a:r>
              <a:rPr lang="nn-NO" sz="2400" i="1" noProof="0" dirty="0" err="1"/>
              <a:t>beskyttes</a:t>
            </a:r>
            <a:r>
              <a:rPr lang="nn-NO" sz="2400" i="1" noProof="0" dirty="0"/>
              <a:t> mot fare for unødige </a:t>
            </a:r>
            <a:r>
              <a:rPr lang="nn-NO" sz="2400" i="1" noProof="0" dirty="0" err="1"/>
              <a:t>påkjenninger</a:t>
            </a:r>
            <a:r>
              <a:rPr lang="nn-NO" sz="2400" i="1" noProof="0" dirty="0"/>
              <a:t> og </a:t>
            </a:r>
            <a:r>
              <a:rPr lang="nn-NO" sz="2400" i="1" noProof="0" dirty="0" err="1"/>
              <a:t>belastninger</a:t>
            </a:r>
            <a:r>
              <a:rPr lang="nn-NO" sz="2400" i="1" noProof="0" dirty="0"/>
              <a:t>»</a:t>
            </a:r>
            <a:endParaRPr lang="nn-NO" sz="2400" noProof="0" dirty="0"/>
          </a:p>
        </p:txBody>
      </p:sp>
      <p:sp>
        <p:nvSpPr>
          <p:cNvPr id="5" name="Rektangel 4"/>
          <p:cNvSpPr/>
          <p:nvPr/>
        </p:nvSpPr>
        <p:spPr>
          <a:xfrm>
            <a:off x="7608168" y="6141055"/>
            <a:ext cx="4664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noProof="0" dirty="0">
                <a:hlinkClick r:id="rId3"/>
              </a:rPr>
              <a:t>https://lovdata.no/dokument/NL/lov/2009-06-19-97#KAPITTEL_1</a:t>
            </a:r>
            <a:endParaRPr lang="nn-NO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916" y="152072"/>
            <a:ext cx="3456884" cy="22152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286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143000"/>
          </a:xfrm>
        </p:spPr>
        <p:txBody>
          <a:bodyPr>
            <a:normAutofit/>
          </a:bodyPr>
          <a:lstStyle/>
          <a:p>
            <a:r>
              <a:rPr lang="nn-NO" sz="3600" noProof="0" dirty="0"/>
              <a:t>Vurdering av matprodukt </a:t>
            </a:r>
            <a:br>
              <a:rPr lang="nn-NO" sz="3600" noProof="0" dirty="0"/>
            </a:br>
            <a:r>
              <a:rPr lang="nn-NO" sz="3600" noProof="0" dirty="0"/>
              <a:t>basert på dyrevelferd</a:t>
            </a:r>
          </a:p>
        </p:txBody>
      </p:sp>
      <p:sp>
        <p:nvSpPr>
          <p:cNvPr id="4" name="Rektangel 3"/>
          <p:cNvSpPr/>
          <p:nvPr/>
        </p:nvSpPr>
        <p:spPr>
          <a:xfrm>
            <a:off x="6233410" y="6311900"/>
            <a:ext cx="5674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noProof="0" dirty="0">
                <a:hlinkClick r:id="rId3"/>
              </a:rPr>
              <a:t>https://dyrevern.no/velg-dyrevennlig/mat-og-dyrevelferd/</a:t>
            </a:r>
            <a:endParaRPr lang="nn-NO" noProof="0" dirty="0"/>
          </a:p>
        </p:txBody>
      </p:sp>
      <p:graphicFrame>
        <p:nvGraphicFramePr>
          <p:cNvPr id="6" name="Plassholder for innhol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6285861"/>
              </p:ext>
            </p:extLst>
          </p:nvPr>
        </p:nvGraphicFramePr>
        <p:xfrm>
          <a:off x="838200" y="1825623"/>
          <a:ext cx="10586392" cy="4352405"/>
        </p:xfrm>
        <a:graphic>
          <a:graphicData uri="http://schemas.openxmlformats.org/drawingml/2006/table">
            <a:tbl>
              <a:tblPr firstRow="1" bandRow="1"/>
              <a:tblGrid>
                <a:gridCol w="2646598">
                  <a:extLst>
                    <a:ext uri="{9D8B030D-6E8A-4147-A177-3AD203B41FA5}">
                      <a16:colId xmlns:a16="http://schemas.microsoft.com/office/drawing/2014/main" val="3062212717"/>
                    </a:ext>
                  </a:extLst>
                </a:gridCol>
                <a:gridCol w="2646598">
                  <a:extLst>
                    <a:ext uri="{9D8B030D-6E8A-4147-A177-3AD203B41FA5}">
                      <a16:colId xmlns:a16="http://schemas.microsoft.com/office/drawing/2014/main" val="1481937851"/>
                    </a:ext>
                  </a:extLst>
                </a:gridCol>
                <a:gridCol w="2646598">
                  <a:extLst>
                    <a:ext uri="{9D8B030D-6E8A-4147-A177-3AD203B41FA5}">
                      <a16:colId xmlns:a16="http://schemas.microsoft.com/office/drawing/2014/main" val="2890554782"/>
                    </a:ext>
                  </a:extLst>
                </a:gridCol>
                <a:gridCol w="2646598">
                  <a:extLst>
                    <a:ext uri="{9D8B030D-6E8A-4147-A177-3AD203B41FA5}">
                      <a16:colId xmlns:a16="http://schemas.microsoft.com/office/drawing/2014/main" val="2153163937"/>
                    </a:ext>
                  </a:extLst>
                </a:gridCol>
              </a:tblGrid>
              <a:tr h="701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Produkt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7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Kriterium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Kriterium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Kriterium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21952"/>
                  </a:ext>
                </a:extLst>
              </a:tr>
              <a:tr h="13257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Egg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0" noProof="0" dirty="0"/>
                        <a:t>Går fritt innandørs,</a:t>
                      </a:r>
                      <a:r>
                        <a:rPr lang="nn-NO" sz="2400" b="0" baseline="0" noProof="0" dirty="0"/>
                        <a:t> </a:t>
                      </a:r>
                      <a:r>
                        <a:rPr lang="nn-NO" sz="2400" b="0" noProof="0" dirty="0"/>
                        <a:t>ni høner per m</a:t>
                      </a:r>
                      <a:r>
                        <a:rPr lang="nn-NO" sz="2400" b="0" baseline="30000" noProof="0" dirty="0"/>
                        <a:t>2</a:t>
                      </a:r>
                      <a:r>
                        <a:rPr lang="nn-NO" sz="2400" b="0" noProof="0" dirty="0"/>
                        <a:t>.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0" noProof="0" dirty="0"/>
                        <a:t>Hønene får kome utandørs, så sant vêr og føre </a:t>
                      </a:r>
                      <a:r>
                        <a:rPr lang="nn-NO" sz="2400" b="0" noProof="0" dirty="0" err="1"/>
                        <a:t>tillet</a:t>
                      </a:r>
                      <a:r>
                        <a:rPr lang="nn-NO" sz="2400" b="0" noProof="0" dirty="0"/>
                        <a:t> det.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0" noProof="0" dirty="0"/>
                        <a:t>Hønene har betydeleg meir plass</a:t>
                      </a:r>
                      <a:r>
                        <a:rPr lang="nn-NO" sz="2400" b="0" baseline="0" noProof="0" dirty="0"/>
                        <a:t>.</a:t>
                      </a:r>
                      <a:endParaRPr lang="nn-NO" sz="2400" b="0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137443"/>
                  </a:ext>
                </a:extLst>
              </a:tr>
              <a:tr h="698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Kylling 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331160"/>
                  </a:ext>
                </a:extLst>
              </a:tr>
              <a:tr h="698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Meieriprodukt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337273"/>
                  </a:ext>
                </a:extLst>
              </a:tr>
              <a:tr h="698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n-NO" sz="2400" b="1" noProof="0" dirty="0"/>
                        <a:t>Svin</a:t>
                      </a:r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n-NO" sz="2400" b="1" noProof="0" dirty="0"/>
                    </a:p>
                  </a:txBody>
                  <a:tcPr marL="74336" marR="7433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448317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36" y="4133297"/>
            <a:ext cx="6079042" cy="1407778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6363855" y="55743"/>
            <a:ext cx="5411719" cy="1692535"/>
          </a:xfrm>
          <a:prstGeom prst="wedgeRoundRectCallout">
            <a:avLst>
              <a:gd name="adj1" fmla="val 51191"/>
              <a:gd name="adj2" fmla="val 99063"/>
              <a:gd name="adj3" fmla="val 16667"/>
            </a:avLst>
          </a:prstGeom>
          <a:noFill/>
          <a:ln w="25400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400" noProof="0" dirty="0">
                <a:solidFill>
                  <a:schemeClr val="tx1"/>
                </a:solidFill>
              </a:rPr>
              <a:t>Jobb i par: Fyll i tabellen I Elevhefte H ved hjelp av nettsidene på dyrevern.no: </a:t>
            </a:r>
            <a:r>
              <a:rPr lang="nn-NO" sz="2400" noProof="0" dirty="0">
                <a:hlinkClick r:id="rId5"/>
              </a:rPr>
              <a:t>https://dyrevern.no/velg-dyrevennlig/kjott-egg-og-meieri/</a:t>
            </a:r>
            <a:endParaRPr lang="nn-NO" sz="2400" noProof="0" dirty="0"/>
          </a:p>
          <a:p>
            <a:pPr lvl="1">
              <a:buFont typeface="Wingdings" panose="05000000000000000000" pitchFamily="2" charset="2"/>
              <a:buChar char="Ø"/>
            </a:pPr>
            <a:endParaRPr lang="nn-NO" sz="2800" noProof="0" dirty="0"/>
          </a:p>
        </p:txBody>
      </p:sp>
    </p:spTree>
    <p:extLst>
      <p:ext uri="{BB962C8B-B14F-4D97-AF65-F5344CB8AC3E}">
        <p14:creationId xmlns:p14="http://schemas.microsoft.com/office/powerpoint/2010/main" val="377936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670AC4-1060-C429-55E8-254BF60E1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n-NO" sz="3600" b="1" noProof="0" dirty="0"/>
              <a:t>Oppsummering av funn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5301E0-9287-F796-8441-3B6DB7DF6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40757" cy="4351338"/>
          </a:xfrm>
        </p:spPr>
        <p:txBody>
          <a:bodyPr anchor="t">
            <a:normAutofit/>
          </a:bodyPr>
          <a:lstStyle/>
          <a:p>
            <a:r>
              <a:rPr lang="nn-NO" noProof="0" dirty="0"/>
              <a:t>Kva skal til for at produksjon av egg skal få grøn merking?</a:t>
            </a:r>
          </a:p>
          <a:p>
            <a:r>
              <a:rPr lang="nn-NO" noProof="0" dirty="0"/>
              <a:t>Er økologisk mjølk merket grøn? Korfor/korfor ikkje?</a:t>
            </a:r>
          </a:p>
          <a:p>
            <a:r>
              <a:rPr lang="nn-NO" noProof="0" dirty="0"/>
              <a:t>Kva er forskjellen på raud og grøn merking av svinekjøt?</a:t>
            </a:r>
          </a:p>
          <a:p>
            <a:r>
              <a:rPr lang="nn-NO" noProof="0" dirty="0"/>
              <a:t>Kva kan kategoriseringa hjelpe forbrukaren med?  </a:t>
            </a:r>
          </a:p>
          <a:p>
            <a:r>
              <a:rPr lang="nn-NO" noProof="0" dirty="0"/>
              <a:t>Bør man være kritisk til nettstader som dyrevern.no, og i tilfelle korfor? Kva agenda kan nettstader som dette ha?</a:t>
            </a:r>
          </a:p>
          <a:p>
            <a:endParaRPr lang="nn-NO" noProof="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7202CB4-A894-428C-F3D5-6A7B027CB5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49" r="10149"/>
          <a:stretch>
            <a:fillRect/>
          </a:stretch>
        </p:blipFill>
        <p:spPr>
          <a:xfrm>
            <a:off x="9236765" y="1825625"/>
            <a:ext cx="2262809" cy="235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3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16878A-61DF-1F81-703A-B8E729BD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noProof="0" dirty="0"/>
              <a:t>4B Vurder kjelder</a:t>
            </a:r>
            <a:endParaRPr lang="nn-NO" noProof="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9FE89B-2D0A-F354-BBC9-84C720EDC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noProof="0" dirty="0"/>
              <a:t>Vurder kjeldene de har brukt. Er dei pålitelege og er innhaldet  truverdig?</a:t>
            </a:r>
          </a:p>
          <a:p>
            <a:endParaRPr lang="nn-NO" noProof="0" dirty="0"/>
          </a:p>
          <a:p>
            <a:r>
              <a:rPr lang="nn-NO" noProof="0" dirty="0"/>
              <a:t>Fyll i skjema i </a:t>
            </a:r>
            <a:r>
              <a:rPr lang="nn-NO" i="1" noProof="0" dirty="0"/>
              <a:t>Elevheftet I</a:t>
            </a:r>
            <a:r>
              <a:rPr lang="nn-NO" noProof="0" dirty="0"/>
              <a:t> og avgjer i kva grad de ønsker å bruke dei i svar på oppdraget. </a:t>
            </a:r>
          </a:p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294434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6FAAC9-2507-313A-56E2-8BD0E8B61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noProof="0" dirty="0"/>
              <a:t>4C Gruppearbeid </a:t>
            </a:r>
            <a:endParaRPr lang="nn-NO" noProof="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EA4EC9-77A8-FFE0-276B-5880F3F10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noProof="0" dirty="0"/>
              <a:t>Forbered ein presentasjon for resten av klassen der de gir Stian, Sofie eller Ole råd om kosthald og livsstil. </a:t>
            </a:r>
          </a:p>
          <a:p>
            <a:r>
              <a:rPr lang="nn-NO" noProof="0" dirty="0"/>
              <a:t>Bruk kjenneteikn på </a:t>
            </a:r>
            <a:r>
              <a:rPr lang="nn-NO" noProof="0" dirty="0" err="1"/>
              <a:t>måloppnåing</a:t>
            </a:r>
            <a:r>
              <a:rPr lang="nn-NO" noProof="0" dirty="0"/>
              <a:t> og støttespørsmål som finnast i </a:t>
            </a:r>
            <a:r>
              <a:rPr lang="nn-NO" i="1" noProof="0" dirty="0"/>
              <a:t>Elevheftet J og K, </a:t>
            </a:r>
            <a:r>
              <a:rPr lang="nn-NO" noProof="0" dirty="0"/>
              <a:t>når de forbereder presentasjonen </a:t>
            </a:r>
            <a:r>
              <a:rPr lang="nn-NO" i="1" noProof="0" dirty="0"/>
              <a:t>.</a:t>
            </a:r>
            <a:r>
              <a:rPr lang="nn-NO" noProof="0" dirty="0"/>
              <a:t> </a:t>
            </a:r>
          </a:p>
          <a:p>
            <a:endParaRPr lang="nn-NO" b="1" i="1" noProof="0" dirty="0">
              <a:latin typeface="Segoe UI" panose="020B0502040204020203" pitchFamily="34" charset="0"/>
            </a:endParaRPr>
          </a:p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140606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36" y="965488"/>
            <a:ext cx="5477164" cy="1325563"/>
          </a:xfrm>
        </p:spPr>
        <p:txBody>
          <a:bodyPr>
            <a:normAutofit fontScale="90000"/>
          </a:bodyPr>
          <a:lstStyle/>
          <a:p>
            <a:r>
              <a:rPr lang="nn-NO" b="1" noProof="0" dirty="0"/>
              <a:t>3G Plan for presentasjonar i neste økt</a:t>
            </a:r>
            <a:br>
              <a:rPr lang="nn-NO" noProof="0" dirty="0"/>
            </a:br>
            <a:endParaRPr lang="nn-NO" noProof="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240850"/>
              </p:ext>
            </p:extLst>
          </p:nvPr>
        </p:nvGraphicFramePr>
        <p:xfrm>
          <a:off x="5948218" y="58996"/>
          <a:ext cx="5477164" cy="6740008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4499969">
                  <a:extLst>
                    <a:ext uri="{9D8B030D-6E8A-4147-A177-3AD203B41FA5}">
                      <a16:colId xmlns:a16="http://schemas.microsoft.com/office/drawing/2014/main" val="691365745"/>
                    </a:ext>
                  </a:extLst>
                </a:gridCol>
                <a:gridCol w="977195">
                  <a:extLst>
                    <a:ext uri="{9D8B030D-6E8A-4147-A177-3AD203B41FA5}">
                      <a16:colId xmlns:a16="http://schemas.microsoft.com/office/drawing/2014/main" val="1877325437"/>
                    </a:ext>
                  </a:extLst>
                </a:gridCol>
              </a:tblGrid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4A Oppdrag og kjenneteikn på </a:t>
                      </a:r>
                      <a:r>
                        <a:rPr lang="nn-NO" sz="16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måloppnåing</a:t>
                      </a:r>
                      <a:endParaRPr lang="nn-NO" sz="1600" b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b="0" noProof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minutt</a:t>
                      </a: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71536495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4B. Gruppe 1 presenterer</a:t>
                      </a: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b="0" noProof="0" dirty="0">
                          <a:effectLst/>
                        </a:rPr>
                        <a:t>10 minutt</a:t>
                      </a:r>
                      <a:endParaRPr lang="nn-NO" sz="1600" b="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221584103"/>
                  </a:ext>
                </a:extLst>
              </a:tr>
              <a:tr h="64665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4C. Gruppearbeid, vurdere presentasjon til gruppe 1, førebu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695436967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4D. Gruppe 1 sin kritiske venn gir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3331236774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4E. Gruppe 2 presenterer 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10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658785278"/>
                  </a:ext>
                </a:extLst>
              </a:tr>
              <a:tr h="64665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4F. Gruppearbeid, vurdere presentasjon til gruppe 2, førebu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4091236670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4G. Gruppe 2 sin kritiske venn gir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3078506818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4H. Gruppe 3 presenterer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10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4223283988"/>
                  </a:ext>
                </a:extLst>
              </a:tr>
              <a:tr h="64665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4I. Gruppearbeid, vurdere presentasjon til gruppe 3, førebu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509699957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4J. Gruppe 3 sin kritiske venn gir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2621679542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4K. Gruppe 4 presenterer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10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882498131"/>
                  </a:ext>
                </a:extLst>
              </a:tr>
              <a:tr h="64665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4L Gruppearbeid, vurdere presentasjon til gruppe 4, førebu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401686243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4M. Gruppe 4 sin kritiske venn gir tilbakemeldingar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5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78834299"/>
                  </a:ext>
                </a:extLst>
              </a:tr>
              <a:tr h="3437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4N. Oppsummering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600" noProof="0" dirty="0">
                          <a:effectLst/>
                        </a:rPr>
                        <a:t>10 minutt</a:t>
                      </a:r>
                      <a:endParaRPr lang="nn-NO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2994829981"/>
                  </a:ext>
                </a:extLst>
              </a:tr>
            </a:tbl>
          </a:graphicData>
        </a:graphic>
      </p:graphicFrame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F7C6590-C050-17E9-A963-11B3AA6CF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382" y="2291051"/>
            <a:ext cx="4100762" cy="3872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600" noProof="0" dirty="0"/>
              <a:t>Bruk kjenneteikn på </a:t>
            </a:r>
            <a:r>
              <a:rPr lang="nn-NO" sz="2600" noProof="0" dirty="0" err="1"/>
              <a:t>måloppnåing</a:t>
            </a:r>
            <a:r>
              <a:rPr lang="nn-NO" sz="2600" noProof="0" dirty="0"/>
              <a:t> i Elevheftet L når de vurderer dei andre gruppene sine presentasjonar.</a:t>
            </a:r>
          </a:p>
        </p:txBody>
      </p:sp>
    </p:spTree>
    <p:extLst>
      <p:ext uri="{BB962C8B-B14F-4D97-AF65-F5344CB8AC3E}">
        <p14:creationId xmlns:p14="http://schemas.microsoft.com/office/powerpoint/2010/main" val="1773775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387ADC35EFBE4190805F03DBBE7F3E" ma:contentTypeVersion="10" ma:contentTypeDescription="Opprett et nytt dokument." ma:contentTypeScope="" ma:versionID="894e1720f9c38f846966cb215f905c0c">
  <xsd:schema xmlns:xsd="http://www.w3.org/2001/XMLSchema" xmlns:xs="http://www.w3.org/2001/XMLSchema" xmlns:p="http://schemas.microsoft.com/office/2006/metadata/properties" xmlns:ns2="b16f540e-7aab-4e8b-9466-45a66b8a1a61" xmlns:ns3="c745b698-e463-48ca-9abc-0c646366a5e7" targetNamespace="http://schemas.microsoft.com/office/2006/metadata/properties" ma:root="true" ma:fieldsID="2e4d371c3d80cca671e4d2c57204f561" ns2:_="" ns3:_="">
    <xsd:import namespace="b16f540e-7aab-4e8b-9466-45a66b8a1a61"/>
    <xsd:import namespace="c745b698-e463-48ca-9abc-0c646366a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f540e-7aab-4e8b-9466-45a66b8a1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c22fd018-c39b-462c-89de-126a365ef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5b698-e463-48ca-9abc-0c646366a5e7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c6dda97-d309-4828-a036-3734e09dda2b}" ma:internalName="TaxCatchAll" ma:showField="CatchAllData" ma:web="c745b698-e463-48ca-9abc-0c646366a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6f540e-7aab-4e8b-9466-45a66b8a1a61">
      <Terms xmlns="http://schemas.microsoft.com/office/infopath/2007/PartnerControls"/>
    </lcf76f155ced4ddcb4097134ff3c332f>
    <TaxCatchAll xmlns="c745b698-e463-48ca-9abc-0c646366a5e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F1EE8E-F910-471B-A88F-F1485AF308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6f540e-7aab-4e8b-9466-45a66b8a1a61"/>
    <ds:schemaRef ds:uri="c745b698-e463-48ca-9abc-0c646366a5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736DA4-3E4C-4B9B-A5DA-096CE4BFF8E4}">
  <ds:schemaRefs>
    <ds:schemaRef ds:uri="http://schemas.microsoft.com/office/2006/metadata/properties"/>
    <ds:schemaRef ds:uri="http://schemas.microsoft.com/office/infopath/2007/PartnerControls"/>
    <ds:schemaRef ds:uri="b16f540e-7aab-4e8b-9466-45a66b8a1a61"/>
    <ds:schemaRef ds:uri="c745b698-e463-48ca-9abc-0c646366a5e7"/>
  </ds:schemaRefs>
</ds:datastoreItem>
</file>

<file path=customXml/itemProps3.xml><?xml version="1.0" encoding="utf-8"?>
<ds:datastoreItem xmlns:ds="http://schemas.openxmlformats.org/officeDocument/2006/customXml" ds:itemID="{FAA42DAA-613C-4CAF-B62A-0030325C961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505</Words>
  <Application>Microsoft Office PowerPoint</Application>
  <PresentationFormat>Widescreen</PresentationFormat>
  <Paragraphs>71</Paragraphs>
  <Slides>7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Helvetica Neue</vt:lpstr>
      <vt:lpstr>Segoe UI</vt:lpstr>
      <vt:lpstr>Times New Roman</vt:lpstr>
      <vt:lpstr>Wingdings</vt:lpstr>
      <vt:lpstr>Office Theme</vt:lpstr>
      <vt:lpstr>4 Berekraftige val og dyrevelferd</vt:lpstr>
      <vt:lpstr>Dyrevelferd</vt:lpstr>
      <vt:lpstr>Vurdering av matprodukt  basert på dyrevelferd</vt:lpstr>
      <vt:lpstr>Oppsummering av funn</vt:lpstr>
      <vt:lpstr>4B Vurder kjelder</vt:lpstr>
      <vt:lpstr>4C Gruppearbeid </vt:lpstr>
      <vt:lpstr>3G Plan for presentasjonar i neste økt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Matproduksjon og klima</dc:title>
  <dc:creator>Majken Korsager</dc:creator>
  <cp:lastModifiedBy>Øystein Sørborg</cp:lastModifiedBy>
  <cp:revision>18</cp:revision>
  <dcterms:created xsi:type="dcterms:W3CDTF">2020-06-03T09:21:16Z</dcterms:created>
  <dcterms:modified xsi:type="dcterms:W3CDTF">2026-05-08T09:47:32Z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0x01010010387ADC35EFBE4190805F03DBBE7F3E</vt:lpwstr>
  </property>
  <property fmtid="{D5CDD505-2E9C-101B-9397-08002B2CF9AE}" pid="3" name="MediaServiceImageTags">
    <vt:lpwstr/>
  </property>
</Properties>
</file>