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2" r:id="rId5"/>
    <p:sldId id="265" r:id="rId6"/>
    <p:sldId id="266" r:id="rId7"/>
    <p:sldId id="267" r:id="rId8"/>
    <p:sldId id="268" r:id="rId9"/>
    <p:sldId id="269" r:id="rId10"/>
    <p:sldId id="270" r:id="rId11"/>
    <p:sldId id="284" r:id="rId12"/>
    <p:sldId id="285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3979" autoAdjust="0"/>
  </p:normalViewPr>
  <p:slideViewPr>
    <p:cSldViewPr snapToGrid="0">
      <p:cViewPr varScale="1">
        <p:scale>
          <a:sx n="106" d="100"/>
          <a:sy n="106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Reitan" userId="43bce2ec-33aa-41b6-ab62-07979b3a03d6" providerId="ADAL" clId="{D2107AB0-7B3B-4022-A2B3-CCABC6698593}"/>
    <pc:docChg chg="undo custSel addSld delSld modSld">
      <pc:chgData name="Berit Reitan" userId="43bce2ec-33aa-41b6-ab62-07979b3a03d6" providerId="ADAL" clId="{D2107AB0-7B3B-4022-A2B3-CCABC6698593}" dt="2026-05-04T09:06:57.940" v="968" actId="6549"/>
      <pc:docMkLst>
        <pc:docMk/>
      </pc:docMkLst>
      <pc:sldChg chg="delSp mod">
        <pc:chgData name="Berit Reitan" userId="43bce2ec-33aa-41b6-ab62-07979b3a03d6" providerId="ADAL" clId="{D2107AB0-7B3B-4022-A2B3-CCABC6698593}" dt="2026-04-28T09:00:33.579" v="0" actId="478"/>
        <pc:sldMkLst>
          <pc:docMk/>
          <pc:sldMk cId="705810179" sldId="282"/>
        </pc:sldMkLst>
      </pc:sldChg>
      <pc:sldChg chg="addSp delSp modSp">
        <pc:chgData name="Berit Reitan" userId="43bce2ec-33aa-41b6-ab62-07979b3a03d6" providerId="ADAL" clId="{D2107AB0-7B3B-4022-A2B3-CCABC6698593}" dt="2026-04-28T09:01:05.815" v="2"/>
        <pc:sldMkLst>
          <pc:docMk/>
          <pc:sldMk cId="4098123840" sldId="284"/>
        </pc:sldMkLst>
        <pc:picChg chg="add mod">
          <ac:chgData name="Berit Reitan" userId="43bce2ec-33aa-41b6-ab62-07979b3a03d6" providerId="ADAL" clId="{D2107AB0-7B3B-4022-A2B3-CCABC6698593}" dt="2026-04-28T09:01:05.815" v="2"/>
          <ac:picMkLst>
            <pc:docMk/>
            <pc:sldMk cId="4098123840" sldId="284"/>
            <ac:picMk id="3" creationId="{063631D9-8FEF-110D-30D7-6B7FD9B0CC7D}"/>
          </ac:picMkLst>
        </pc:picChg>
      </pc:sldChg>
      <pc:sldChg chg="addSp modSp mod">
        <pc:chgData name="Berit Reitan" userId="43bce2ec-33aa-41b6-ab62-07979b3a03d6" providerId="ADAL" clId="{D2107AB0-7B3B-4022-A2B3-CCABC6698593}" dt="2026-04-28T10:09:46.707" v="312" actId="255"/>
        <pc:sldMkLst>
          <pc:docMk/>
          <pc:sldMk cId="1618659804" sldId="285"/>
        </pc:sldMkLst>
        <pc:spChg chg="mod">
          <ac:chgData name="Berit Reitan" userId="43bce2ec-33aa-41b6-ab62-07979b3a03d6" providerId="ADAL" clId="{D2107AB0-7B3B-4022-A2B3-CCABC6698593}" dt="2026-04-28T10:09:46.707" v="312" actId="255"/>
          <ac:spMkLst>
            <pc:docMk/>
            <pc:sldMk cId="1618659804" sldId="285"/>
            <ac:spMk id="3" creationId="{00000000-0000-0000-0000-000000000000}"/>
          </ac:spMkLst>
        </pc:spChg>
      </pc:sldChg>
      <pc:sldChg chg="addSp delSp modSp add mod">
        <pc:chgData name="Berit Reitan" userId="43bce2ec-33aa-41b6-ab62-07979b3a03d6" providerId="ADAL" clId="{D2107AB0-7B3B-4022-A2B3-CCABC6698593}" dt="2026-04-28T11:33:45.602" v="964" actId="20577"/>
        <pc:sldMkLst>
          <pc:docMk/>
          <pc:sldMk cId="2296303308" sldId="297"/>
        </pc:sldMkLst>
        <pc:spChg chg="mod">
          <ac:chgData name="Berit Reitan" userId="43bce2ec-33aa-41b6-ab62-07979b3a03d6" providerId="ADAL" clId="{D2107AB0-7B3B-4022-A2B3-CCABC6698593}" dt="2026-04-28T10:09:14.018" v="310" actId="255"/>
          <ac:spMkLst>
            <pc:docMk/>
            <pc:sldMk cId="2296303308" sldId="297"/>
            <ac:spMk id="3" creationId="{00000000-0000-0000-0000-000000000000}"/>
          </ac:spMkLst>
        </pc:spChg>
        <pc:spChg chg="add mod">
          <ac:chgData name="Berit Reitan" userId="43bce2ec-33aa-41b6-ab62-07979b3a03d6" providerId="ADAL" clId="{D2107AB0-7B3B-4022-A2B3-CCABC6698593}" dt="2026-04-28T11:33:45.602" v="964" actId="20577"/>
          <ac:spMkLst>
            <pc:docMk/>
            <pc:sldMk cId="2296303308" sldId="297"/>
            <ac:spMk id="4" creationId="{50AEFF6F-6D28-88DE-0511-E614FEF01D7D}"/>
          </ac:spMkLst>
        </pc:spChg>
      </pc:sldChg>
      <pc:sldChg chg="modSp add mod">
        <pc:chgData name="Berit Reitan" userId="43bce2ec-33aa-41b6-ab62-07979b3a03d6" providerId="ADAL" clId="{D2107AB0-7B3B-4022-A2B3-CCABC6698593}" dt="2026-04-28T10:08:52.770" v="306" actId="20577"/>
        <pc:sldMkLst>
          <pc:docMk/>
          <pc:sldMk cId="1992200754" sldId="298"/>
        </pc:sldMkLst>
        <pc:spChg chg="mod">
          <ac:chgData name="Berit Reitan" userId="43bce2ec-33aa-41b6-ab62-07979b3a03d6" providerId="ADAL" clId="{D2107AB0-7B3B-4022-A2B3-CCABC6698593}" dt="2026-04-28T09:18:28.900" v="194" actId="14100"/>
          <ac:spMkLst>
            <pc:docMk/>
            <pc:sldMk cId="1992200754" sldId="298"/>
            <ac:spMk id="3" creationId="{00000000-0000-0000-0000-000000000000}"/>
          </ac:spMkLst>
        </pc:spChg>
        <pc:spChg chg="mod">
          <ac:chgData name="Berit Reitan" userId="43bce2ec-33aa-41b6-ab62-07979b3a03d6" providerId="ADAL" clId="{D2107AB0-7B3B-4022-A2B3-CCABC6698593}" dt="2026-04-28T10:08:52.770" v="306" actId="20577"/>
          <ac:spMkLst>
            <pc:docMk/>
            <pc:sldMk cId="1992200754" sldId="298"/>
            <ac:spMk id="8" creationId="{D95A0EB4-5032-BD8A-A5B7-607D49A100D8}"/>
          </ac:spMkLst>
        </pc:spChg>
      </pc:sldChg>
      <pc:sldChg chg="addSp delSp modSp add mod">
        <pc:chgData name="Berit Reitan" userId="43bce2ec-33aa-41b6-ab62-07979b3a03d6" providerId="ADAL" clId="{D2107AB0-7B3B-4022-A2B3-CCABC6698593}" dt="2026-05-04T09:06:57.940" v="968" actId="6549"/>
        <pc:sldMkLst>
          <pc:docMk/>
          <pc:sldMk cId="783133300" sldId="299"/>
        </pc:sldMkLst>
        <pc:spChg chg="mod">
          <ac:chgData name="Berit Reitan" userId="43bce2ec-33aa-41b6-ab62-07979b3a03d6" providerId="ADAL" clId="{D2107AB0-7B3B-4022-A2B3-CCABC6698593}" dt="2026-05-04T09:06:57.940" v="968" actId="6549"/>
          <ac:spMkLst>
            <pc:docMk/>
            <pc:sldMk cId="783133300" sldId="299"/>
            <ac:spMk id="3" creationId="{00000000-0000-0000-0000-000000000000}"/>
          </ac:spMkLst>
        </pc:spChg>
        <pc:spChg chg="add mod">
          <ac:chgData name="Berit Reitan" userId="43bce2ec-33aa-41b6-ab62-07979b3a03d6" providerId="ADAL" clId="{D2107AB0-7B3B-4022-A2B3-CCABC6698593}" dt="2026-04-28T11:34:23.367" v="967" actId="1076"/>
          <ac:spMkLst>
            <pc:docMk/>
            <pc:sldMk cId="783133300" sldId="299"/>
            <ac:spMk id="5" creationId="{44B9587D-80A8-46A8-D980-3A4FBC245EC5}"/>
          </ac:spMkLst>
        </pc:spChg>
      </pc:sldChg>
      <pc:sldChg chg="modSp add mod modCm">
        <pc:chgData name="Berit Reitan" userId="43bce2ec-33aa-41b6-ab62-07979b3a03d6" providerId="ADAL" clId="{D2107AB0-7B3B-4022-A2B3-CCABC6698593}" dt="2026-04-28T10:35:43.418" v="437" actId="20577"/>
        <pc:sldMkLst>
          <pc:docMk/>
          <pc:sldMk cId="3348563414" sldId="300"/>
        </pc:sldMkLst>
        <pc:spChg chg="mod">
          <ac:chgData name="Berit Reitan" userId="43bce2ec-33aa-41b6-ab62-07979b3a03d6" providerId="ADAL" clId="{D2107AB0-7B3B-4022-A2B3-CCABC6698593}" dt="2026-04-28T10:10:51.850" v="322" actId="20577"/>
          <ac:spMkLst>
            <pc:docMk/>
            <pc:sldMk cId="3348563414" sldId="300"/>
            <ac:spMk id="2" creationId="{00000000-0000-0000-0000-000000000000}"/>
          </ac:spMkLst>
        </pc:spChg>
        <pc:graphicFrameChg chg="modGraphic">
          <ac:chgData name="Berit Reitan" userId="43bce2ec-33aa-41b6-ab62-07979b3a03d6" providerId="ADAL" clId="{D2107AB0-7B3B-4022-A2B3-CCABC6698593}" dt="2026-04-28T10:35:43.418" v="437" actId="20577"/>
          <ac:graphicFrameMkLst>
            <pc:docMk/>
            <pc:sldMk cId="3348563414" sldId="300"/>
            <ac:graphicFrameMk id="5" creationId="{BC0EF186-A66A-A33E-9425-D2526A99BFF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erit Reitan" userId="43bce2ec-33aa-41b6-ab62-07979b3a03d6" providerId="ADAL" clId="{D2107AB0-7B3B-4022-A2B3-CCABC6698593}" dt="2026-04-28T10:10:51.850" v="322" actId="20577"/>
              <pc2:cmMkLst xmlns:pc2="http://schemas.microsoft.com/office/powerpoint/2019/9/main/command">
                <pc:docMk/>
                <pc:sldMk cId="3348563414" sldId="300"/>
                <pc2:cmMk id="{E0080152-F446-4D4D-B803-07B81EF2A9F8}"/>
              </pc2:cmMkLst>
            </pc226:cmChg>
          </p:ext>
        </pc:extLst>
      </pc:sldChg>
      <pc:sldChg chg="modSp add mod">
        <pc:chgData name="Berit Reitan" userId="43bce2ec-33aa-41b6-ab62-07979b3a03d6" providerId="ADAL" clId="{D2107AB0-7B3B-4022-A2B3-CCABC6698593}" dt="2026-04-28T09:36:54.962" v="304" actId="20577"/>
        <pc:sldMkLst>
          <pc:docMk/>
          <pc:sldMk cId="1218833483" sldId="301"/>
        </pc:sldMkLst>
        <pc:spChg chg="mod">
          <ac:chgData name="Berit Reitan" userId="43bce2ec-33aa-41b6-ab62-07979b3a03d6" providerId="ADAL" clId="{D2107AB0-7B3B-4022-A2B3-CCABC6698593}" dt="2026-04-28T09:36:54.962" v="304" actId="20577"/>
          <ac:spMkLst>
            <pc:docMk/>
            <pc:sldMk cId="1218833483" sldId="301"/>
            <ac:spMk id="2" creationId="{1C45112C-9B15-E115-7CA9-0C14E34A7A6A}"/>
          </ac:spMkLst>
        </pc:spChg>
        <pc:spChg chg="mod">
          <ac:chgData name="Berit Reitan" userId="43bce2ec-33aa-41b6-ab62-07979b3a03d6" providerId="ADAL" clId="{D2107AB0-7B3B-4022-A2B3-CCABC6698593}" dt="2026-04-28T09:36:46.604" v="294" actId="20577"/>
          <ac:spMkLst>
            <pc:docMk/>
            <pc:sldMk cId="1218833483" sldId="301"/>
            <ac:spMk id="3" creationId="{3D25FFE3-1FA5-13BD-9C19-8743EA58FF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0A46-C164-4325-BDB0-77CD0E84004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8132-6D26-43B7-A79A-7EC3270A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forebygging-diagnose-og-behandling/forebygging-og-levevaner/kosthold-og-ernaering/gode-valg-for-klima-og-miljo-innen-kostraden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7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3"/>
              </a:rPr>
              <a:t>https://www.helsedirektoratet.no/forebygging-diagnose-og-behandling/forebygging-og-levevaner/kosthold-og-ernaering/gode-valg-for-klima-og-miljo-innen-kostradene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rMCdnSnq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4064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n-NO" b="1" noProof="0" dirty="0"/>
              <a:t>Økt 3 </a:t>
            </a:r>
            <a:br>
              <a:rPr lang="nn-NO" b="1" noProof="0" dirty="0"/>
            </a:br>
            <a:r>
              <a:rPr lang="nn-NO" b="1" noProof="0" dirty="0"/>
              <a:t>Berekraftig mat </a:t>
            </a:r>
            <a:br>
              <a:rPr lang="nn-NO" noProof="0" dirty="0"/>
            </a:br>
            <a:endParaRPr lang="nn-NO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99" y="406399"/>
            <a:ext cx="5457383" cy="3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-124400"/>
            <a:ext cx="10515600" cy="1325563"/>
          </a:xfrm>
        </p:spPr>
        <p:txBody>
          <a:bodyPr/>
          <a:lstStyle/>
          <a:p>
            <a:r>
              <a:rPr lang="nn-NO" noProof="0" dirty="0"/>
              <a:t>3B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2239355"/>
            <a:ext cx="5181600" cy="4351338"/>
          </a:xfrm>
        </p:spPr>
        <p:txBody>
          <a:bodyPr/>
          <a:lstStyle/>
          <a:p>
            <a:r>
              <a:rPr lang="nn-NO" sz="2200" noProof="0" dirty="0"/>
              <a:t>I Noreg har Helsedirektoratet laga ei liste over kostråd.</a:t>
            </a:r>
          </a:p>
          <a:p>
            <a:r>
              <a:rPr lang="nn-NO" sz="2200" noProof="0" dirty="0"/>
              <a:t>Lista er meint å bidra til god helse gjennom heile livet. </a:t>
            </a:r>
          </a:p>
          <a:p>
            <a:r>
              <a:rPr lang="nn-NO" sz="2200" noProof="0" dirty="0"/>
              <a:t>Helsedirektoratet skriv </a:t>
            </a:r>
            <a:r>
              <a:rPr lang="nn-NO" sz="2200" noProof="0" dirty="0" err="1"/>
              <a:t>óg</a:t>
            </a:r>
            <a:r>
              <a:rPr lang="nn-NO" sz="2200" noProof="0" dirty="0"/>
              <a:t>: «Føljer du kostråda et du ikkje berre sunt. Du gjer </a:t>
            </a:r>
            <a:r>
              <a:rPr lang="nn-NO" sz="2200" noProof="0" dirty="0" err="1"/>
              <a:t>óg</a:t>
            </a:r>
            <a:r>
              <a:rPr lang="nn-NO" sz="2200" noProof="0" dirty="0"/>
              <a:t> eit godt </a:t>
            </a:r>
            <a:r>
              <a:rPr lang="nn-NO" sz="2200" noProof="0" dirty="0" err="1"/>
              <a:t>valg</a:t>
            </a:r>
            <a:r>
              <a:rPr lang="nn-NO" sz="2200" noProof="0" dirty="0"/>
              <a:t> for klima og miljø.»</a:t>
            </a:r>
          </a:p>
          <a:p>
            <a:endParaRPr lang="nn-NO" sz="2600" noProof="0" dirty="0"/>
          </a:p>
          <a:p>
            <a:endParaRPr lang="nn-NO" noProof="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28862A4-D912-8E4B-8B72-0F8E1AFC7AC4}"/>
              </a:ext>
            </a:extLst>
          </p:cNvPr>
          <p:cNvSpPr txBox="1"/>
          <p:nvPr/>
        </p:nvSpPr>
        <p:spPr>
          <a:xfrm>
            <a:off x="674204" y="1427508"/>
            <a:ext cx="304800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endParaRPr lang="nn-NO" noProof="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8620B70-7C57-54F7-660E-C205F8A3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2" t="7756" r="13504" b="1191"/>
          <a:stretch>
            <a:fillRect/>
          </a:stretch>
        </p:blipFill>
        <p:spPr>
          <a:xfrm>
            <a:off x="9841022" y="267307"/>
            <a:ext cx="1970527" cy="186771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0AEFF6F-6D28-88DE-0511-E614FEF01D7D}"/>
              </a:ext>
            </a:extLst>
          </p:cNvPr>
          <p:cNvSpPr txBox="1"/>
          <p:nvPr/>
        </p:nvSpPr>
        <p:spPr>
          <a:xfrm>
            <a:off x="674204" y="1052713"/>
            <a:ext cx="5040247" cy="513986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sz="2000" b="1" noProof="0" dirty="0"/>
              <a:t>Kostrådene</a:t>
            </a:r>
          </a:p>
          <a:p>
            <a:endParaRPr lang="nn-NO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Ha eit variert kosthald, vel mest mat frå planteriket og et med glede.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Frukt, bær eller grønsaker bør være ein del av alle måltid.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La grovt brød eller andre produkt av fullkorn vere ein del av fleire måltid kvar dag.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Vel oftare fisk og sjømat, bønner og linser enn raudt kjøtt. Spis minst mogleg tilverka kjøt.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Ha eit dagleg inntak av mjølk og meieriprodukt. Vel produkt med mindre feitt.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Godteri, snacks og søte bakarvarer bør avgrensast.</a:t>
            </a:r>
          </a:p>
          <a:p>
            <a:endParaRPr lang="nn-NO" sz="1600" noProof="0" dirty="0"/>
          </a:p>
          <a:p>
            <a:r>
              <a:rPr lang="nn-NO" sz="1600" noProof="0" dirty="0"/>
              <a:t>Drikk vatn!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229630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564" y="1632124"/>
            <a:ext cx="3689623" cy="267862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n-NO" noProof="0" dirty="0"/>
          </a:p>
          <a:p>
            <a:pPr marL="0" indent="0">
              <a:buNone/>
            </a:pPr>
            <a:r>
              <a:rPr lang="nn-NO" sz="2200" noProof="0" dirty="0">
                <a:solidFill>
                  <a:schemeClr val="tx1"/>
                </a:solidFill>
              </a:rPr>
              <a:t>Sjå på tabellen og diskuter:</a:t>
            </a:r>
          </a:p>
          <a:p>
            <a:r>
              <a:rPr lang="nn-NO" sz="2200" noProof="0" dirty="0">
                <a:solidFill>
                  <a:schemeClr val="tx1"/>
                </a:solidFill>
              </a:rPr>
              <a:t>Kva </a:t>
            </a:r>
            <a:r>
              <a:rPr lang="nn-NO" sz="2200" noProof="0" dirty="0" err="1">
                <a:solidFill>
                  <a:schemeClr val="tx1"/>
                </a:solidFill>
              </a:rPr>
              <a:t>matvarar</a:t>
            </a:r>
            <a:r>
              <a:rPr lang="nn-NO" sz="2200" noProof="0" dirty="0">
                <a:solidFill>
                  <a:schemeClr val="tx1"/>
                </a:solidFill>
              </a:rPr>
              <a:t> et vi for mykje og for lite av, dersom vi tek utgangspunkt i kostråda frå Helsedirektoratet?</a:t>
            </a:r>
            <a:endParaRPr lang="nn-NO" sz="2200" noProof="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nn-NO" noProof="0" dirty="0"/>
          </a:p>
          <a:p>
            <a:pPr marL="0" indent="0">
              <a:buNone/>
            </a:pPr>
            <a:endParaRPr lang="nn-NO" noProof="0" dirty="0"/>
          </a:p>
          <a:p>
            <a:endParaRPr lang="nn-NO" noProof="0" dirty="0"/>
          </a:p>
          <a:p>
            <a:endParaRPr lang="nn-NO" noProof="0" dirty="0"/>
          </a:p>
          <a:p>
            <a:endParaRPr lang="nn-NO" noProof="0" dirty="0"/>
          </a:p>
        </p:txBody>
      </p:sp>
      <p:sp>
        <p:nvSpPr>
          <p:cNvPr id="2" name="Rectangle 1"/>
          <p:cNvSpPr/>
          <p:nvPr/>
        </p:nvSpPr>
        <p:spPr>
          <a:xfrm>
            <a:off x="384048" y="189372"/>
            <a:ext cx="1494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4400" noProof="0" dirty="0">
                <a:latin typeface="+mj-lt"/>
                <a:ea typeface="+mj-ea"/>
                <a:cs typeface="+mj-cs"/>
              </a:rPr>
              <a:t>3B</a:t>
            </a:r>
            <a:r>
              <a:rPr lang="nn-NO" sz="3200" noProof="0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7C6554-CC01-B57A-DC4E-3AA95F31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" t="8805" r="6588" b="2737"/>
          <a:stretch>
            <a:fillRect/>
          </a:stretch>
        </p:blipFill>
        <p:spPr>
          <a:xfrm>
            <a:off x="4294713" y="1244656"/>
            <a:ext cx="7247396" cy="472637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95A0EB4-5032-BD8A-A5B7-607D49A100D8}"/>
              </a:ext>
            </a:extLst>
          </p:cNvPr>
          <p:cNvSpPr txBox="1"/>
          <p:nvPr/>
        </p:nvSpPr>
        <p:spPr>
          <a:xfrm>
            <a:off x="4489704" y="637775"/>
            <a:ext cx="713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noProof="0" dirty="0"/>
              <a:t>Gjennomsnittleg inntak av matvarer i Noreg i 2022-2023 </a:t>
            </a:r>
            <a:r>
              <a:rPr lang="nn-NO" noProof="0" dirty="0" err="1"/>
              <a:t>sammenligna</a:t>
            </a:r>
            <a:r>
              <a:rPr lang="nn-NO" noProof="0" dirty="0"/>
              <a:t> med kostråda frå Helsedirektoratet : </a:t>
            </a:r>
          </a:p>
        </p:txBody>
      </p:sp>
    </p:spTree>
    <p:extLst>
      <p:ext uri="{BB962C8B-B14F-4D97-AF65-F5344CB8AC3E}">
        <p14:creationId xmlns:p14="http://schemas.microsoft.com/office/powerpoint/2010/main" val="199220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7464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n-NO" sz="2200" noProof="0" dirty="0"/>
              <a:t>Vel eit av kostråda</a:t>
            </a:r>
          </a:p>
          <a:p>
            <a:pPr>
              <a:lnSpc>
                <a:spcPct val="100000"/>
              </a:lnSpc>
            </a:pPr>
            <a:r>
              <a:rPr lang="nn-NO" sz="2200" noProof="0" dirty="0"/>
              <a:t>Identifiser kva for dimensjonar av berekraftig utvikling du kan finne som grunngiving for kostrådet.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n-NO" sz="2200" noProof="0" dirty="0"/>
              <a:t>Eg trur det viktigaste er å auke/minke befolkninga i Norge sitt inntak av …….…………, fordi……………………………………</a:t>
            </a:r>
          </a:p>
          <a:p>
            <a:endParaRPr lang="nn-NO" sz="2200" noProof="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A360ABF-3C9F-4986-8B12-4EDFD954666E}"/>
              </a:ext>
            </a:extLst>
          </p:cNvPr>
          <p:cNvSpPr txBox="1"/>
          <p:nvPr/>
        </p:nvSpPr>
        <p:spPr>
          <a:xfrm>
            <a:off x="6608613" y="1407985"/>
            <a:ext cx="304800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endParaRPr lang="nn-NO" noProof="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4B9587D-80A8-46A8-D980-3A4FBC245EC5}"/>
              </a:ext>
            </a:extLst>
          </p:cNvPr>
          <p:cNvSpPr txBox="1"/>
          <p:nvPr/>
        </p:nvSpPr>
        <p:spPr>
          <a:xfrm>
            <a:off x="6608613" y="933841"/>
            <a:ext cx="5040247" cy="513986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sz="2000" b="1" noProof="0" dirty="0"/>
              <a:t>Kostrådene</a:t>
            </a:r>
          </a:p>
          <a:p>
            <a:endParaRPr lang="nn-NO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Ha eit variert kosthald, vel mest mat frå planteriket og et med glede.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Frukt, bær eller grønsaker bør være ein del av alle måltid.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La grovt brød eller andre produkt av fullkorn vere ein del av fleire måltid kvar dag.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Vel oftare fisk og sjømat, bønner og linser enn raudt kjøtt. Spis minst mogleg tilverka kjøt.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Ha eit dagleg inntak av mjølk og meieriprodukt. Vel produkt med mindre feitt.</a:t>
            </a:r>
          </a:p>
          <a:p>
            <a:endParaRPr lang="nn-NO" sz="1600" noProof="0" dirty="0"/>
          </a:p>
          <a:p>
            <a:pPr lvl="0">
              <a:defRPr/>
            </a:pPr>
            <a:r>
              <a:rPr lang="nn-NO" sz="1600" noProof="0" dirty="0">
                <a:solidFill>
                  <a:schemeClr val="dk1"/>
                </a:solidFill>
              </a:rPr>
              <a:t>Godteri, snacks og søte bakarvarer bør avgrensast.</a:t>
            </a:r>
          </a:p>
          <a:p>
            <a:endParaRPr lang="nn-NO" sz="1600" noProof="0" dirty="0"/>
          </a:p>
          <a:p>
            <a:r>
              <a:rPr lang="nn-NO" sz="1600" noProof="0" dirty="0"/>
              <a:t>Drikk vatn!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78313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3D Summer opp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C0EF186-A66A-A33E-9425-D2526A99B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98690"/>
              </p:ext>
            </p:extLst>
          </p:nvPr>
        </p:nvGraphicFramePr>
        <p:xfrm>
          <a:off x="838200" y="1544955"/>
          <a:ext cx="10515600" cy="4947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80227">
                  <a:extLst>
                    <a:ext uri="{9D8B030D-6E8A-4147-A177-3AD203B41FA5}">
                      <a16:colId xmlns:a16="http://schemas.microsoft.com/office/drawing/2014/main" val="1882302966"/>
                    </a:ext>
                  </a:extLst>
                </a:gridCol>
                <a:gridCol w="2443523">
                  <a:extLst>
                    <a:ext uri="{9D8B030D-6E8A-4147-A177-3AD203B41FA5}">
                      <a16:colId xmlns:a16="http://schemas.microsoft.com/office/drawing/2014/main" val="3026086775"/>
                    </a:ext>
                  </a:extLst>
                </a:gridCol>
                <a:gridCol w="2443522">
                  <a:extLst>
                    <a:ext uri="{9D8B030D-6E8A-4147-A177-3AD203B41FA5}">
                      <a16:colId xmlns:a16="http://schemas.microsoft.com/office/drawing/2014/main" val="1841227825"/>
                    </a:ext>
                  </a:extLst>
                </a:gridCol>
                <a:gridCol w="2148328">
                  <a:extLst>
                    <a:ext uri="{9D8B030D-6E8A-4147-A177-3AD203B41FA5}">
                      <a16:colId xmlns:a16="http://schemas.microsoft.com/office/drawing/2014/main" val="2378024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1600" noProof="0" dirty="0"/>
                        <a:t>Kostråd/dimensjon av berekraft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/>
                        <a:t>Miljø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/>
                        <a:t>Økonomi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0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Ha eit variert kosthald, vel mest mat frå planteriket og et med glede.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Frukt, bær eller grønsaker bør være ein del av alle måltid.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43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La grovt brød eller andre produkt av fullkorn vere ein del av fleire måltid kvar dag.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4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Vel oftare fisk og sjømat, bønner og linser enn raudt kjøtt. Spis minst mogleg tilverka kjøt.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63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Ha eit dagleg inntak av mjølk og meieriprodukt. Vel produkt med mindre feitt.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Godteri, snacks og søte bakarvarer bør avgrensast.</a:t>
                      </a:r>
                      <a:endParaRPr lang="nn-NO" sz="16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0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1600" noProof="0" dirty="0"/>
                        <a:t>Drikk vatn!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0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6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5112C-9B15-E115-7CA9-0C14E34A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3E Summer opp i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5FFE3-1FA5-13BD-9C19-8743EA58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noProof="0" dirty="0"/>
              <a:t>Kva har vi lært i dag som kan hjelpe oss vidare med oppdraget?</a:t>
            </a:r>
          </a:p>
          <a:p>
            <a:pPr marL="0" indent="0">
              <a:buNone/>
            </a:pPr>
            <a:endParaRPr lang="nn-NO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83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B039F5-8A48-4F49-B7FD-64C00E5E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Berekraftige produktval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noProof="0" dirty="0"/>
              <a:t>Oppdraget dykkar er å kjøpe 50 eple til ein skoletur.</a:t>
            </a:r>
          </a:p>
          <a:p>
            <a:endParaRPr lang="nn-NO" noProof="0" dirty="0"/>
          </a:p>
          <a:p>
            <a:r>
              <a:rPr lang="nn-NO" noProof="0" dirty="0"/>
              <a:t>Kva sort skal de kjøpe og kvifor?</a:t>
            </a:r>
          </a:p>
          <a:p>
            <a:pPr marL="0" indent="0">
              <a:buNone/>
            </a:pPr>
            <a:endParaRPr lang="nn-NO" noProof="0" dirty="0"/>
          </a:p>
          <a:p>
            <a:pPr marL="0" indent="0">
              <a:buNone/>
            </a:pPr>
            <a:endParaRPr lang="nn-NO" sz="2000" noProof="0" dirty="0">
              <a:hlinkClick r:id="" action="ppaction://noaction"/>
            </a:endParaRPr>
          </a:p>
          <a:p>
            <a:pPr marL="0" indent="0">
              <a:buNone/>
            </a:pPr>
            <a:r>
              <a:rPr lang="nn-NO" sz="2000" noProof="0" dirty="0">
                <a:hlinkClick r:id="" action="ppaction://noaction"/>
              </a:rPr>
              <a:t>naturfag.no</a:t>
            </a:r>
            <a:endParaRPr lang="nn-NO" sz="2000" noProof="0" dirty="0"/>
          </a:p>
          <a:p>
            <a:endParaRPr lang="nn-NO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43938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44BDA8-8DD1-4CB6-92D8-1E072C0E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Berekraftige produktval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6D0F-5F5A-4FEC-AF65-D4F305232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noProof="0" dirty="0"/>
              <a:t>Kva 3 kriterium vil de bruke som grunnlag for valet dykkar?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9241BF-8D1F-496A-9CA9-271645A4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1" y="2617019"/>
            <a:ext cx="7850909" cy="37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Berekraftige produktval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3200" noProof="0" dirty="0"/>
              <a:t>Bruk informasjonen om epla, og diskuter:</a:t>
            </a:r>
          </a:p>
          <a:p>
            <a:r>
              <a:rPr lang="nn-NO" sz="3200" noProof="0" dirty="0"/>
              <a:t>Kva eple skal de velje?</a:t>
            </a:r>
          </a:p>
          <a:p>
            <a:r>
              <a:rPr lang="nn-NO" sz="3200" noProof="0" dirty="0"/>
              <a:t>Kva er hovudargumentet?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14" y="2037895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97" y="2037895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Berekraftige produktval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n-NO" sz="3200" noProof="0" dirty="0"/>
              <a:t>Kva eple valde de?</a:t>
            </a:r>
          </a:p>
          <a:p>
            <a:r>
              <a:rPr lang="nn-NO" sz="3200" noProof="0" dirty="0"/>
              <a:t>Kva var hovudargumentet dykkar?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12" y="1954768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94" y="1954769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174A-A7C5-42EA-8B43-3B771916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Kva er berekraftig utvikling?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52B11D-64FD-4DB8-AD4F-E009560B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1825625"/>
            <a:ext cx="4093698" cy="4351338"/>
          </a:xfrm>
        </p:spPr>
        <p:txBody>
          <a:bodyPr/>
          <a:lstStyle/>
          <a:p>
            <a:pPr marL="0" indent="0">
              <a:buNone/>
            </a:pPr>
            <a:r>
              <a:rPr lang="nn-NO" noProof="0" dirty="0"/>
              <a:t>De skal nå sjå ein film om berekraftig utvikling.</a:t>
            </a:r>
          </a:p>
          <a:p>
            <a:pPr marL="0" indent="0">
              <a:buNone/>
            </a:pPr>
            <a:endParaRPr lang="nn-NO" noProof="0" dirty="0"/>
          </a:p>
          <a:p>
            <a:pPr marL="0" indent="0">
              <a:buNone/>
            </a:pPr>
            <a:r>
              <a:rPr lang="nn-NO" noProof="0" dirty="0"/>
              <a:t>Tenk over mens de ser filmen: </a:t>
            </a:r>
          </a:p>
          <a:p>
            <a:r>
              <a:rPr lang="nn-NO" noProof="0" dirty="0"/>
              <a:t>Kva for tre dimensjonar blir berekraftig utvikling delt inn i?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831" y="2160876"/>
            <a:ext cx="5267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BA6F0-69B4-42CA-B95B-AA34CB0D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3A Berekraftige produktval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3864D-C577-4E79-92BF-52B150DA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3200" noProof="0" dirty="0"/>
              <a:t>Kva eple valde de, og kva var hovudargumentet dykkar?</a:t>
            </a:r>
          </a:p>
          <a:p>
            <a:pPr marL="0" indent="0">
              <a:buNone/>
            </a:pPr>
            <a:endParaRPr lang="nn-NO" sz="3200" noProof="0" dirty="0"/>
          </a:p>
          <a:p>
            <a:r>
              <a:rPr lang="nn-NO" sz="3200" noProof="0" dirty="0"/>
              <a:t>Vurder om hovudargumentet dykkar bygger mest på økonomiske, sosiale eller økologiske forhold.</a:t>
            </a:r>
          </a:p>
          <a:p>
            <a:endParaRPr lang="nn-NO" sz="3200" noProof="0" dirty="0"/>
          </a:p>
          <a:p>
            <a:r>
              <a:rPr lang="nn-NO" sz="3200" noProof="0" dirty="0"/>
              <a:t>Grunngi svaret.</a:t>
            </a:r>
          </a:p>
          <a:p>
            <a:endParaRPr lang="nn-NO" sz="3200" noProof="0" dirty="0"/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4401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60597"/>
            <a:ext cx="10515600" cy="2852737"/>
          </a:xfrm>
        </p:spPr>
        <p:txBody>
          <a:bodyPr/>
          <a:lstStyle/>
          <a:p>
            <a:r>
              <a:rPr lang="nn-NO" noProof="0" dirty="0"/>
              <a:t>3B Berekraftig matproduksjon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63631D9-8FEF-110D-30D7-6B7FD9B0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64"/>
          <a:stretch>
            <a:fillRect/>
          </a:stretch>
        </p:blipFill>
        <p:spPr>
          <a:xfrm>
            <a:off x="2666521" y="126460"/>
            <a:ext cx="6858957" cy="52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3B Berekraftig matproduksjon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i="1" noProof="0" dirty="0"/>
              <a:t>Klimavenleg matproduksjon </a:t>
            </a:r>
            <a:r>
              <a:rPr lang="nn-NO" sz="2400" noProof="0" dirty="0"/>
              <a:t>handlar om mengda klimagassar som blir sloppen ut når maten blir produsert.</a:t>
            </a:r>
          </a:p>
          <a:p>
            <a:r>
              <a:rPr lang="nn-NO" sz="2400" i="1" noProof="0" dirty="0"/>
              <a:t>Berekraftig matproduksjon </a:t>
            </a:r>
            <a:r>
              <a:rPr lang="nn-NO" sz="2400" noProof="0" dirty="0"/>
              <a:t>handlar om korleis produksjon av maten vi et tar </a:t>
            </a:r>
            <a:r>
              <a:rPr lang="nn-NO" sz="2400" noProof="0" dirty="0" err="1"/>
              <a:t>hensyn</a:t>
            </a:r>
            <a:r>
              <a:rPr lang="nn-NO" sz="2400" noProof="0" dirty="0"/>
              <a:t> til økonomiske, sosiale og økologiske forhold.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n-NO" sz="2200" b="1" noProof="0" dirty="0"/>
              <a:t>Sosiale forhold</a:t>
            </a:r>
            <a:r>
              <a:rPr lang="nn-NO" sz="2200" noProof="0" dirty="0"/>
              <a:t>: Maten skal vere bra for helsa vår samtidig som dei menneska som jobbar med produksjonen av maten skal ha bra arbeidsvilkår.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n-NO" sz="2200" b="1" noProof="0" dirty="0"/>
              <a:t>Økologi: </a:t>
            </a:r>
            <a:r>
              <a:rPr lang="nn-NO" sz="2200" noProof="0" dirty="0"/>
              <a:t>Maten bør bli produsert på ein slik måte at det blir tatt </a:t>
            </a:r>
            <a:r>
              <a:rPr lang="nn-NO" sz="2200" noProof="0" dirty="0" err="1"/>
              <a:t>hensyn</a:t>
            </a:r>
            <a:r>
              <a:rPr lang="nn-NO" sz="2200" noProof="0" dirty="0"/>
              <a:t> til miljø og natur. Det gjeld både klimaendringar og bevaring av biologisk mangfald.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n-NO" sz="2200" b="1" noProof="0" dirty="0"/>
              <a:t>Økonomi: </a:t>
            </a:r>
            <a:r>
              <a:rPr lang="nn-NO" sz="2200" noProof="0" dirty="0"/>
              <a:t>Produksjon av mat handlar også om å vurdere lønnsemd for dei som produserer han, og kostnad for dei som er forbrukarar. </a:t>
            </a:r>
          </a:p>
        </p:txBody>
      </p:sp>
    </p:spTree>
    <p:extLst>
      <p:ext uri="{BB962C8B-B14F-4D97-AF65-F5344CB8AC3E}">
        <p14:creationId xmlns:p14="http://schemas.microsoft.com/office/powerpoint/2010/main" val="161865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87ADC35EFBE4190805F03DBBE7F3E" ma:contentTypeVersion="10" ma:contentTypeDescription="Opprett et nytt dokument." ma:contentTypeScope="" ma:versionID="894e1720f9c38f846966cb215f905c0c">
  <xsd:schema xmlns:xsd="http://www.w3.org/2001/XMLSchema" xmlns:xs="http://www.w3.org/2001/XMLSchema" xmlns:p="http://schemas.microsoft.com/office/2006/metadata/properties" xmlns:ns2="b16f540e-7aab-4e8b-9466-45a66b8a1a61" xmlns:ns3="c745b698-e463-48ca-9abc-0c646366a5e7" targetNamespace="http://schemas.microsoft.com/office/2006/metadata/properties" ma:root="true" ma:fieldsID="2e4d371c3d80cca671e4d2c57204f561" ns2:_="" ns3:_="">
    <xsd:import namespace="b16f540e-7aab-4e8b-9466-45a66b8a1a61"/>
    <xsd:import namespace="c745b698-e463-48ca-9abc-0c646366a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540e-7aab-4e8b-9466-45a66b8a1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5b698-e463-48ca-9abc-0c646366a5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c6dda97-d309-4828-a036-3734e09dda2b}" ma:internalName="TaxCatchAll" ma:showField="CatchAllData" ma:web="c745b698-e463-48ca-9abc-0c646366a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6f540e-7aab-4e8b-9466-45a66b8a1a61">
      <Terms xmlns="http://schemas.microsoft.com/office/infopath/2007/PartnerControls"/>
    </lcf76f155ced4ddcb4097134ff3c332f>
    <TaxCatchAll xmlns="c745b698-e463-48ca-9abc-0c646366a5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C4925-DCE3-4A02-ACA9-F8EF160A8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f540e-7aab-4e8b-9466-45a66b8a1a61"/>
    <ds:schemaRef ds:uri="c745b698-e463-48ca-9abc-0c646366a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A7960-CDC8-4A07-AA7F-247BCB976487}">
  <ds:schemaRefs>
    <ds:schemaRef ds:uri="http://schemas.microsoft.com/office/2006/metadata/properties"/>
    <ds:schemaRef ds:uri="http://schemas.microsoft.com/office/infopath/2007/PartnerControls"/>
    <ds:schemaRef ds:uri="b16f540e-7aab-4e8b-9466-45a66b8a1a61"/>
    <ds:schemaRef ds:uri="c745b698-e463-48ca-9abc-0c646366a5e7"/>
  </ds:schemaRefs>
</ds:datastoreItem>
</file>

<file path=customXml/itemProps3.xml><?xml version="1.0" encoding="utf-8"?>
<ds:datastoreItem xmlns:ds="http://schemas.openxmlformats.org/officeDocument/2006/customXml" ds:itemID="{DEF26438-4D0C-47CC-8379-CB1EC147A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15648</TotalTime>
  <Words>716</Words>
  <Application>Microsoft Office PowerPoint</Application>
  <PresentationFormat>Widescreen</PresentationFormat>
  <Paragraphs>98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Økt 3  Berekraftig mat  </vt:lpstr>
      <vt:lpstr>3A Berekraftige produktval</vt:lpstr>
      <vt:lpstr>3A Berekraftige produktval</vt:lpstr>
      <vt:lpstr>3A Berekraftige produktval</vt:lpstr>
      <vt:lpstr>3A Berekraftige produktval</vt:lpstr>
      <vt:lpstr>3A Kva er berekraftig utvikling?</vt:lpstr>
      <vt:lpstr>3A Berekraftige produktval</vt:lpstr>
      <vt:lpstr>3B Berekraftig matproduksjon</vt:lpstr>
      <vt:lpstr>3B Berekraftig matproduksjon</vt:lpstr>
      <vt:lpstr>3B </vt:lpstr>
      <vt:lpstr>PowerPoint-presentasjon</vt:lpstr>
      <vt:lpstr>3C</vt:lpstr>
      <vt:lpstr>3D Summer opp</vt:lpstr>
      <vt:lpstr>3E Summer opp i grupper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dyrevelferd</dc:title>
  <dc:creator>Majken Korsager</dc:creator>
  <cp:lastModifiedBy>Øystein Sørborg</cp:lastModifiedBy>
  <cp:revision>63</cp:revision>
  <dcterms:created xsi:type="dcterms:W3CDTF">2020-03-30T08:45:48Z</dcterms:created>
  <dcterms:modified xsi:type="dcterms:W3CDTF">2026-05-08T09:42:31Z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0x01010010387ADC35EFBE4190805F03DBBE7F3E</vt:lpwstr>
  </property>
  <property fmtid="{D5CDD505-2E9C-101B-9397-08002B2CF9AE}" pid="3" name="MediaServiceImageTags">
    <vt:lpwstr/>
  </property>
</Properties>
</file>