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sldIdLst>
    <p:sldId id="282" r:id="rId2"/>
    <p:sldId id="265" r:id="rId3"/>
    <p:sldId id="266" r:id="rId4"/>
    <p:sldId id="267" r:id="rId5"/>
    <p:sldId id="268" r:id="rId6"/>
    <p:sldId id="269" r:id="rId7"/>
    <p:sldId id="270" r:id="rId8"/>
    <p:sldId id="284" r:id="rId9"/>
    <p:sldId id="285" r:id="rId10"/>
    <p:sldId id="286" r:id="rId11"/>
    <p:sldId id="287" r:id="rId12"/>
    <p:sldId id="288" r:id="rId13"/>
    <p:sldId id="289" r:id="rId14"/>
    <p:sldId id="290" r:id="rId15"/>
    <p:sldId id="291" r:id="rId16"/>
    <p:sldId id="292" r:id="rId17"/>
    <p:sldId id="293" r:id="rId18"/>
    <p:sldId id="294" r:id="rId19"/>
    <p:sldId id="295" r:id="rId20"/>
    <p:sldId id="296" r:id="rId21"/>
  </p:sldIdLst>
  <p:sldSz cx="12192000" cy="6858000"/>
  <p:notesSz cx="6858000" cy="9144000"/>
  <p:defaultTextStyle>
    <a:defPPr>
      <a:defRPr lang="nb-N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ddels stil 2 – utheving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iddels stil 2 – utheving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440" autoAdjust="0"/>
    <p:restoredTop sz="93979" autoAdjust="0"/>
  </p:normalViewPr>
  <p:slideViewPr>
    <p:cSldViewPr snapToGrid="0">
      <p:cViewPr varScale="1">
        <p:scale>
          <a:sx n="115" d="100"/>
          <a:sy n="115" d="100"/>
        </p:scale>
        <p:origin x="462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op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Plassholder for dato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3470A46-C164-4325-BDB0-77CD0E840040}" type="datetimeFigureOut">
              <a:rPr lang="en-US" smtClean="0"/>
              <a:t>12/15/2021</a:t>
            </a:fld>
            <a:endParaRPr lang="en-US"/>
          </a:p>
        </p:txBody>
      </p:sp>
      <p:sp>
        <p:nvSpPr>
          <p:cNvPr id="4" name="Plassholder for lysbil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Plassholder for nota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b-NO" smtClean="0"/>
              <a:t>Rediger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en-US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05B8132-6D26-43B7-A79A-7EC3270ADD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56791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98C61E4-D67C-2040-A9B3-42B060A8C95A}" type="slidenum">
              <a:rPr lang="nb-NO" smtClean="0"/>
              <a:t>6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09847919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b-NO" smtClean="0"/>
              <a:t>Klikk for å redigere tittelstil</a:t>
            </a:r>
            <a:endParaRPr lang="en-US"/>
          </a:p>
        </p:txBody>
      </p:sp>
      <p:sp>
        <p:nvSpPr>
          <p:cNvPr id="3" name="Undertittel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b-NO" smtClean="0"/>
              <a:t>Klikk for å redigere undertittelstil i malen</a:t>
            </a:r>
            <a:endParaRPr lang="en-US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07FB2C-4E3C-4EBA-B43F-AF328B51BA5B}" type="datetimeFigureOut">
              <a:rPr lang="en-US" smtClean="0"/>
              <a:t>12/15/2021</a:t>
            </a:fld>
            <a:endParaRPr lang="en-US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EBA275-95B7-4B14-97FB-8D1570EBAB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67253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Loddret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en-US"/>
          </a:p>
        </p:txBody>
      </p:sp>
      <p:sp>
        <p:nvSpPr>
          <p:cNvPr id="3" name="Plassholder for loddrett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b-NO" smtClean="0"/>
              <a:t>Rediger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en-US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07FB2C-4E3C-4EBA-B43F-AF328B51BA5B}" type="datetimeFigureOut">
              <a:rPr lang="en-US" smtClean="0"/>
              <a:t>12/15/2021</a:t>
            </a:fld>
            <a:endParaRPr lang="en-US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EBA275-95B7-4B14-97FB-8D1570EBAB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23479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drett tit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drett titte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b-NO" smtClean="0"/>
              <a:t>Klikk for å redigere tittelstil</a:t>
            </a:r>
            <a:endParaRPr lang="en-US"/>
          </a:p>
        </p:txBody>
      </p:sp>
      <p:sp>
        <p:nvSpPr>
          <p:cNvPr id="3" name="Plassholder for loddrett teks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b-NO" smtClean="0"/>
              <a:t>Rediger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en-US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07FB2C-4E3C-4EBA-B43F-AF328B51BA5B}" type="datetimeFigureOut">
              <a:rPr lang="en-US" smtClean="0"/>
              <a:t>12/15/2021</a:t>
            </a:fld>
            <a:endParaRPr lang="en-US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EBA275-95B7-4B14-97FB-8D1570EBAB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07498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en-US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b-NO" smtClean="0"/>
              <a:t>Rediger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en-US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07FB2C-4E3C-4EBA-B43F-AF328B51BA5B}" type="datetimeFigureOut">
              <a:rPr lang="en-US" smtClean="0"/>
              <a:t>12/15/2021</a:t>
            </a:fld>
            <a:endParaRPr lang="en-US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EBA275-95B7-4B14-97FB-8D1570EBAB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41721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Del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b-NO" smtClean="0"/>
              <a:t>Klikk for å redigere tittelstil</a:t>
            </a:r>
            <a:endParaRPr lang="en-US"/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 smtClean="0"/>
              <a:t>Rediger tekststiler i malen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07FB2C-4E3C-4EBA-B43F-AF328B51BA5B}" type="datetimeFigureOut">
              <a:rPr lang="en-US" smtClean="0"/>
              <a:t>12/15/2021</a:t>
            </a:fld>
            <a:endParaRPr lang="en-US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EBA275-95B7-4B14-97FB-8D1570EBAB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82194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en-US"/>
          </a:p>
        </p:txBody>
      </p:sp>
      <p:sp>
        <p:nvSpPr>
          <p:cNvPr id="3" name="Plassholder for innhold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b-NO" smtClean="0"/>
              <a:t>Rediger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en-US"/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b-NO" smtClean="0"/>
              <a:t>Rediger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en-US"/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07FB2C-4E3C-4EBA-B43F-AF328B51BA5B}" type="datetimeFigureOut">
              <a:rPr lang="en-US" smtClean="0"/>
              <a:t>12/15/2021</a:t>
            </a:fld>
            <a:endParaRPr lang="en-US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EBA275-95B7-4B14-97FB-8D1570EBAB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54124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b-NO" smtClean="0"/>
              <a:t>Klikk for å redigere tittelstil</a:t>
            </a:r>
            <a:endParaRPr lang="en-US"/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 smtClean="0"/>
              <a:t>Rediger tekststiler i malen</a:t>
            </a:r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b-NO" smtClean="0"/>
              <a:t>Rediger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en-US"/>
          </a:p>
        </p:txBody>
      </p:sp>
      <p:sp>
        <p:nvSpPr>
          <p:cNvPr id="5" name="Plassholder for teks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 smtClean="0"/>
              <a:t>Rediger tekststiler i malen</a:t>
            </a:r>
          </a:p>
        </p:txBody>
      </p:sp>
      <p:sp>
        <p:nvSpPr>
          <p:cNvPr id="6" name="Plassholder for innhold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b-NO" smtClean="0"/>
              <a:t>Rediger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en-US"/>
          </a:p>
        </p:txBody>
      </p:sp>
      <p:sp>
        <p:nvSpPr>
          <p:cNvPr id="7" name="Plassholder for dato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07FB2C-4E3C-4EBA-B43F-AF328B51BA5B}" type="datetimeFigureOut">
              <a:rPr lang="en-US" smtClean="0"/>
              <a:t>12/15/2021</a:t>
            </a:fld>
            <a:endParaRPr lang="en-US"/>
          </a:p>
        </p:txBody>
      </p:sp>
      <p:sp>
        <p:nvSpPr>
          <p:cNvPr id="8" name="Plassholder for bunn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Plassholder for lysbilde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EBA275-95B7-4B14-97FB-8D1570EBAB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06029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en-US"/>
          </a:p>
        </p:txBody>
      </p:sp>
      <p:sp>
        <p:nvSpPr>
          <p:cNvPr id="3" name="Plassholder for dato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07FB2C-4E3C-4EBA-B43F-AF328B51BA5B}" type="datetimeFigureOut">
              <a:rPr lang="en-US" smtClean="0"/>
              <a:t>12/15/2021</a:t>
            </a:fld>
            <a:endParaRPr lang="en-US"/>
          </a:p>
        </p:txBody>
      </p:sp>
      <p:sp>
        <p:nvSpPr>
          <p:cNvPr id="4" name="Plassholder for bunn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EBA275-95B7-4B14-97FB-8D1570EBAB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13194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dato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07FB2C-4E3C-4EBA-B43F-AF328B51BA5B}" type="datetimeFigureOut">
              <a:rPr lang="en-US" smtClean="0"/>
              <a:t>12/15/2021</a:t>
            </a:fld>
            <a:endParaRPr lang="en-US"/>
          </a:p>
        </p:txBody>
      </p:sp>
      <p:sp>
        <p:nvSpPr>
          <p:cNvPr id="3" name="Plassholder for bunn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EBA275-95B7-4B14-97FB-8D1570EBAB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08011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hold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b-NO" smtClean="0"/>
              <a:t>Klikk for å redigere tittelstil</a:t>
            </a:r>
            <a:endParaRPr lang="en-US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b-NO" smtClean="0"/>
              <a:t>Rediger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en-US"/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b-NO" smtClean="0"/>
              <a:t>Rediger tekststiler i malen</a:t>
            </a:r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07FB2C-4E3C-4EBA-B43F-AF328B51BA5B}" type="datetimeFigureOut">
              <a:rPr lang="en-US" smtClean="0"/>
              <a:t>12/15/2021</a:t>
            </a:fld>
            <a:endParaRPr lang="en-US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EBA275-95B7-4B14-97FB-8D1570EBAB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00987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e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b-NO" smtClean="0"/>
              <a:t>Klikk for å redigere tittelstil</a:t>
            </a:r>
            <a:endParaRPr lang="en-US"/>
          </a:p>
        </p:txBody>
      </p:sp>
      <p:sp>
        <p:nvSpPr>
          <p:cNvPr id="3" name="Plassholder for bilde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b-NO" smtClean="0"/>
              <a:t>Rediger tekststiler i malen</a:t>
            </a:r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07FB2C-4E3C-4EBA-B43F-AF328B51BA5B}" type="datetimeFigureOut">
              <a:rPr lang="en-US" smtClean="0"/>
              <a:t>12/15/2021</a:t>
            </a:fld>
            <a:endParaRPr lang="en-US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EBA275-95B7-4B14-97FB-8D1570EBAB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1196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ittel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b-NO" smtClean="0"/>
              <a:t>Klikk for å redigere tittelstil</a:t>
            </a:r>
            <a:endParaRPr lang="en-US"/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b-NO" smtClean="0"/>
              <a:t>Rediger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en-US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07FB2C-4E3C-4EBA-B43F-AF328B51BA5B}" type="datetimeFigureOut">
              <a:rPr lang="en-US" smtClean="0"/>
              <a:t>12/15/2021</a:t>
            </a:fld>
            <a:endParaRPr lang="en-US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EBA275-95B7-4B14-97FB-8D1570EBAB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06056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slideLayout" Target="../slideLayouts/slideLayout4.xml"/><Relationship Id="rId1" Type="http://schemas.openxmlformats.org/officeDocument/2006/relationships/video" Target="https://www.youtube.com/embed/PIc42oIU0Ik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hyperlink" Target="https://marlin-prod.literatumonline.com/pb-assets/Lancet/stories/commissions/EAT-2019/The_great_food_transformation_Lancet_EAT_Commission.jpg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8WrMCdnSnqc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94691" y="4064000"/>
            <a:ext cx="9144000" cy="2387600"/>
          </a:xfrm>
        </p:spPr>
        <p:txBody>
          <a:bodyPr>
            <a:normAutofit fontScale="90000"/>
          </a:bodyPr>
          <a:lstStyle/>
          <a:p>
            <a:r>
              <a:rPr lang="nb-NO" b="1" dirty="0"/>
              <a:t>Økt 3 </a:t>
            </a:r>
            <a:br>
              <a:rPr lang="nb-NO" b="1" dirty="0"/>
            </a:br>
            <a:r>
              <a:rPr lang="nb-NO" b="1" dirty="0" smtClean="0"/>
              <a:t>Bærekraftig </a:t>
            </a:r>
            <a:r>
              <a:rPr lang="nb-NO" b="1" dirty="0"/>
              <a:t>mat 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7999" y="406399"/>
            <a:ext cx="5457383" cy="3492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581017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3B Globale og nasjonale </a:t>
            </a:r>
            <a:r>
              <a:rPr lang="nb-NO" dirty="0" smtClean="0"/>
              <a:t>kostholdsråd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nb-NO" dirty="0" smtClean="0"/>
              <a:t>Globale kostholdsråd: </a:t>
            </a:r>
            <a:r>
              <a:rPr lang="nb-NO" dirty="0"/>
              <a:t>«The </a:t>
            </a:r>
            <a:r>
              <a:rPr lang="nb-NO" dirty="0" err="1"/>
              <a:t>Planetary</a:t>
            </a:r>
            <a:r>
              <a:rPr lang="nb-NO" dirty="0"/>
              <a:t> Health Diet</a:t>
            </a:r>
            <a:r>
              <a:rPr lang="nb-NO" dirty="0" smtClean="0"/>
              <a:t>» også kallet EAT- dietten, anbefalt av en ekspertgruppe fra ulike land. </a:t>
            </a:r>
          </a:p>
          <a:p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nb-NO" dirty="0"/>
              <a:t>Nasjonale kostråd: I Norge har Helsedirektoratet laget en liste over kostholdsråd.</a:t>
            </a:r>
          </a:p>
          <a:p>
            <a:endParaRPr lang="nb-NO" dirty="0"/>
          </a:p>
          <a:p>
            <a:endParaRPr lang="en-US" dirty="0"/>
          </a:p>
        </p:txBody>
      </p:sp>
      <p:pic>
        <p:nvPicPr>
          <p:cNvPr id="1026" name="Picture 2" descr="Hender, Verden, Kart, Globale, Jorden, Globus, Blå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77012" y="3607974"/>
            <a:ext cx="4201976" cy="28013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250936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3B EAT-dietten </a:t>
            </a:r>
          </a:p>
        </p:txBody>
      </p:sp>
      <p:pic>
        <p:nvPicPr>
          <p:cNvPr id="7" name="PIc42oIU0Ik"/>
          <p:cNvPicPr>
            <a:picLocks noGrp="1" noRot="1" noChangeAspect="1"/>
          </p:cNvPicPr>
          <p:nvPr>
            <p:ph sz="half" idx="1"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1092200" y="1509281"/>
            <a:ext cx="8981850" cy="5052291"/>
          </a:xfrm>
          <a:prstGeom prst="rect">
            <a:avLst/>
          </a:prstGeom>
        </p:spPr>
      </p:pic>
      <p:sp>
        <p:nvSpPr>
          <p:cNvPr id="8" name="Rounded Rectangular Callout 7"/>
          <p:cNvSpPr/>
          <p:nvPr/>
        </p:nvSpPr>
        <p:spPr>
          <a:xfrm>
            <a:off x="4202545" y="92364"/>
            <a:ext cx="7989456" cy="1256145"/>
          </a:xfrm>
          <a:prstGeom prst="wedgeRoundRectCallout">
            <a:avLst>
              <a:gd name="adj1" fmla="val -72286"/>
              <a:gd name="adj2" fmla="val -38920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nb-NO" dirty="0"/>
              <a:t>Se filmen og reflekter over følgende: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dirty="0"/>
              <a:t>Hvilke fire faktorer nevnes som viktige for å få en bærekraftig matproduksjon?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dirty="0"/>
              <a:t>Hva vil en slik diett føre til, ifølge filmen?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dirty="0"/>
              <a:t>Hva tenker du om EAT-dietten?</a:t>
            </a:r>
          </a:p>
        </p:txBody>
      </p:sp>
    </p:spTree>
    <p:extLst>
      <p:ext uri="{BB962C8B-B14F-4D97-AF65-F5344CB8AC3E}">
        <p14:creationId xmlns:p14="http://schemas.microsoft.com/office/powerpoint/2010/main" val="29012740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tel 4"/>
          <p:cNvSpPr>
            <a:spLocks noGrp="1"/>
          </p:cNvSpPr>
          <p:nvPr>
            <p:ph type="title"/>
          </p:nvPr>
        </p:nvSpPr>
        <p:spPr>
          <a:xfrm>
            <a:off x="708796" y="365125"/>
            <a:ext cx="10645004" cy="1325563"/>
          </a:xfrm>
        </p:spPr>
        <p:txBody>
          <a:bodyPr/>
          <a:lstStyle/>
          <a:p>
            <a:r>
              <a:rPr lang="nb-NO" dirty="0"/>
              <a:t>3B EAT </a:t>
            </a:r>
            <a:r>
              <a:rPr lang="nb-NO" dirty="0" smtClean="0"/>
              <a:t>- dietten</a:t>
            </a:r>
            <a:endParaRPr lang="nb-NO" dirty="0"/>
          </a:p>
        </p:txBody>
      </p:sp>
      <p:sp>
        <p:nvSpPr>
          <p:cNvPr id="6" name="Plassholder for innhold 5"/>
          <p:cNvSpPr>
            <a:spLocks noGrp="1"/>
          </p:cNvSpPr>
          <p:nvPr>
            <p:ph idx="1"/>
          </p:nvPr>
        </p:nvSpPr>
        <p:spPr>
          <a:xfrm>
            <a:off x="502740" y="1460876"/>
            <a:ext cx="5903936" cy="4656570"/>
          </a:xfrm>
        </p:spPr>
        <p:txBody>
          <a:bodyPr>
            <a:normAutofit/>
          </a:bodyPr>
          <a:lstStyle/>
          <a:p>
            <a:r>
              <a:rPr lang="nb-NO" sz="2400" dirty="0"/>
              <a:t>Kostholdet som presenteres av EAT- </a:t>
            </a:r>
            <a:r>
              <a:rPr lang="nb-NO" sz="2400" dirty="0" err="1"/>
              <a:t>Lancet</a:t>
            </a:r>
            <a:r>
              <a:rPr lang="nb-NO" sz="2400" dirty="0"/>
              <a:t> omtales som «The </a:t>
            </a:r>
            <a:r>
              <a:rPr lang="nb-NO" sz="2400" dirty="0" err="1"/>
              <a:t>Planetary</a:t>
            </a:r>
            <a:r>
              <a:rPr lang="nb-NO" sz="2400" dirty="0"/>
              <a:t> Health Diet». </a:t>
            </a:r>
            <a:endParaRPr lang="nb-NO" sz="2400" dirty="0" smtClean="0"/>
          </a:p>
          <a:p>
            <a:endParaRPr lang="nb-NO" sz="2400" dirty="0" smtClean="0"/>
          </a:p>
          <a:p>
            <a:r>
              <a:rPr lang="nb-NO" sz="2400" dirty="0" smtClean="0"/>
              <a:t>Det er en diett som foreslått for alle mennesker på hele kloden. </a:t>
            </a:r>
          </a:p>
          <a:p>
            <a:endParaRPr lang="nb-NO" sz="2400" dirty="0"/>
          </a:p>
          <a:p>
            <a:r>
              <a:rPr lang="nb-NO" sz="2400" dirty="0" smtClean="0"/>
              <a:t>Grafen til høyre viser konsumet av ulike matvarer i kontinentene </a:t>
            </a:r>
            <a:r>
              <a:rPr lang="nb-NO" sz="2400" dirty="0"/>
              <a:t>i </a:t>
            </a:r>
            <a:r>
              <a:rPr lang="nb-NO" sz="2400" dirty="0" smtClean="0"/>
              <a:t>verden. </a:t>
            </a:r>
            <a:r>
              <a:rPr lang="nb-NO" sz="2400" dirty="0" err="1" smtClean="0"/>
              <a:t>Eat</a:t>
            </a:r>
            <a:r>
              <a:rPr lang="nb-NO" sz="2400" dirty="0" smtClean="0"/>
              <a:t>-dietten er markert med stiplet linje. </a:t>
            </a:r>
          </a:p>
        </p:txBody>
      </p:sp>
      <p:sp>
        <p:nvSpPr>
          <p:cNvPr id="8" name="Rektangel 7"/>
          <p:cNvSpPr/>
          <p:nvPr/>
        </p:nvSpPr>
        <p:spPr>
          <a:xfrm>
            <a:off x="7542448" y="5198557"/>
            <a:ext cx="4507072" cy="5770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b-NO" sz="1050" dirty="0" smtClean="0"/>
              <a:t>Bildet fra </a:t>
            </a:r>
            <a:r>
              <a:rPr lang="en-US" sz="1050" dirty="0">
                <a:hlinkClick r:id="rId2"/>
              </a:rPr>
              <a:t>https://marlin-prod.literatumonline.com/pb-assets/Lancet/stories/commissions/EAT-2019/The_great_food_transformation_Lancet_EAT_Commission.jpg</a:t>
            </a:r>
            <a:endParaRPr lang="nb-NO" sz="1050" dirty="0"/>
          </a:p>
        </p:txBody>
      </p:sp>
      <p:pic>
        <p:nvPicPr>
          <p:cNvPr id="9" name="Picture 2" descr="https://www.animalia.no/contentassets/1cb12f86bb0a4fabb40e19a540059663/eat-dietten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11781" y="63032"/>
            <a:ext cx="1794895" cy="17625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https://marlin-prod.literatumonline.com/pb-assets/Lancet/stories/commissions/EAT-2019/The_great_food_transformation_Lancet_EAT_Commission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83491" y="275943"/>
            <a:ext cx="5037785" cy="44277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ounded Rectangular Callout 1"/>
          <p:cNvSpPr/>
          <p:nvPr/>
        </p:nvSpPr>
        <p:spPr>
          <a:xfrm>
            <a:off x="1634836" y="5198557"/>
            <a:ext cx="5571891" cy="1349253"/>
          </a:xfrm>
          <a:prstGeom prst="wedgeRoundRectCallout">
            <a:avLst>
              <a:gd name="adj1" fmla="val 78434"/>
              <a:gd name="adj2" fmla="val 56953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57200" indent="-457200">
              <a:buFont typeface="+mj-lt"/>
              <a:buAutoNum type="arabicPeriod"/>
            </a:pPr>
            <a:r>
              <a:rPr lang="nb-NO" sz="2000" dirty="0" smtClean="0"/>
              <a:t>Hvilke matvarer  må vi kutte mest på? </a:t>
            </a:r>
          </a:p>
          <a:p>
            <a:pPr marL="457200" indent="-457200">
              <a:buFont typeface="+mj-lt"/>
              <a:buAutoNum type="arabicPeriod"/>
            </a:pPr>
            <a:r>
              <a:rPr lang="nb-NO" sz="2000" dirty="0" smtClean="0"/>
              <a:t>Hvilket kontinent må  endre kostholdet mest? 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9673533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838200" y="-124400"/>
            <a:ext cx="10515600" cy="1325563"/>
          </a:xfrm>
        </p:spPr>
        <p:txBody>
          <a:bodyPr/>
          <a:lstStyle/>
          <a:p>
            <a:r>
              <a:rPr lang="nb-NO" dirty="0"/>
              <a:t>3B Norske </a:t>
            </a:r>
            <a:r>
              <a:rPr lang="nb-NO" dirty="0" smtClean="0"/>
              <a:t>kostholdsråd</a:t>
            </a:r>
            <a:endParaRPr lang="nb-NO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nb-NO" dirty="0" smtClean="0"/>
              <a:t>I </a:t>
            </a:r>
            <a:r>
              <a:rPr lang="nb-NO" dirty="0"/>
              <a:t>N</a:t>
            </a:r>
            <a:r>
              <a:rPr lang="nb-NO" dirty="0" smtClean="0"/>
              <a:t>orge har Helsedirektoratet laget en liste over kostholdsråd.</a:t>
            </a:r>
          </a:p>
          <a:p>
            <a:endParaRPr lang="nb-NO" dirty="0" smtClean="0"/>
          </a:p>
          <a:p>
            <a:r>
              <a:rPr lang="nb-NO" dirty="0" smtClean="0"/>
              <a:t>Listen inneholder råd som anbefales for å få og opprettholde god helse hele livet. </a:t>
            </a:r>
          </a:p>
          <a:p>
            <a:endParaRPr lang="en-US" dirty="0"/>
          </a:p>
        </p:txBody>
      </p:sp>
      <p:pic>
        <p:nvPicPr>
          <p:cNvPr id="5" name="Bild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9465" y="814576"/>
            <a:ext cx="4429540" cy="5782324"/>
          </a:xfrm>
          <a:prstGeom prst="rect">
            <a:avLst/>
          </a:prstGeom>
        </p:spPr>
      </p:pic>
      <p:pic>
        <p:nvPicPr>
          <p:cNvPr id="8" name="Plassholder for innhold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61502" y="0"/>
            <a:ext cx="2235493" cy="19433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54572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230420" y="854883"/>
            <a:ext cx="3689623" cy="4999441"/>
          </a:xfr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marL="0" indent="0">
              <a:buNone/>
            </a:pPr>
            <a:endParaRPr lang="nb-NO" dirty="0" smtClean="0"/>
          </a:p>
          <a:p>
            <a:pPr marL="0" indent="0">
              <a:buNone/>
            </a:pPr>
            <a:r>
              <a:rPr lang="nb-NO" dirty="0" smtClean="0"/>
              <a:t>Se på bildene og grafen og diskuter:</a:t>
            </a:r>
          </a:p>
          <a:p>
            <a:endParaRPr lang="nb-NO" dirty="0" smtClean="0"/>
          </a:p>
          <a:p>
            <a:r>
              <a:rPr lang="nb-NO" dirty="0" smtClean="0"/>
              <a:t>Hva er de største forskjellene på EAT – dietten og norske kostråd</a:t>
            </a:r>
          </a:p>
          <a:p>
            <a:endParaRPr lang="nb-NO" dirty="0"/>
          </a:p>
          <a:p>
            <a:r>
              <a:rPr lang="nb-NO" dirty="0" smtClean="0"/>
              <a:t>Hva er likhetene?</a:t>
            </a:r>
          </a:p>
          <a:p>
            <a:endParaRPr lang="nb-NO" dirty="0"/>
          </a:p>
          <a:p>
            <a:endParaRPr lang="nb-NO" dirty="0" smtClean="0"/>
          </a:p>
          <a:p>
            <a:endParaRPr lang="nb-NO" dirty="0"/>
          </a:p>
        </p:txBody>
      </p:sp>
      <p:pic>
        <p:nvPicPr>
          <p:cNvPr id="1026" name="Picture 2" descr="https://www.animalia.no/contentassets/deab7720509f418da9ab18f3a1825d16/eat_vs_norge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22435" y="1849821"/>
            <a:ext cx="7874560" cy="4655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lassholder for innhold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61502" y="0"/>
            <a:ext cx="2235493" cy="1943389"/>
          </a:xfrm>
          <a:prstGeom prst="rect">
            <a:avLst/>
          </a:prstGeom>
        </p:spPr>
      </p:pic>
      <p:pic>
        <p:nvPicPr>
          <p:cNvPr id="5" name="Picture 2" descr="https://www.animalia.no/contentassets/1cb12f86bb0a4fabb40e19a540059663/eat-dietten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44125" y="189372"/>
            <a:ext cx="2003672" cy="19676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1062518" y="189372"/>
            <a:ext cx="70884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b-NO" sz="3200" dirty="0"/>
              <a:t>3B 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6929516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3B Bærekraftig </a:t>
            </a:r>
            <a:r>
              <a:rPr lang="nb-NO" dirty="0" smtClean="0"/>
              <a:t>diett?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nb-NO" dirty="0" smtClean="0"/>
              <a:t>Selv om det er noen likheter mellom den globale og de nasjonale kostholdsrådene, så er det også noen forskjeller. </a:t>
            </a:r>
          </a:p>
          <a:p>
            <a:r>
              <a:rPr lang="nb-NO" dirty="0" smtClean="0"/>
              <a:t>Bærekraftig matproduksjon handler om å </a:t>
            </a:r>
            <a:r>
              <a:rPr lang="nb-NO" dirty="0"/>
              <a:t>ta hensyn til </a:t>
            </a:r>
            <a:r>
              <a:rPr lang="nb-NO" dirty="0" smtClean="0"/>
              <a:t>både økonomiske</a:t>
            </a:r>
            <a:r>
              <a:rPr lang="nb-NO" dirty="0"/>
              <a:t>, sosiale og økologiske </a:t>
            </a:r>
            <a:r>
              <a:rPr lang="nb-NO" dirty="0" smtClean="0"/>
              <a:t>forhold – lokalt, nasjonalt og globalt.</a:t>
            </a:r>
          </a:p>
          <a:p>
            <a:pPr marL="0" indent="0">
              <a:buNone/>
            </a:pPr>
            <a:r>
              <a:rPr lang="nb-NO" dirty="0" smtClean="0"/>
              <a:t>Noen utfordringer er:</a:t>
            </a:r>
          </a:p>
          <a:p>
            <a:r>
              <a:rPr lang="nb-NO" dirty="0" smtClean="0"/>
              <a:t>Et </a:t>
            </a:r>
            <a:r>
              <a:rPr lang="nb-NO" dirty="0"/>
              <a:t>miljømessig bærekraftig og mer plantebasert kosthold gir ikke egentlig noe svar på hvordan man skal redusere sulten i </a:t>
            </a:r>
            <a:r>
              <a:rPr lang="nb-NO" dirty="0" smtClean="0"/>
              <a:t>verden (sosialt problem). </a:t>
            </a:r>
          </a:p>
          <a:p>
            <a:r>
              <a:rPr lang="nb-NO" dirty="0"/>
              <a:t> </a:t>
            </a:r>
            <a:r>
              <a:rPr lang="nb-NO" dirty="0" smtClean="0"/>
              <a:t>Økt plantebasert diett vil i Norge føre </a:t>
            </a:r>
            <a:r>
              <a:rPr lang="nb-NO" dirty="0"/>
              <a:t>til økt import av mat og drastisk svekke norsk </a:t>
            </a:r>
            <a:r>
              <a:rPr lang="nb-NO" dirty="0" smtClean="0"/>
              <a:t>selvforsyning (økonomisk problem).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128788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3C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b-NO" dirty="0" smtClean="0"/>
              <a:t>Les </a:t>
            </a:r>
            <a:r>
              <a:rPr lang="nb-NO" dirty="0"/>
              <a:t>artikkelen og </a:t>
            </a:r>
            <a:r>
              <a:rPr lang="nb-NO" dirty="0" smtClean="0"/>
              <a:t>sett </a:t>
            </a:r>
            <a:r>
              <a:rPr lang="nb-NO" dirty="0"/>
              <a:t>strek under alle argumenter for (+) og imot (-) </a:t>
            </a:r>
            <a:r>
              <a:rPr lang="nb-NO" dirty="0" smtClean="0"/>
              <a:t>EAT- dietten.</a:t>
            </a:r>
          </a:p>
          <a:p>
            <a:r>
              <a:rPr lang="nb-NO" dirty="0" smtClean="0"/>
              <a:t>Bruk startsetningene under og lag tre </a:t>
            </a:r>
            <a:r>
              <a:rPr lang="nb-NO" dirty="0"/>
              <a:t>setninger </a:t>
            </a:r>
            <a:r>
              <a:rPr lang="nb-NO" dirty="0" smtClean="0"/>
              <a:t>med argumenterer </a:t>
            </a:r>
            <a:r>
              <a:rPr lang="nb-NO" dirty="0"/>
              <a:t>for </a:t>
            </a:r>
            <a:r>
              <a:rPr lang="nb-NO" dirty="0" smtClean="0"/>
              <a:t>ditt </a:t>
            </a:r>
            <a:r>
              <a:rPr lang="nb-NO" dirty="0"/>
              <a:t>syn (enten for eller imot): </a:t>
            </a:r>
            <a:endParaRPr lang="en-US" dirty="0"/>
          </a:p>
          <a:p>
            <a:pPr marL="457200" lvl="1" indent="0">
              <a:buNone/>
            </a:pPr>
            <a:r>
              <a:rPr lang="nb-NO" i="1" dirty="0" smtClean="0"/>
              <a:t>jeg </a:t>
            </a:r>
            <a:r>
              <a:rPr lang="nb-NO" i="1" dirty="0"/>
              <a:t>er for EAT – dietten fordi…</a:t>
            </a:r>
            <a:endParaRPr lang="en-US" i="1" dirty="0"/>
          </a:p>
          <a:p>
            <a:pPr marL="457200" lvl="1" indent="0">
              <a:buNone/>
            </a:pPr>
            <a:r>
              <a:rPr lang="nb-NO" i="1" dirty="0" smtClean="0"/>
              <a:t>jeg </a:t>
            </a:r>
            <a:r>
              <a:rPr lang="nb-NO" i="1" dirty="0"/>
              <a:t>er imot EAT – dietten fordi…</a:t>
            </a:r>
            <a:endParaRPr lang="en-US" i="1" dirty="0"/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5739" y="3807819"/>
            <a:ext cx="3378662" cy="25040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077278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3D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b-NO" sz="3200" dirty="0" smtClean="0"/>
              <a:t>Sitt i </a:t>
            </a:r>
            <a:r>
              <a:rPr lang="nb-NO" sz="3200" dirty="0"/>
              <a:t>par (en for og en imot). </a:t>
            </a:r>
            <a:endParaRPr lang="nb-NO" sz="3200" dirty="0" smtClean="0"/>
          </a:p>
          <a:p>
            <a:r>
              <a:rPr lang="nb-NO" sz="3200" dirty="0" smtClean="0"/>
              <a:t>Presenter </a:t>
            </a:r>
            <a:r>
              <a:rPr lang="nb-NO" sz="3200" dirty="0"/>
              <a:t>argumentene </a:t>
            </a:r>
            <a:r>
              <a:rPr lang="nb-NO" sz="3200" dirty="0" smtClean="0"/>
              <a:t>deres, </a:t>
            </a:r>
            <a:r>
              <a:rPr lang="nb-NO" sz="3200" dirty="0"/>
              <a:t>annenhver gang. </a:t>
            </a:r>
            <a:endParaRPr lang="nb-NO" sz="3200" dirty="0" smtClean="0"/>
          </a:p>
          <a:p>
            <a:r>
              <a:rPr lang="nb-NO" sz="3200" dirty="0" smtClean="0"/>
              <a:t>Vurder argumentene </a:t>
            </a:r>
            <a:r>
              <a:rPr lang="nb-NO" sz="3200" dirty="0"/>
              <a:t>og </a:t>
            </a:r>
            <a:r>
              <a:rPr lang="nb-NO" sz="3200" dirty="0" smtClean="0"/>
              <a:t>diskuter </a:t>
            </a:r>
            <a:r>
              <a:rPr lang="nb-NO" sz="3200" dirty="0"/>
              <a:t>om </a:t>
            </a:r>
            <a:r>
              <a:rPr lang="nb-NO" sz="3200" dirty="0" smtClean="0"/>
              <a:t>dere </a:t>
            </a:r>
            <a:r>
              <a:rPr lang="nb-NO" sz="3200" dirty="0"/>
              <a:t>kan bli enige om et felles standpunkt. </a:t>
            </a:r>
            <a:endParaRPr lang="en-US" sz="3200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67845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3E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b-NO" sz="3600" dirty="0" smtClean="0"/>
              <a:t>Ble dere ble </a:t>
            </a:r>
            <a:r>
              <a:rPr lang="nb-NO" sz="3600" dirty="0"/>
              <a:t>enige om et felles </a:t>
            </a:r>
            <a:r>
              <a:rPr lang="nb-NO" sz="3600" dirty="0" smtClean="0"/>
              <a:t>standpunkt? </a:t>
            </a:r>
          </a:p>
          <a:p>
            <a:r>
              <a:rPr lang="nb-NO" sz="3600" dirty="0" smtClean="0"/>
              <a:t>Hvilke </a:t>
            </a:r>
            <a:r>
              <a:rPr lang="nb-NO" sz="3600" dirty="0"/>
              <a:t>argumenter var utslagsgivende? </a:t>
            </a:r>
            <a:endParaRPr lang="en-US" sz="3600" dirty="0"/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96029" y="3130620"/>
            <a:ext cx="5852160" cy="34046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41818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3F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b-NO" dirty="0" smtClean="0"/>
              <a:t>Forbered </a:t>
            </a:r>
            <a:r>
              <a:rPr lang="nb-NO" dirty="0"/>
              <a:t>en presentasjon for resten av klassen </a:t>
            </a:r>
            <a:r>
              <a:rPr lang="nb-NO" dirty="0" smtClean="0"/>
              <a:t>dere </a:t>
            </a:r>
            <a:r>
              <a:rPr lang="nb-NO" dirty="0"/>
              <a:t>gir sin profil råd om kosthold og livsstil. </a:t>
            </a:r>
            <a:endParaRPr lang="nb-NO" dirty="0" smtClean="0"/>
          </a:p>
          <a:p>
            <a:endParaRPr lang="nb-NO" dirty="0" smtClean="0"/>
          </a:p>
          <a:p>
            <a:r>
              <a:rPr lang="nb-NO" dirty="0" smtClean="0"/>
              <a:t>Bruk </a:t>
            </a:r>
            <a:r>
              <a:rPr lang="nb-NO" dirty="0"/>
              <a:t>kjennetegn på måloppnåelse og støttespørsmål til presentasjonen som finnes i </a:t>
            </a:r>
            <a:r>
              <a:rPr lang="nb-NO" b="1" i="1"/>
              <a:t>Elevheftet </a:t>
            </a:r>
            <a:r>
              <a:rPr lang="nb-NO" b="1" i="1" smtClean="0"/>
              <a:t>I og J.</a:t>
            </a:r>
            <a:endParaRPr lang="nb-NO" b="1" i="1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5678846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6BB039F5-8A48-4F49-B7FD-64C00E5E86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3A Bærekraftige </a:t>
            </a:r>
            <a:r>
              <a:rPr lang="nb-NO" dirty="0"/>
              <a:t>produktvalg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nb-NO" dirty="0" smtClean="0"/>
              <a:t>Oppdraget </a:t>
            </a:r>
            <a:r>
              <a:rPr lang="nb-NO" dirty="0"/>
              <a:t>deres er å kjøpe 50 epler til en skoletur.</a:t>
            </a:r>
          </a:p>
          <a:p>
            <a:endParaRPr lang="nb-NO" dirty="0"/>
          </a:p>
          <a:p>
            <a:r>
              <a:rPr lang="nb-NO" dirty="0"/>
              <a:t>Hvilken sort skal dere kjøpe og hvorfor?</a:t>
            </a:r>
          </a:p>
          <a:p>
            <a:pPr marL="0" indent="0">
              <a:buNone/>
            </a:pPr>
            <a:endParaRPr lang="nb-NO" dirty="0"/>
          </a:p>
          <a:p>
            <a:pPr marL="0" indent="0">
              <a:buNone/>
            </a:pPr>
            <a:endParaRPr lang="nb-NO" sz="2000" dirty="0">
              <a:hlinkClick r:id=""/>
            </a:endParaRPr>
          </a:p>
          <a:p>
            <a:pPr marL="0" indent="0">
              <a:buNone/>
            </a:pPr>
            <a:r>
              <a:rPr lang="nb-NO" sz="2000" dirty="0">
                <a:hlinkClick r:id=""/>
              </a:rPr>
              <a:t>naturfag.no</a:t>
            </a:r>
            <a:endParaRPr lang="nb-NO" sz="2000" dirty="0"/>
          </a:p>
          <a:p>
            <a:endParaRPr lang="en-US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2200" y="2274094"/>
            <a:ext cx="5181600" cy="3454400"/>
          </a:xfrm>
        </p:spPr>
      </p:pic>
    </p:spTree>
    <p:extLst>
      <p:ext uri="{BB962C8B-B14F-4D97-AF65-F5344CB8AC3E}">
        <p14:creationId xmlns:p14="http://schemas.microsoft.com/office/powerpoint/2010/main" val="143938003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3G Plan </a:t>
            </a:r>
            <a:r>
              <a:rPr lang="nb-NO" dirty="0"/>
              <a:t>for presentasjoner i neste økt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93722274"/>
              </p:ext>
            </p:extLst>
          </p:nvPr>
        </p:nvGraphicFramePr>
        <p:xfrm>
          <a:off x="424872" y="1163783"/>
          <a:ext cx="11517745" cy="6007518"/>
        </p:xfrm>
        <a:graphic>
          <a:graphicData uri="http://schemas.openxmlformats.org/drawingml/2006/table">
            <a:tbl>
              <a:tblPr firstRow="1" firstCol="1" bandRow="1">
                <a:tableStyleId>{616DA210-FB5B-4158-B5E0-FEB733F419BA}</a:tableStyleId>
              </a:tblPr>
              <a:tblGrid>
                <a:gridCol w="7539157">
                  <a:extLst>
                    <a:ext uri="{9D8B030D-6E8A-4147-A177-3AD203B41FA5}">
                      <a16:colId xmlns:a16="http://schemas.microsoft.com/office/drawing/2014/main" val="691365745"/>
                    </a:ext>
                  </a:extLst>
                </a:gridCol>
                <a:gridCol w="3978588">
                  <a:extLst>
                    <a:ext uri="{9D8B030D-6E8A-4147-A177-3AD203B41FA5}">
                      <a16:colId xmlns:a16="http://schemas.microsoft.com/office/drawing/2014/main" val="1877325437"/>
                    </a:ext>
                  </a:extLst>
                </a:gridCol>
              </a:tblGrid>
              <a:tr h="393221"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1500"/>
                        </a:spcAft>
                      </a:pPr>
                      <a:r>
                        <a:rPr lang="nb-NO" sz="1600" b="0" dirty="0">
                          <a:effectLst/>
                        </a:rPr>
                        <a:t>4B. Gruppe 1 presenterer</a:t>
                      </a:r>
                      <a:endParaRPr lang="en-US" sz="1600" b="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221" marR="44221" marT="44221" marB="44221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1500"/>
                        </a:spcAft>
                      </a:pPr>
                      <a:r>
                        <a:rPr lang="nb-NO" sz="1600" b="0" dirty="0">
                          <a:effectLst/>
                        </a:rPr>
                        <a:t>10 minutter</a:t>
                      </a:r>
                      <a:endParaRPr lang="en-US" sz="1600" b="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221" marR="44221" marT="44221" marB="44221"/>
                </a:tc>
                <a:extLst>
                  <a:ext uri="{0D108BD9-81ED-4DB2-BD59-A6C34878D82A}">
                    <a16:rowId xmlns:a16="http://schemas.microsoft.com/office/drawing/2014/main" val="1221584103"/>
                  </a:ext>
                </a:extLst>
              </a:tr>
              <a:tr h="479925"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1500"/>
                        </a:spcAft>
                      </a:pPr>
                      <a:r>
                        <a:rPr lang="nb-NO" sz="1600" dirty="0">
                          <a:effectLst/>
                        </a:rPr>
                        <a:t>4C. Gruppearbeid, vurdere presentasjon til gruppe 1,  forberede tilbakemeldinger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221" marR="44221" marT="44221" marB="44221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1500"/>
                        </a:spcAft>
                      </a:pPr>
                      <a:r>
                        <a:rPr lang="nb-NO" sz="1600" dirty="0">
                          <a:effectLst/>
                        </a:rPr>
                        <a:t>5 minutter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221" marR="44221" marT="44221" marB="44221"/>
                </a:tc>
                <a:extLst>
                  <a:ext uri="{0D108BD9-81ED-4DB2-BD59-A6C34878D82A}">
                    <a16:rowId xmlns:a16="http://schemas.microsoft.com/office/drawing/2014/main" val="1695436967"/>
                  </a:ext>
                </a:extLst>
              </a:tr>
              <a:tr h="393221"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1500"/>
                        </a:spcAft>
                      </a:pPr>
                      <a:r>
                        <a:rPr lang="nb-NO" sz="1600" dirty="0">
                          <a:effectLst/>
                        </a:rPr>
                        <a:t>4D. Gruppe 1 sin </a:t>
                      </a:r>
                      <a:r>
                        <a:rPr lang="nb-NO" sz="1600" dirty="0" smtClean="0">
                          <a:effectLst/>
                        </a:rPr>
                        <a:t>kritiske </a:t>
                      </a:r>
                      <a:r>
                        <a:rPr lang="nb-NO" sz="1600" dirty="0">
                          <a:effectLst/>
                        </a:rPr>
                        <a:t>venn gir tilbakemeldinger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221" marR="44221" marT="44221" marB="44221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1500"/>
                        </a:spcAft>
                      </a:pPr>
                      <a:r>
                        <a:rPr lang="nb-NO" sz="1600">
                          <a:effectLst/>
                        </a:rPr>
                        <a:t>5 minutter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221" marR="44221" marT="44221" marB="44221"/>
                </a:tc>
                <a:extLst>
                  <a:ext uri="{0D108BD9-81ED-4DB2-BD59-A6C34878D82A}">
                    <a16:rowId xmlns:a16="http://schemas.microsoft.com/office/drawing/2014/main" val="3331236774"/>
                  </a:ext>
                </a:extLst>
              </a:tr>
              <a:tr h="393221"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1500"/>
                        </a:spcAft>
                      </a:pPr>
                      <a:r>
                        <a:rPr lang="nb-NO" sz="1600" dirty="0">
                          <a:effectLst/>
                        </a:rPr>
                        <a:t>4E. Gruppe 2 presenterer 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221" marR="44221" marT="44221" marB="44221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1500"/>
                        </a:spcAft>
                      </a:pPr>
                      <a:r>
                        <a:rPr lang="nb-NO" sz="1600" dirty="0">
                          <a:effectLst/>
                        </a:rPr>
                        <a:t>10 minutter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221" marR="44221" marT="44221" marB="44221"/>
                </a:tc>
                <a:extLst>
                  <a:ext uri="{0D108BD9-81ED-4DB2-BD59-A6C34878D82A}">
                    <a16:rowId xmlns:a16="http://schemas.microsoft.com/office/drawing/2014/main" val="1658785278"/>
                  </a:ext>
                </a:extLst>
              </a:tr>
              <a:tr h="479925"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1500"/>
                        </a:spcAft>
                      </a:pPr>
                      <a:r>
                        <a:rPr lang="nb-NO" sz="1600" dirty="0">
                          <a:effectLst/>
                        </a:rPr>
                        <a:t>4F. Gruppearbeid, vurdere presentasjon til gruppe 2, forberede tilbakemeldinger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221" marR="44221" marT="44221" marB="44221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1500"/>
                        </a:spcAft>
                      </a:pPr>
                      <a:r>
                        <a:rPr lang="nb-NO" sz="1600" dirty="0">
                          <a:effectLst/>
                        </a:rPr>
                        <a:t>5 minutter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221" marR="44221" marT="44221" marB="44221"/>
                </a:tc>
                <a:extLst>
                  <a:ext uri="{0D108BD9-81ED-4DB2-BD59-A6C34878D82A}">
                    <a16:rowId xmlns:a16="http://schemas.microsoft.com/office/drawing/2014/main" val="4091236670"/>
                  </a:ext>
                </a:extLst>
              </a:tr>
              <a:tr h="393221"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1500"/>
                        </a:spcAft>
                      </a:pPr>
                      <a:r>
                        <a:rPr lang="nb-NO" sz="1600">
                          <a:effectLst/>
                        </a:rPr>
                        <a:t>4G. Gruppe 2 sin kritiske venn gir tilbakemeldinger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221" marR="44221" marT="44221" marB="44221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1500"/>
                        </a:spcAft>
                      </a:pPr>
                      <a:r>
                        <a:rPr lang="nb-NO" sz="1600" dirty="0">
                          <a:effectLst/>
                        </a:rPr>
                        <a:t>5 minutter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221" marR="44221" marT="44221" marB="44221"/>
                </a:tc>
                <a:extLst>
                  <a:ext uri="{0D108BD9-81ED-4DB2-BD59-A6C34878D82A}">
                    <a16:rowId xmlns:a16="http://schemas.microsoft.com/office/drawing/2014/main" val="3078506818"/>
                  </a:ext>
                </a:extLst>
              </a:tr>
              <a:tr h="393221"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1500"/>
                        </a:spcAft>
                      </a:pPr>
                      <a:r>
                        <a:rPr lang="nb-NO" sz="1600">
                          <a:effectLst/>
                        </a:rPr>
                        <a:t>4H. Gruppe 3 presenterer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221" marR="44221" marT="44221" marB="44221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1500"/>
                        </a:spcAft>
                      </a:pPr>
                      <a:r>
                        <a:rPr lang="nb-NO" sz="1600" dirty="0">
                          <a:effectLst/>
                        </a:rPr>
                        <a:t>10 minutter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221" marR="44221" marT="44221" marB="44221"/>
                </a:tc>
                <a:extLst>
                  <a:ext uri="{0D108BD9-81ED-4DB2-BD59-A6C34878D82A}">
                    <a16:rowId xmlns:a16="http://schemas.microsoft.com/office/drawing/2014/main" val="4223283988"/>
                  </a:ext>
                </a:extLst>
              </a:tr>
              <a:tr h="479925"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1500"/>
                        </a:spcAft>
                      </a:pPr>
                      <a:r>
                        <a:rPr lang="nb-NO" sz="1600">
                          <a:effectLst/>
                        </a:rPr>
                        <a:t>4I. Gruppearbeid, vurdere presentasjon til gruppe 3, forberede tilbakemeldinger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221" marR="44221" marT="44221" marB="44221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1500"/>
                        </a:spcAft>
                      </a:pPr>
                      <a:r>
                        <a:rPr lang="nb-NO" sz="1600" dirty="0">
                          <a:effectLst/>
                        </a:rPr>
                        <a:t>5 minutter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221" marR="44221" marT="44221" marB="44221"/>
                </a:tc>
                <a:extLst>
                  <a:ext uri="{0D108BD9-81ED-4DB2-BD59-A6C34878D82A}">
                    <a16:rowId xmlns:a16="http://schemas.microsoft.com/office/drawing/2014/main" val="1509699957"/>
                  </a:ext>
                </a:extLst>
              </a:tr>
              <a:tr h="393221"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1500"/>
                        </a:spcAft>
                      </a:pPr>
                      <a:r>
                        <a:rPr lang="nb-NO" sz="1600" dirty="0">
                          <a:effectLst/>
                        </a:rPr>
                        <a:t>4J. Gruppe 3 sin kritiske venn gir tilbakemeldinger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221" marR="44221" marT="44221" marB="44221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1500"/>
                        </a:spcAft>
                      </a:pPr>
                      <a:r>
                        <a:rPr lang="nb-NO" sz="1600" dirty="0">
                          <a:effectLst/>
                        </a:rPr>
                        <a:t>5 minutter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221" marR="44221" marT="44221" marB="44221"/>
                </a:tc>
                <a:extLst>
                  <a:ext uri="{0D108BD9-81ED-4DB2-BD59-A6C34878D82A}">
                    <a16:rowId xmlns:a16="http://schemas.microsoft.com/office/drawing/2014/main" val="2621679542"/>
                  </a:ext>
                </a:extLst>
              </a:tr>
              <a:tr h="393221"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1500"/>
                        </a:spcAft>
                      </a:pPr>
                      <a:r>
                        <a:rPr lang="nb-NO" sz="1600">
                          <a:effectLst/>
                        </a:rPr>
                        <a:t>4K. Gruppe 4 presenterer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221" marR="44221" marT="44221" marB="44221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1500"/>
                        </a:spcAft>
                      </a:pPr>
                      <a:r>
                        <a:rPr lang="nb-NO" sz="1600" dirty="0">
                          <a:effectLst/>
                        </a:rPr>
                        <a:t>10 minutter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221" marR="44221" marT="44221" marB="44221"/>
                </a:tc>
                <a:extLst>
                  <a:ext uri="{0D108BD9-81ED-4DB2-BD59-A6C34878D82A}">
                    <a16:rowId xmlns:a16="http://schemas.microsoft.com/office/drawing/2014/main" val="1882498131"/>
                  </a:ext>
                </a:extLst>
              </a:tr>
              <a:tr h="479925"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1500"/>
                        </a:spcAft>
                      </a:pPr>
                      <a:r>
                        <a:rPr lang="nb-NO" sz="1600">
                          <a:effectLst/>
                        </a:rPr>
                        <a:t>4L Gruppearbeid, vurdere presentasjon til gruppe 4, forberede tilbakemeldinger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221" marR="44221" marT="44221" marB="44221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1500"/>
                        </a:spcAft>
                      </a:pPr>
                      <a:r>
                        <a:rPr lang="nb-NO" sz="1600" dirty="0">
                          <a:effectLst/>
                        </a:rPr>
                        <a:t>5 minutter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221" marR="44221" marT="44221" marB="44221"/>
                </a:tc>
                <a:extLst>
                  <a:ext uri="{0D108BD9-81ED-4DB2-BD59-A6C34878D82A}">
                    <a16:rowId xmlns:a16="http://schemas.microsoft.com/office/drawing/2014/main" val="1401686243"/>
                  </a:ext>
                </a:extLst>
              </a:tr>
              <a:tr h="393221"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1500"/>
                        </a:spcAft>
                      </a:pPr>
                      <a:r>
                        <a:rPr lang="nb-NO" sz="1600">
                          <a:effectLst/>
                        </a:rPr>
                        <a:t>4M. Gruppe 4 sin kritiske venn gir tilbakemeldinger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221" marR="44221" marT="44221" marB="44221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1500"/>
                        </a:spcAft>
                      </a:pPr>
                      <a:r>
                        <a:rPr lang="nb-NO" sz="1600" dirty="0">
                          <a:effectLst/>
                        </a:rPr>
                        <a:t>5 minutter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221" marR="44221" marT="44221" marB="44221"/>
                </a:tc>
                <a:extLst>
                  <a:ext uri="{0D108BD9-81ED-4DB2-BD59-A6C34878D82A}">
                    <a16:rowId xmlns:a16="http://schemas.microsoft.com/office/drawing/2014/main" val="78834299"/>
                  </a:ext>
                </a:extLst>
              </a:tr>
              <a:tr h="393221"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1500"/>
                        </a:spcAft>
                      </a:pPr>
                      <a:r>
                        <a:rPr lang="nb-NO" sz="1600">
                          <a:effectLst/>
                        </a:rPr>
                        <a:t>4N. Oppsummering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221" marR="44221" marT="44221" marB="44221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1500"/>
                        </a:spcAft>
                      </a:pPr>
                      <a:r>
                        <a:rPr lang="nb-NO" sz="1600" dirty="0">
                          <a:effectLst/>
                        </a:rPr>
                        <a:t>10 minutter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221" marR="44221" marT="44221" marB="44221"/>
                </a:tc>
                <a:extLst>
                  <a:ext uri="{0D108BD9-81ED-4DB2-BD59-A6C34878D82A}">
                    <a16:rowId xmlns:a16="http://schemas.microsoft.com/office/drawing/2014/main" val="299482998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7377554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8344BDA8-8DD1-4CB6-92D8-1E072C0EE3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3A Bærekraftige produktvalg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93366D0F-5F5A-4FEC-AF65-D4F30523257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nb-NO" dirty="0" smtClean="0"/>
              <a:t>Hvilke </a:t>
            </a:r>
            <a:r>
              <a:rPr lang="nb-NO" dirty="0"/>
              <a:t>3 kriterier vil dere bruke som grunnlag for valget deres? </a:t>
            </a:r>
          </a:p>
        </p:txBody>
      </p:sp>
      <p:pic>
        <p:nvPicPr>
          <p:cNvPr id="5" name="Bilde 4">
            <a:extLst>
              <a:ext uri="{FF2B5EF4-FFF2-40B4-BE49-F238E27FC236}">
                <a16:creationId xmlns:a16="http://schemas.microsoft.com/office/drawing/2014/main" id="{FE9241BF-8D1F-496A-9CA9-271645A40E6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50471" y="2617019"/>
            <a:ext cx="7850909" cy="37791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349330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1755B161-1586-48AC-8D75-171EB3E070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3A Bærekraftige produktvalg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69B3806C-AA4B-4393-ADC7-BD93569F86C6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nb-NO" sz="3200" dirty="0"/>
              <a:t>Bruk informasjonen om eplene, og </a:t>
            </a:r>
            <a:r>
              <a:rPr lang="nb-NO" sz="3200" dirty="0" smtClean="0"/>
              <a:t>diskuter:</a:t>
            </a:r>
            <a:endParaRPr lang="nb-NO" sz="3200" dirty="0"/>
          </a:p>
          <a:p>
            <a:r>
              <a:rPr lang="nb-NO" sz="3200" dirty="0"/>
              <a:t>Hvilket eple skal dere velge?</a:t>
            </a:r>
          </a:p>
          <a:p>
            <a:r>
              <a:rPr lang="nb-NO" sz="3200" dirty="0"/>
              <a:t>Hva er hovedargumentet?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Bilde 3">
            <a:extLst>
              <a:ext uri="{FF2B5EF4-FFF2-40B4-BE49-F238E27FC236}">
                <a16:creationId xmlns:a16="http://schemas.microsoft.com/office/drawing/2014/main" id="{67B83078-A42B-4AAD-A37C-AFA759538FA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59514" y="2037895"/>
            <a:ext cx="2462983" cy="3439863"/>
          </a:xfrm>
          <a:prstGeom prst="rect">
            <a:avLst/>
          </a:prstGeom>
        </p:spPr>
      </p:pic>
      <p:pic>
        <p:nvPicPr>
          <p:cNvPr id="5" name="Plassholder for innhold 4">
            <a:extLst>
              <a:ext uri="{FF2B5EF4-FFF2-40B4-BE49-F238E27FC236}">
                <a16:creationId xmlns:a16="http://schemas.microsoft.com/office/drawing/2014/main" id="{99968EC1-33C3-401F-82A6-A3460E7927A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22497" y="2037895"/>
            <a:ext cx="2665324" cy="34398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931161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1755B161-1586-48AC-8D75-171EB3E070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3A Bærekraftige produktvalg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69B3806C-AA4B-4393-ADC7-BD93569F86C6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nb-NO" sz="3200" dirty="0" smtClean="0"/>
              <a:t>Hvilket </a:t>
            </a:r>
            <a:r>
              <a:rPr lang="nb-NO" sz="3200" dirty="0"/>
              <a:t>eple valgte dere?</a:t>
            </a:r>
          </a:p>
          <a:p>
            <a:r>
              <a:rPr lang="nb-NO" sz="3200" dirty="0"/>
              <a:t>Hva var hovedargumentet deres?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Bilde 3">
            <a:extLst>
              <a:ext uri="{FF2B5EF4-FFF2-40B4-BE49-F238E27FC236}">
                <a16:creationId xmlns:a16="http://schemas.microsoft.com/office/drawing/2014/main" id="{67B83078-A42B-4AAD-A37C-AFA759538FA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55812" y="1954768"/>
            <a:ext cx="2462983" cy="3439863"/>
          </a:xfrm>
          <a:prstGeom prst="rect">
            <a:avLst/>
          </a:prstGeom>
        </p:spPr>
      </p:pic>
      <p:pic>
        <p:nvPicPr>
          <p:cNvPr id="5" name="Plassholder for innhold 4">
            <a:extLst>
              <a:ext uri="{FF2B5EF4-FFF2-40B4-BE49-F238E27FC236}">
                <a16:creationId xmlns:a16="http://schemas.microsoft.com/office/drawing/2014/main" id="{99968EC1-33C3-401F-82A6-A3460E7927A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18794" y="1954769"/>
            <a:ext cx="2665324" cy="34398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240263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189D174A-A7C5-42EA-8B43-3B7719169E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3A Hva </a:t>
            </a:r>
            <a:r>
              <a:rPr lang="nb-NO" dirty="0"/>
              <a:t>er bærekraftig utvikling?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B052B11D-64FD-4DB8-AD4F-E009560B38C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73724" y="1825625"/>
            <a:ext cx="4093698" cy="4351338"/>
          </a:xfrm>
        </p:spPr>
        <p:txBody>
          <a:bodyPr/>
          <a:lstStyle/>
          <a:p>
            <a:pPr marL="0" indent="0">
              <a:buNone/>
            </a:pPr>
            <a:r>
              <a:rPr lang="nb-NO" dirty="0" smtClean="0"/>
              <a:t>Dere skal nå se en film om bærekraftig utvikling.</a:t>
            </a:r>
          </a:p>
          <a:p>
            <a:pPr marL="0" indent="0">
              <a:buNone/>
            </a:pPr>
            <a:endParaRPr lang="nb-NO" dirty="0" smtClean="0"/>
          </a:p>
          <a:p>
            <a:pPr marL="0" indent="0">
              <a:buNone/>
            </a:pPr>
            <a:r>
              <a:rPr lang="nb-NO" dirty="0" smtClean="0"/>
              <a:t>Tenk over mens dere ser filmen: </a:t>
            </a:r>
          </a:p>
          <a:p>
            <a:r>
              <a:rPr lang="nb-NO" dirty="0" smtClean="0"/>
              <a:t>Hvilke tre dimensjoner deles bærekraftig utvikling inn i?</a:t>
            </a:r>
            <a:endParaRPr lang="nb-NO" dirty="0"/>
          </a:p>
        </p:txBody>
      </p:sp>
      <p:pic>
        <p:nvPicPr>
          <p:cNvPr id="4" name="Picture 3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48831" y="2160876"/>
            <a:ext cx="5267325" cy="3533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103290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AF5BA6F0-69B4-42CA-B95B-AA34CB0D85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3A Bærekraftige produktvalg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6CB3864D-C577-4E79-92BF-52B150DADC9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b-NO" sz="3200" dirty="0"/>
              <a:t>Hvilket eple valgte </a:t>
            </a:r>
            <a:r>
              <a:rPr lang="nb-NO" sz="3200" dirty="0" smtClean="0"/>
              <a:t>dere og hva </a:t>
            </a:r>
            <a:r>
              <a:rPr lang="nb-NO" sz="3200" dirty="0"/>
              <a:t>var hovedargumentet deres?</a:t>
            </a:r>
          </a:p>
          <a:p>
            <a:pPr marL="0" indent="0">
              <a:buNone/>
            </a:pPr>
            <a:endParaRPr lang="nb-NO" sz="3200" dirty="0" smtClean="0"/>
          </a:p>
          <a:p>
            <a:r>
              <a:rPr lang="nb-NO" sz="3200" dirty="0" smtClean="0"/>
              <a:t>Vurder </a:t>
            </a:r>
            <a:r>
              <a:rPr lang="nb-NO" sz="3200" dirty="0"/>
              <a:t>om hovedargumentet deres bygger mest på økonomiske, sosiale eller økologiske forhold</a:t>
            </a:r>
            <a:r>
              <a:rPr lang="nb-NO" sz="3200" dirty="0" smtClean="0"/>
              <a:t>.</a:t>
            </a:r>
          </a:p>
          <a:p>
            <a:endParaRPr lang="nb-NO" sz="3200" dirty="0"/>
          </a:p>
          <a:p>
            <a:r>
              <a:rPr lang="nb-NO" sz="3200" dirty="0" smtClean="0"/>
              <a:t>Begrunn </a:t>
            </a:r>
            <a:r>
              <a:rPr lang="nb-NO" sz="3200" dirty="0"/>
              <a:t>svaret.</a:t>
            </a:r>
          </a:p>
          <a:p>
            <a:endParaRPr lang="nb-NO" sz="3200" dirty="0"/>
          </a:p>
          <a:p>
            <a:pPr marL="0" indent="0">
              <a:buNone/>
            </a:pP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44010860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3260597"/>
            <a:ext cx="10515600" cy="2852737"/>
          </a:xfrm>
        </p:spPr>
        <p:txBody>
          <a:bodyPr/>
          <a:lstStyle/>
          <a:p>
            <a:r>
              <a:rPr lang="nb-NO" dirty="0" smtClean="0"/>
              <a:t>3B Bærekraftig matproduksjon</a:t>
            </a:r>
            <a:endParaRPr lang="nb-NO" dirty="0"/>
          </a:p>
        </p:txBody>
      </p:sp>
      <p:pic>
        <p:nvPicPr>
          <p:cNvPr id="1026" name="Picture 2" descr="https://www.animalia.no/contentassets/1cb12f86bb0a4fabb40e19a540059663/eat-dietten.png"/>
          <p:cNvPicPr>
            <a:picLocks noGrp="1" noChangeAspect="1" noChangeArrowheads="1"/>
          </p:cNvPicPr>
          <p:nvPr>
            <p:ph idx="4294967295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85309" y="116048"/>
            <a:ext cx="4682836" cy="45973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9812384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3B Bærekraftig </a:t>
            </a:r>
            <a:r>
              <a:rPr lang="nb-NO" dirty="0"/>
              <a:t>matproduksjon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nb-NO" i="1" dirty="0" smtClean="0"/>
              <a:t>Klimavennlig matproduksjon </a:t>
            </a:r>
            <a:r>
              <a:rPr lang="nb-NO" dirty="0" smtClean="0"/>
              <a:t>handler om mengden klimagasser som slippes ut når maten produseres.</a:t>
            </a:r>
          </a:p>
          <a:p>
            <a:r>
              <a:rPr lang="nb-NO" i="1" dirty="0" smtClean="0"/>
              <a:t>Bærekraftig matproduksjon </a:t>
            </a:r>
            <a:r>
              <a:rPr lang="nb-NO" dirty="0" smtClean="0"/>
              <a:t>handler om hvordan produksjon av maten vi spiser tar hensyn til </a:t>
            </a:r>
            <a:r>
              <a:rPr lang="nb-NO" dirty="0"/>
              <a:t>økonomiske, sosiale </a:t>
            </a:r>
            <a:r>
              <a:rPr lang="nb-NO" dirty="0" smtClean="0"/>
              <a:t>og </a:t>
            </a:r>
            <a:r>
              <a:rPr lang="nb-NO" dirty="0"/>
              <a:t>økologiske forhold.</a:t>
            </a:r>
            <a:endParaRPr lang="nb-NO" dirty="0" smtClean="0"/>
          </a:p>
          <a:p>
            <a:pPr lvl="1">
              <a:buFont typeface="Wingdings" panose="05000000000000000000" pitchFamily="2" charset="2"/>
              <a:buChar char="Ø"/>
            </a:pPr>
            <a:r>
              <a:rPr lang="nb-NO" b="1" dirty="0" smtClean="0"/>
              <a:t>Sosiale forhold</a:t>
            </a:r>
            <a:r>
              <a:rPr lang="nb-NO" dirty="0" smtClean="0"/>
              <a:t>: maten skal være bra for  helsen vår samtidig som de menneskene som jobber med produksjonen av maten skal ha bra arbeidsvilkår.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nb-NO" b="1" dirty="0" smtClean="0"/>
              <a:t>Økologi: </a:t>
            </a:r>
            <a:r>
              <a:rPr lang="nb-NO" dirty="0" smtClean="0"/>
              <a:t>maten bør produseres på en slik måte at det tas hensyn til miljø og natur. Det gjelder både klimaendringer og bevaring av biologisk mangfold. 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nb-NO" b="1" dirty="0" smtClean="0"/>
              <a:t>Økonomi: </a:t>
            </a:r>
            <a:r>
              <a:rPr lang="nb-NO" dirty="0" smtClean="0"/>
              <a:t>produksjon av mat handler også om å vurdere lønnsomhet for de som produserer den, og kostnad for de som er forbrukere.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186598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15472</TotalTime>
  <Words>830</Words>
  <Application>Microsoft Office PowerPoint</Application>
  <PresentationFormat>Widescreen</PresentationFormat>
  <Paragraphs>114</Paragraphs>
  <Slides>20</Slides>
  <Notes>1</Notes>
  <HiddenSlides>0</HiddenSlides>
  <MMClips>1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6" baseType="lpstr">
      <vt:lpstr>Arial</vt:lpstr>
      <vt:lpstr>Calibri</vt:lpstr>
      <vt:lpstr>Calibri Light</vt:lpstr>
      <vt:lpstr>Times New Roman</vt:lpstr>
      <vt:lpstr>Wingdings</vt:lpstr>
      <vt:lpstr>Office-tema</vt:lpstr>
      <vt:lpstr>Økt 3  Bærekraftig mat  </vt:lpstr>
      <vt:lpstr>3A Bærekraftige produktvalg</vt:lpstr>
      <vt:lpstr>3A Bærekraftige produktvalg</vt:lpstr>
      <vt:lpstr>3A Bærekraftige produktvalg</vt:lpstr>
      <vt:lpstr>3A Bærekraftige produktvalg</vt:lpstr>
      <vt:lpstr>3A Hva er bærekraftig utvikling?</vt:lpstr>
      <vt:lpstr>3A Bærekraftige produktvalg</vt:lpstr>
      <vt:lpstr>3B Bærekraftig matproduksjon</vt:lpstr>
      <vt:lpstr>3B Bærekraftig matproduksjon</vt:lpstr>
      <vt:lpstr>3B Globale og nasjonale kostholdsråd</vt:lpstr>
      <vt:lpstr>3B EAT-dietten </vt:lpstr>
      <vt:lpstr>3B EAT - dietten</vt:lpstr>
      <vt:lpstr>3B Norske kostholdsråd</vt:lpstr>
      <vt:lpstr>PowerPoint Presentation</vt:lpstr>
      <vt:lpstr>3B Bærekraftig diett?</vt:lpstr>
      <vt:lpstr>3C</vt:lpstr>
      <vt:lpstr>3D</vt:lpstr>
      <vt:lpstr>3E</vt:lpstr>
      <vt:lpstr>3F</vt:lpstr>
      <vt:lpstr>3G Plan for presentasjoner i neste økt </vt:lpstr>
    </vt:vector>
  </TitlesOfParts>
  <Company>Universitetet i Oslo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Matproduksjon og dyrevelferd</dc:title>
  <dc:creator>Majken Korsager</dc:creator>
  <cp:lastModifiedBy>Berit Reitan</cp:lastModifiedBy>
  <cp:revision>58</cp:revision>
  <dcterms:created xsi:type="dcterms:W3CDTF">2020-03-30T08:45:48Z</dcterms:created>
  <dcterms:modified xsi:type="dcterms:W3CDTF">2021-12-15T13:09:25Z</dcterms:modified>
</cp:coreProperties>
</file>