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7" r:id="rId6"/>
    <p:sldId id="261" r:id="rId7"/>
    <p:sldId id="260" r:id="rId8"/>
    <p:sldId id="264" r:id="rId9"/>
    <p:sldId id="262" r:id="rId10"/>
    <p:sldId id="263" r:id="rId11"/>
  </p:sldIdLst>
  <p:sldSz cx="18288000" cy="10287000"/>
  <p:notesSz cx="6858000" cy="9144000"/>
  <p:embeddedFontLst>
    <p:embeddedFont>
      <p:font typeface="Calibre 1" panose="020B0503030202060203" pitchFamily="34" charset="77"/>
      <p:regular r:id="rId13"/>
    </p:embeddedFont>
    <p:embeddedFont>
      <p:font typeface="Calibre 1 Bold" panose="020B0803030202060203" pitchFamily="34" charset="77"/>
      <p:regular r:id="rId14"/>
      <p:bold r:id="rId15"/>
    </p:embeddedFont>
    <p:embeddedFont>
      <p:font typeface="Calibre 2" panose="020B0503030202060203" pitchFamily="34" charset="77"/>
      <p:regular r:id="rId16"/>
    </p:embeddedFont>
    <p:embeddedFont>
      <p:font typeface="Calibre 2 Semi-Bold" panose="020B0703030202060203" pitchFamily="34" charset="77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50141-C6F2-1C1F-F70E-43FD7A60629F}" name="Kristine Bakkemo Kostøl" initials="KK" userId="S::kristbko@uio.no::c2794db0-6a45-48db-b3a5-6013810bc9e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1E1816-7560-A14D-9093-88907CB9CA41}" v="2" dt="2026-02-10T12:22:07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22" autoAdjust="0"/>
    <p:restoredTop sz="75975" autoAdjust="0"/>
  </p:normalViewPr>
  <p:slideViewPr>
    <p:cSldViewPr>
      <p:cViewPr varScale="1">
        <p:scale>
          <a:sx n="47" d="100"/>
          <a:sy n="47" d="100"/>
        </p:scale>
        <p:origin x="248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ne Aas" userId="f9465f8d-bd98-4bd9-90d5-11deb68f070f" providerId="ADAL" clId="{028A481F-355B-5AD8-895D-14BDC6257504}"/>
    <pc:docChg chg="sldOrd">
      <pc:chgData name="Celine Aas" userId="f9465f8d-bd98-4bd9-90d5-11deb68f070f" providerId="ADAL" clId="{028A481F-355B-5AD8-895D-14BDC6257504}" dt="2026-02-11T09:22:11.321" v="0" actId="20578"/>
      <pc:docMkLst>
        <pc:docMk/>
      </pc:docMkLst>
      <pc:sldChg chg="ord">
        <pc:chgData name="Celine Aas" userId="f9465f8d-bd98-4bd9-90d5-11deb68f070f" providerId="ADAL" clId="{028A481F-355B-5AD8-895D-14BDC6257504}" dt="2026-02-11T09:22:11.321" v="0" actId="20578"/>
        <pc:sldMkLst>
          <pc:docMk/>
          <pc:sldMk cId="0" sldId="2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Foto </a:t>
            </a:r>
            <a:r>
              <a:rPr lang="en-US" dirty="0" err="1"/>
              <a:t>lauvsonger</a:t>
            </a:r>
            <a:r>
              <a:rPr lang="en-US" dirty="0"/>
              <a:t>: Jonas </a:t>
            </a:r>
            <a:r>
              <a:rPr lang="en-US" dirty="0" err="1"/>
              <a:t>Langbråten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Foto lauvsongar: Jonas </a:t>
            </a:r>
            <a:r>
              <a:rPr lang="en-US" dirty="0" err="1"/>
              <a:t>Langbråten</a:t>
            </a:r>
            <a:endParaRPr lang="en-US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66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EF9EC-4F72-1CEF-27FF-0C1C0A42A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C4F74-9F39-0721-6D62-3DF382397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2781FC-C478-010B-344B-911ABD75D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Foto </a:t>
            </a:r>
            <a:r>
              <a:rPr lang="en-US" dirty="0" err="1"/>
              <a:t>lauvsongar</a:t>
            </a:r>
            <a:r>
              <a:rPr lang="en-US" dirty="0"/>
              <a:t>: Jonas Langbråten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7D9BB-0624-9EC7-9675-AB3D884731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343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054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02228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973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936405"/>
            <a:ext cx="18288000" cy="2414190"/>
            <a:chOff x="0" y="0"/>
            <a:chExt cx="4816593" cy="6358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35836"/>
            </a:xfrm>
            <a:custGeom>
              <a:avLst/>
              <a:gdLst/>
              <a:ahLst/>
              <a:cxnLst/>
              <a:rect l="l" t="t" r="r" b="b"/>
              <a:pathLst>
                <a:path w="4816592" h="635836">
                  <a:moveTo>
                    <a:pt x="0" y="0"/>
                  </a:moveTo>
                  <a:lnTo>
                    <a:pt x="4816592" y="0"/>
                  </a:lnTo>
                  <a:lnTo>
                    <a:pt x="4816592" y="635836"/>
                  </a:lnTo>
                  <a:lnTo>
                    <a:pt x="0" y="635836"/>
                  </a:lnTo>
                  <a:close/>
                </a:path>
              </a:pathLst>
            </a:custGeom>
            <a:solidFill>
              <a:srgbClr val="089292">
                <a:alpha val="67843"/>
              </a:srgbClr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683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70E4B6DF-6EDE-2868-E9B2-20947ACC5A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4" y="4580781"/>
            <a:ext cx="18288004" cy="1143000"/>
          </a:xfrm>
        </p:spPr>
        <p:txBody>
          <a:bodyPr>
            <a:noAutofit/>
          </a:bodyPr>
          <a:lstStyle/>
          <a:p>
            <a:r>
              <a:rPr lang="en-US" sz="7800" b="1" spc="-47" dirty="0" err="1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Korleis</a:t>
            </a:r>
            <a:r>
              <a:rPr lang="en-US" sz="7800" b="1" spc="-47" dirty="0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 er det å </a:t>
            </a:r>
            <a:r>
              <a:rPr lang="en-US" sz="7800" b="1" spc="-47" dirty="0" err="1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vere</a:t>
            </a:r>
            <a:r>
              <a:rPr lang="en-US" sz="7800" b="1" spc="-47" dirty="0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 </a:t>
            </a:r>
            <a:r>
              <a:rPr lang="en-US" sz="7800" b="1" spc="-47" dirty="0" err="1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trekkfugl</a:t>
            </a:r>
            <a:r>
              <a:rPr lang="en-US" sz="7800" b="1" spc="-47" dirty="0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?</a:t>
            </a:r>
            <a:endParaRPr lang="nb-NO" sz="7800" b="1" spc="-47" dirty="0">
              <a:solidFill>
                <a:srgbClr val="FFFFFF"/>
              </a:solidFill>
              <a:latin typeface="Calibre 2 Semi-Bold"/>
              <a:ea typeface="Calibre 2 Semi-Bold"/>
              <a:cs typeface="Calibre 2 Semi-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348740" y="1105805"/>
            <a:ext cx="7236994" cy="8558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1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40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Alle fugler små de er</a:t>
            </a:r>
          </a:p>
        </p:txBody>
      </p:sp>
      <p:sp>
        <p:nvSpPr>
          <p:cNvPr id="4" name="Freeform 4" descr="Birds sitting on wires with musical notes"/>
          <p:cNvSpPr/>
          <p:nvPr/>
        </p:nvSpPr>
        <p:spPr>
          <a:xfrm>
            <a:off x="1257300" y="2738438"/>
            <a:ext cx="10634235" cy="5981757"/>
          </a:xfrm>
          <a:custGeom>
            <a:avLst/>
            <a:gdLst/>
            <a:ahLst/>
            <a:cxnLst/>
            <a:rect l="l" t="t" r="r" b="b"/>
            <a:pathLst>
              <a:path w="10634235" h="5981757">
                <a:moveTo>
                  <a:pt x="0" y="0"/>
                </a:moveTo>
                <a:lnTo>
                  <a:pt x="10634235" y="0"/>
                </a:lnTo>
                <a:lnTo>
                  <a:pt x="10634235" y="5981756"/>
                </a:lnTo>
                <a:lnTo>
                  <a:pt x="0" y="59817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" r="-44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2354760" y="2662238"/>
            <a:ext cx="4904540" cy="605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1"/>
              </a:lnSpc>
            </a:pPr>
            <a:r>
              <a:rPr lang="nb-NO" sz="3600" dirty="0">
                <a:solidFill>
                  <a:srgbClr val="1F1F1F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Alle fugler små de er kommet nå tilbake</a:t>
            </a:r>
          </a:p>
          <a:p>
            <a:pPr algn="l">
              <a:lnSpc>
                <a:spcPts val="4281"/>
              </a:lnSpc>
            </a:pPr>
            <a:endParaRPr lang="nb-NO" sz="3600" dirty="0">
              <a:solidFill>
                <a:srgbClr val="1F1F1F"/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l">
              <a:lnSpc>
                <a:spcPts val="4281"/>
              </a:lnSpc>
            </a:pPr>
            <a:r>
              <a:rPr lang="nb-NO" sz="3600" dirty="0">
                <a:solidFill>
                  <a:srgbClr val="1F1F1F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Gjøk og sisik, trost og stær synger alle dage.</a:t>
            </a:r>
          </a:p>
          <a:p>
            <a:pPr algn="l">
              <a:lnSpc>
                <a:spcPts val="4281"/>
              </a:lnSpc>
            </a:pPr>
            <a:endParaRPr lang="nb-NO" sz="3600" dirty="0">
              <a:solidFill>
                <a:srgbClr val="1F1F1F"/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l">
              <a:lnSpc>
                <a:spcPts val="4281"/>
              </a:lnSpc>
            </a:pPr>
            <a:r>
              <a:rPr lang="nb-NO" sz="3600" dirty="0">
                <a:solidFill>
                  <a:srgbClr val="1F1F1F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Lerka jubler høyt i sky, ringer våren inn på ny</a:t>
            </a:r>
          </a:p>
          <a:p>
            <a:pPr algn="l">
              <a:lnSpc>
                <a:spcPts val="4281"/>
              </a:lnSpc>
            </a:pPr>
            <a:endParaRPr lang="nb-NO" sz="3600" dirty="0">
              <a:solidFill>
                <a:srgbClr val="1F1F1F"/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l">
              <a:lnSpc>
                <a:spcPts val="4281"/>
              </a:lnSpc>
            </a:pPr>
            <a:r>
              <a:rPr lang="nb-NO" sz="3600" dirty="0">
                <a:solidFill>
                  <a:srgbClr val="1F1F1F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Frost og snø de måtte fly, her er sol og glede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0417564" y="2389930"/>
            <a:ext cx="6112518" cy="17214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38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Reisebrev </a:t>
            </a:r>
            <a:r>
              <a:rPr kumimoji="0" lang="nb-NO" sz="5400" b="1" i="0" u="none" strike="noStrike" kern="1200" cap="none" spc="-38" normalizeH="0" baseline="0" noProof="0" dirty="0" err="1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frå</a:t>
            </a:r>
            <a:r>
              <a:rPr kumimoji="0" lang="nb-NO" sz="5400" b="1" i="0" u="none" strike="noStrike" kern="1200" cap="none" spc="-38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 ei lappspove</a:t>
            </a:r>
          </a:p>
        </p:txBody>
      </p:sp>
      <p:sp>
        <p:nvSpPr>
          <p:cNvPr id="4" name="Freeform 4" descr="Bilde av lappspove"/>
          <p:cNvSpPr/>
          <p:nvPr/>
        </p:nvSpPr>
        <p:spPr>
          <a:xfrm>
            <a:off x="-520142" y="0"/>
            <a:ext cx="10106925" cy="10615072"/>
          </a:xfrm>
          <a:custGeom>
            <a:avLst/>
            <a:gdLst/>
            <a:ahLst/>
            <a:cxnLst/>
            <a:rect l="l" t="t" r="r" b="b"/>
            <a:pathLst>
              <a:path w="10106925" h="10615072">
                <a:moveTo>
                  <a:pt x="0" y="0"/>
                </a:moveTo>
                <a:lnTo>
                  <a:pt x="10106925" y="0"/>
                </a:lnTo>
                <a:lnTo>
                  <a:pt x="10106925" y="10615072"/>
                </a:lnTo>
                <a:lnTo>
                  <a:pt x="0" y="10615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880" r="-23464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0415011" y="5970070"/>
            <a:ext cx="6115071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nb-NO" sz="3600" b="1" spc="33" dirty="0">
                <a:solidFill>
                  <a:srgbClr val="000000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Lytteoppdrag</a:t>
            </a:r>
            <a:r>
              <a:rPr lang="nb-NO" sz="3600" spc="33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:</a:t>
            </a:r>
          </a:p>
          <a:p>
            <a:pPr algn="l">
              <a:lnSpc>
                <a:spcPts val="3888"/>
              </a:lnSpc>
            </a:pPr>
            <a:r>
              <a:rPr lang="nb-NO" sz="3600" spc="33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Noter </a:t>
            </a:r>
            <a:r>
              <a:rPr lang="nb-NO" sz="3600" spc="33" dirty="0" err="1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farane</a:t>
            </a:r>
            <a:r>
              <a:rPr lang="nb-NO" sz="3600" spc="33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 som </a:t>
            </a:r>
            <a:r>
              <a:rPr lang="nb-NO" sz="3600" spc="33" dirty="0" err="1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lappspova</a:t>
            </a:r>
            <a:r>
              <a:rPr lang="nb-NO" sz="3600" spc="33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 møter på sin veg til Marokko.  </a:t>
            </a:r>
          </a:p>
        </p:txBody>
      </p:sp>
      <p:pic>
        <p:nvPicPr>
          <p:cNvPr id="5" name="Reisebrev lappspove" descr="Lydikon">
            <a:hlinkClick r:id="" action="ppaction://media"/>
            <a:extLst>
              <a:ext uri="{FF2B5EF4-FFF2-40B4-BE49-F238E27FC236}">
                <a16:creationId xmlns:a16="http://schemas.microsoft.com/office/drawing/2014/main" id="{41AED591-B885-10B7-424E-88792FBAE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5600" y="3381638"/>
            <a:ext cx="2794000" cy="279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48740" y="1968397"/>
            <a:ext cx="5550404" cy="836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b="1" spc="-38" dirty="0">
                <a:solidFill>
                  <a:srgbClr val="089292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R</a:t>
            </a:r>
            <a:r>
              <a:rPr kumimoji="0" lang="nb-NO" sz="5400" b="1" i="0" u="none" strike="noStrike" kern="1200" cap="none" spc="-38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eisa di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8740" y="3687310"/>
            <a:ext cx="5550404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nb-NO" sz="3600" spc="33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De skal nå </a:t>
            </a:r>
            <a:r>
              <a:rPr lang="nb-NO" sz="3600" spc="33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fortelje</a:t>
            </a:r>
            <a:r>
              <a:rPr lang="nb-NO" sz="3600" spc="33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 historia om kva de opplevde som </a:t>
            </a:r>
            <a:r>
              <a:rPr lang="nb-NO" sz="3600" spc="33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lauvsonger</a:t>
            </a:r>
            <a:r>
              <a:rPr lang="nb-NO" sz="3600" spc="33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, star, sildemåke og grågås.</a:t>
            </a:r>
          </a:p>
          <a:p>
            <a:pPr algn="l">
              <a:lnSpc>
                <a:spcPts val="3888"/>
              </a:lnSpc>
            </a:pPr>
            <a:endParaRPr lang="nb-NO" sz="3600" spc="33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  <a:sym typeface="Calibre 2"/>
            </a:endParaRPr>
          </a:p>
          <a:p>
            <a:pPr algn="l">
              <a:lnSpc>
                <a:spcPts val="3888"/>
              </a:lnSpc>
            </a:pPr>
            <a:r>
              <a:rPr lang="nb-NO" sz="3600" spc="33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Snakk med </a:t>
            </a:r>
            <a:r>
              <a:rPr lang="nb-NO" sz="3600" spc="33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partnaren</a:t>
            </a:r>
            <a:r>
              <a:rPr lang="nb-NO" sz="3600" spc="33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 din og bli </a:t>
            </a:r>
            <a:r>
              <a:rPr lang="nb-NO" sz="3600" spc="33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einige</a:t>
            </a:r>
            <a:r>
              <a:rPr lang="nb-NO" sz="3600" spc="33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 om kva de vil </a:t>
            </a:r>
            <a:r>
              <a:rPr lang="nb-NO" sz="3600" spc="33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fortelje</a:t>
            </a:r>
            <a:r>
              <a:rPr lang="nb-NO" sz="3600" spc="33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 </a:t>
            </a:r>
            <a:r>
              <a:rPr lang="nb-NO" sz="3600" spc="33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dei</a:t>
            </a:r>
            <a:r>
              <a:rPr lang="nb-NO" sz="3600" spc="33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 andre.</a:t>
            </a:r>
          </a:p>
        </p:txBody>
      </p:sp>
      <p:sp>
        <p:nvSpPr>
          <p:cNvPr id="3" name="Freeform 3" descr="Bilde av stær"/>
          <p:cNvSpPr/>
          <p:nvPr/>
        </p:nvSpPr>
        <p:spPr>
          <a:xfrm>
            <a:off x="8512946" y="0"/>
            <a:ext cx="4144075" cy="5244187"/>
          </a:xfrm>
          <a:custGeom>
            <a:avLst/>
            <a:gdLst/>
            <a:ahLst/>
            <a:cxnLst/>
            <a:rect l="l" t="t" r="r" b="b"/>
            <a:pathLst>
              <a:path w="4144075" h="5244187">
                <a:moveTo>
                  <a:pt x="0" y="0"/>
                </a:moveTo>
                <a:lnTo>
                  <a:pt x="4144075" y="0"/>
                </a:lnTo>
                <a:lnTo>
                  <a:pt x="4144075" y="5244187"/>
                </a:lnTo>
                <a:lnTo>
                  <a:pt x="0" y="5244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95" t="-25810" r="-18776" b="-29294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8512946" y="435190"/>
            <a:ext cx="139305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star</a:t>
            </a:r>
          </a:p>
        </p:txBody>
      </p:sp>
      <p:sp>
        <p:nvSpPr>
          <p:cNvPr id="5" name="Freeform 5" descr="Bilde av sildemåke"/>
          <p:cNvSpPr/>
          <p:nvPr/>
        </p:nvSpPr>
        <p:spPr>
          <a:xfrm>
            <a:off x="12657021" y="0"/>
            <a:ext cx="5630979" cy="5244188"/>
          </a:xfrm>
          <a:custGeom>
            <a:avLst/>
            <a:gdLst/>
            <a:ahLst/>
            <a:cxnLst/>
            <a:rect l="l" t="t" r="r" b="b"/>
            <a:pathLst>
              <a:path w="5630979" h="5350404">
                <a:moveTo>
                  <a:pt x="0" y="0"/>
                </a:moveTo>
                <a:lnTo>
                  <a:pt x="5630979" y="0"/>
                </a:lnTo>
                <a:lnTo>
                  <a:pt x="5630979" y="5350403"/>
                </a:lnTo>
                <a:lnTo>
                  <a:pt x="0" y="5350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70" r="-30465" b="-926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15653532" y="627906"/>
            <a:ext cx="265623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sildemåke</a:t>
            </a:r>
          </a:p>
        </p:txBody>
      </p:sp>
      <p:sp>
        <p:nvSpPr>
          <p:cNvPr id="4" name="Freeform 4" descr="Bilde av grågås"/>
          <p:cNvSpPr/>
          <p:nvPr/>
        </p:nvSpPr>
        <p:spPr>
          <a:xfrm>
            <a:off x="8512946" y="5244187"/>
            <a:ext cx="5096754" cy="5071197"/>
          </a:xfrm>
          <a:custGeom>
            <a:avLst/>
            <a:gdLst/>
            <a:ahLst/>
            <a:cxnLst/>
            <a:rect l="l" t="t" r="r" b="b"/>
            <a:pathLst>
              <a:path w="5096754" h="5071197">
                <a:moveTo>
                  <a:pt x="0" y="0"/>
                </a:moveTo>
                <a:lnTo>
                  <a:pt x="5096754" y="0"/>
                </a:lnTo>
                <a:lnTo>
                  <a:pt x="5096754" y="5071197"/>
                </a:lnTo>
                <a:lnTo>
                  <a:pt x="0" y="50711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412" r="-7929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11315647" y="9473791"/>
            <a:ext cx="201198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grågås</a:t>
            </a:r>
          </a:p>
        </p:txBody>
      </p:sp>
      <p:pic>
        <p:nvPicPr>
          <p:cNvPr id="13" name="Picture 12" descr="Bilde av løvsanger">
            <a:extLst>
              <a:ext uri="{FF2B5EF4-FFF2-40B4-BE49-F238E27FC236}">
                <a16:creationId xmlns:a16="http://schemas.microsoft.com/office/drawing/2014/main" id="{54746C69-B9F6-927D-DB7B-9EFD3D89F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r="8110"/>
          <a:stretch/>
        </p:blipFill>
        <p:spPr>
          <a:xfrm>
            <a:off x="13563600" y="5244187"/>
            <a:ext cx="4724400" cy="5119254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5C6F218C-8BA7-A812-E5CB-23D8E638E7BD}"/>
              </a:ext>
            </a:extLst>
          </p:cNvPr>
          <p:cNvSpPr txBox="1"/>
          <p:nvPr/>
        </p:nvSpPr>
        <p:spPr>
          <a:xfrm>
            <a:off x="13845672" y="5687857"/>
            <a:ext cx="3093588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lauvsongar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6437518" cy="10287000"/>
            <a:chOff x="0" y="0"/>
            <a:chExt cx="169547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5478" cy="2709333"/>
            </a:xfrm>
            <a:custGeom>
              <a:avLst/>
              <a:gdLst/>
              <a:ahLst/>
              <a:cxnLst/>
              <a:rect l="l" t="t" r="r" b="b"/>
              <a:pathLst>
                <a:path w="1695478" h="2709333">
                  <a:moveTo>
                    <a:pt x="0" y="0"/>
                  </a:moveTo>
                  <a:lnTo>
                    <a:pt x="1695478" y="0"/>
                  </a:lnTo>
                  <a:lnTo>
                    <a:pt x="169547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89292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9547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838200" y="2972693"/>
            <a:ext cx="5542677" cy="3077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550" b="1" spc="-33" dirty="0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Kva</a:t>
            </a:r>
            <a:r>
              <a:rPr kumimoji="0" lang="nb-NO" sz="5550" b="1" i="0" u="none" strike="noStrike" kern="120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 </a:t>
            </a:r>
            <a:r>
              <a:rPr kumimoji="0" lang="nb-NO" sz="5550" b="1" i="0" u="none" strike="noStrike" kern="1200" cap="none" spc="-3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farar</a:t>
            </a:r>
            <a:r>
              <a:rPr kumimoji="0" lang="nb-NO" sz="5550" b="1" i="0" u="none" strike="noStrike" kern="120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 har de nå hø</a:t>
            </a:r>
            <a:r>
              <a:rPr lang="nb-NO" sz="5550" b="1" spc="-33" dirty="0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y</a:t>
            </a:r>
            <a:r>
              <a:rPr kumimoji="0" lang="nb-NO" sz="5550" b="1" i="0" u="none" strike="noStrike" kern="1200" cap="none" spc="-3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rt</a:t>
            </a:r>
            <a:r>
              <a:rPr kumimoji="0" lang="nb-NO" sz="5550" b="1" i="0" u="none" strike="noStrike" kern="120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 og opplevd at </a:t>
            </a:r>
            <a:r>
              <a:rPr kumimoji="0" lang="nb-NO" sz="5550" b="1" i="0" u="none" strike="noStrike" kern="1200" cap="none" spc="-3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trekkfuglar</a:t>
            </a:r>
            <a:r>
              <a:rPr kumimoji="0" lang="nb-NO" sz="5550" b="1" i="0" u="none" strike="noStrike" kern="120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 kan møte på?</a:t>
            </a:r>
          </a:p>
        </p:txBody>
      </p:sp>
      <p:sp>
        <p:nvSpPr>
          <p:cNvPr id="9" name="Freeform 3" descr="Bilde av stær">
            <a:extLst>
              <a:ext uri="{FF2B5EF4-FFF2-40B4-BE49-F238E27FC236}">
                <a16:creationId xmlns:a16="http://schemas.microsoft.com/office/drawing/2014/main" id="{4056ECCD-EE43-6D36-0C3B-2C2B89EC6B48}"/>
              </a:ext>
            </a:extLst>
          </p:cNvPr>
          <p:cNvSpPr/>
          <p:nvPr/>
        </p:nvSpPr>
        <p:spPr>
          <a:xfrm>
            <a:off x="6922200" y="580301"/>
            <a:ext cx="3931200" cy="3929782"/>
          </a:xfrm>
          <a:prstGeom prst="ellipse">
            <a:avLst/>
          </a:prstGeom>
          <a:blipFill>
            <a:blip r:embed="rId3"/>
            <a:stretch>
              <a:fillRect l="-11995" t="-25810" r="-18776" b="-29294"/>
            </a:stretch>
          </a:blipFill>
          <a:effectLst/>
        </p:spPr>
        <p:txBody>
          <a:bodyPr/>
          <a:lstStyle/>
          <a:p>
            <a:endParaRPr lang="nb-NO" dirty="0"/>
          </a:p>
        </p:txBody>
      </p:sp>
      <p:sp>
        <p:nvSpPr>
          <p:cNvPr id="10" name="Freeform 4" descr="Et fotografi av en grågås.">
            <a:extLst>
              <a:ext uri="{FF2B5EF4-FFF2-40B4-BE49-F238E27FC236}">
                <a16:creationId xmlns:a16="http://schemas.microsoft.com/office/drawing/2014/main" id="{098A6ED1-029D-5C36-8CCE-6A7DD0DD326F}"/>
              </a:ext>
            </a:extLst>
          </p:cNvPr>
          <p:cNvSpPr/>
          <p:nvPr/>
        </p:nvSpPr>
        <p:spPr>
          <a:xfrm>
            <a:off x="6922200" y="5784300"/>
            <a:ext cx="3931200" cy="3931200"/>
          </a:xfrm>
          <a:prstGeom prst="ellipse">
            <a:avLst/>
          </a:prstGeom>
          <a:blipFill>
            <a:blip r:embed="rId4"/>
            <a:stretch>
              <a:fillRect l="-41412" t="-25962" r="-7929" b="-27209"/>
            </a:stretch>
          </a:blipFill>
          <a:effectLst/>
        </p:spPr>
        <p:txBody>
          <a:bodyPr/>
          <a:lstStyle/>
          <a:p>
            <a:endParaRPr lang="nb-NO" dirty="0"/>
          </a:p>
        </p:txBody>
      </p:sp>
      <p:sp>
        <p:nvSpPr>
          <p:cNvPr id="11" name="Freeform 5" descr="Et fotografi av en sildemåke.">
            <a:extLst>
              <a:ext uri="{FF2B5EF4-FFF2-40B4-BE49-F238E27FC236}">
                <a16:creationId xmlns:a16="http://schemas.microsoft.com/office/drawing/2014/main" id="{FC8F2827-9983-9201-042E-D53687A5695F}"/>
              </a:ext>
            </a:extLst>
          </p:cNvPr>
          <p:cNvSpPr/>
          <p:nvPr/>
        </p:nvSpPr>
        <p:spPr>
          <a:xfrm>
            <a:off x="10377000" y="3064146"/>
            <a:ext cx="3931200" cy="3931200"/>
          </a:xfrm>
          <a:prstGeom prst="flowChartConnector">
            <a:avLst/>
          </a:prstGeom>
          <a:blipFill>
            <a:blip r:embed="rId5"/>
            <a:stretch>
              <a:fillRect l="-13470" r="-30465" b="-926"/>
            </a:stretch>
          </a:blipFill>
          <a:effectLst/>
        </p:spPr>
        <p:txBody>
          <a:bodyPr/>
          <a:lstStyle/>
          <a:p>
            <a:endParaRPr lang="nb-NO"/>
          </a:p>
        </p:txBody>
      </p:sp>
      <p:sp>
        <p:nvSpPr>
          <p:cNvPr id="7" name="Freeform 4" descr="Et fotografi av en lappspove.">
            <a:extLst>
              <a:ext uri="{FF2B5EF4-FFF2-40B4-BE49-F238E27FC236}">
                <a16:creationId xmlns:a16="http://schemas.microsoft.com/office/drawing/2014/main" id="{9EF12DF8-3B39-8B96-2BD3-28C61281FB10}"/>
              </a:ext>
            </a:extLst>
          </p:cNvPr>
          <p:cNvSpPr/>
          <p:nvPr/>
        </p:nvSpPr>
        <p:spPr>
          <a:xfrm>
            <a:off x="13944600" y="580301"/>
            <a:ext cx="3931200" cy="3929782"/>
          </a:xfrm>
          <a:prstGeom prst="flowChartConnector">
            <a:avLst/>
          </a:prstGeom>
          <a:blipFill>
            <a:blip r:embed="rId6"/>
            <a:stretch>
              <a:fillRect l="-33880" r="-23464"/>
            </a:stretch>
          </a:blipFill>
          <a:effectLst/>
        </p:spPr>
        <p:txBody>
          <a:bodyPr/>
          <a:lstStyle/>
          <a:p>
            <a:endParaRPr lang="nb-NO"/>
          </a:p>
        </p:txBody>
      </p:sp>
      <p:pic>
        <p:nvPicPr>
          <p:cNvPr id="2" name="Picture 1" descr="Et fotografi av en løvsanger">
            <a:extLst>
              <a:ext uri="{FF2B5EF4-FFF2-40B4-BE49-F238E27FC236}">
                <a16:creationId xmlns:a16="http://schemas.microsoft.com/office/drawing/2014/main" id="{6DDE3675-328D-E92E-F5B2-E8DB39E34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t="692" r="9539" b="-692"/>
          <a:stretch/>
        </p:blipFill>
        <p:spPr>
          <a:xfrm>
            <a:off x="13930691" y="5811514"/>
            <a:ext cx="3931200" cy="3931200"/>
          </a:xfrm>
          <a:prstGeom prst="ellipse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1C8F1-05E8-293A-EA5A-F94ED9AAF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04F3625F-3CB7-3AF4-26A3-1E279DB16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6437518" cy="10287000"/>
            <a:chOff x="0" y="0"/>
            <a:chExt cx="1695478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85283EE-15A0-D466-6A49-A848B423A450}"/>
                </a:ext>
              </a:extLst>
            </p:cNvPr>
            <p:cNvSpPr/>
            <p:nvPr/>
          </p:nvSpPr>
          <p:spPr>
            <a:xfrm>
              <a:off x="0" y="0"/>
              <a:ext cx="1695478" cy="2709333"/>
            </a:xfrm>
            <a:custGeom>
              <a:avLst/>
              <a:gdLst/>
              <a:ahLst/>
              <a:cxnLst/>
              <a:rect l="l" t="t" r="r" b="b"/>
              <a:pathLst>
                <a:path w="1695478" h="2709333">
                  <a:moveTo>
                    <a:pt x="0" y="0"/>
                  </a:moveTo>
                  <a:lnTo>
                    <a:pt x="1695478" y="0"/>
                  </a:lnTo>
                  <a:lnTo>
                    <a:pt x="169547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89292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A3BECC7-E9AF-F536-1D8C-D1EA58B7A9D1}"/>
                </a:ext>
              </a:extLst>
            </p:cNvPr>
            <p:cNvSpPr txBox="1"/>
            <p:nvPr/>
          </p:nvSpPr>
          <p:spPr>
            <a:xfrm>
              <a:off x="0" y="-47625"/>
              <a:ext cx="169547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AD21F4D5-2D6C-9F32-1A3A-414E34B55B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7420" y="3086100"/>
            <a:ext cx="5542677" cy="33239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5400" dirty="0">
                <a:solidFill>
                  <a:schemeClr val="bg1"/>
                </a:solidFill>
                <a:latin typeface="Calibre 2 Semi-Bold" panose="020B0604020202020204" charset="0"/>
              </a:rPr>
              <a:t>Kvar på reisa </a:t>
            </a:r>
            <a:r>
              <a:rPr lang="nb-NO" sz="5400" dirty="0" err="1">
                <a:solidFill>
                  <a:schemeClr val="bg1"/>
                </a:solidFill>
                <a:latin typeface="Calibre 2 Semi-Bold" panose="020B0604020202020204" charset="0"/>
              </a:rPr>
              <a:t>dykkar</a:t>
            </a:r>
            <a:r>
              <a:rPr lang="nb-NO" sz="5400" dirty="0">
                <a:solidFill>
                  <a:schemeClr val="bg1"/>
                </a:solidFill>
                <a:latin typeface="Calibre 2 Semi-Bold" panose="020B0604020202020204" charset="0"/>
              </a:rPr>
              <a:t> som trekkfugl </a:t>
            </a:r>
            <a:r>
              <a:rPr lang="nb-NO" sz="5400" dirty="0" err="1">
                <a:solidFill>
                  <a:schemeClr val="bg1"/>
                </a:solidFill>
                <a:latin typeface="Calibre 2 Semi-Bold" panose="020B0604020202020204" charset="0"/>
              </a:rPr>
              <a:t>fekk</a:t>
            </a:r>
            <a:r>
              <a:rPr lang="nb-NO" sz="5400" dirty="0">
                <a:solidFill>
                  <a:schemeClr val="bg1"/>
                </a:solidFill>
                <a:latin typeface="Calibre 2 Semi-Bold" panose="020B0604020202020204" charset="0"/>
              </a:rPr>
              <a:t> de kvile og energi?</a:t>
            </a: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F8D5F261-C6A7-3533-EC29-20A806A90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05800" y="1866900"/>
            <a:ext cx="9299500" cy="6286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5160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763524" y="1674448"/>
            <a:ext cx="6526070" cy="705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31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Dei viktige våtmarkene</a:t>
            </a:r>
          </a:p>
        </p:txBody>
      </p:sp>
      <p:sp>
        <p:nvSpPr>
          <p:cNvPr id="3" name="Freeform 3" descr="Bilde av brunnakke"/>
          <p:cNvSpPr/>
          <p:nvPr/>
        </p:nvSpPr>
        <p:spPr>
          <a:xfrm>
            <a:off x="7672971" y="0"/>
            <a:ext cx="4945067" cy="5102352"/>
          </a:xfrm>
          <a:custGeom>
            <a:avLst/>
            <a:gdLst/>
            <a:ahLst/>
            <a:cxnLst/>
            <a:rect l="l" t="t" r="r" b="b"/>
            <a:pathLst>
              <a:path w="4945067" h="5102352">
                <a:moveTo>
                  <a:pt x="0" y="0"/>
                </a:moveTo>
                <a:lnTo>
                  <a:pt x="4945067" y="0"/>
                </a:lnTo>
                <a:lnTo>
                  <a:pt x="4945067" y="5102352"/>
                </a:lnTo>
                <a:lnTo>
                  <a:pt x="0" y="5102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660" t="-19169" r="-50763" b="-2122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TextBox 7"/>
          <p:cNvSpPr txBox="1"/>
          <p:nvPr/>
        </p:nvSpPr>
        <p:spPr>
          <a:xfrm>
            <a:off x="7848600" y="266700"/>
            <a:ext cx="27432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nb-NO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brunnakke</a:t>
            </a:r>
          </a:p>
        </p:txBody>
      </p:sp>
      <p:sp>
        <p:nvSpPr>
          <p:cNvPr id="2" name="Freeform 2" descr="Bilde av vipe"/>
          <p:cNvSpPr/>
          <p:nvPr/>
        </p:nvSpPr>
        <p:spPr>
          <a:xfrm>
            <a:off x="12793982" y="15"/>
            <a:ext cx="5494020" cy="5102337"/>
          </a:xfrm>
          <a:custGeom>
            <a:avLst/>
            <a:gdLst/>
            <a:ahLst/>
            <a:cxnLst/>
            <a:rect l="l" t="t" r="r" b="b"/>
            <a:pathLst>
              <a:path w="5494020" h="5102337">
                <a:moveTo>
                  <a:pt x="0" y="0"/>
                </a:moveTo>
                <a:lnTo>
                  <a:pt x="5494020" y="0"/>
                </a:lnTo>
                <a:lnTo>
                  <a:pt x="5494020" y="5102337"/>
                </a:lnTo>
                <a:lnTo>
                  <a:pt x="0" y="5102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913" r="-1191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13071400" y="281609"/>
            <a:ext cx="111951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nb-NO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vipe</a:t>
            </a:r>
          </a:p>
        </p:txBody>
      </p:sp>
      <p:sp>
        <p:nvSpPr>
          <p:cNvPr id="4" name="Freeform 4" descr="Bilde av tjeld"/>
          <p:cNvSpPr/>
          <p:nvPr/>
        </p:nvSpPr>
        <p:spPr>
          <a:xfrm>
            <a:off x="7672971" y="5259599"/>
            <a:ext cx="10615030" cy="5027401"/>
          </a:xfrm>
          <a:custGeom>
            <a:avLst/>
            <a:gdLst/>
            <a:ahLst/>
            <a:cxnLst/>
            <a:rect l="l" t="t" r="r" b="b"/>
            <a:pathLst>
              <a:path w="10615030" h="5027401">
                <a:moveTo>
                  <a:pt x="0" y="0"/>
                </a:moveTo>
                <a:lnTo>
                  <a:pt x="10615031" y="0"/>
                </a:lnTo>
                <a:lnTo>
                  <a:pt x="10615031" y="5027401"/>
                </a:lnTo>
                <a:lnTo>
                  <a:pt x="0" y="5027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3108" b="-757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763524" y="3244915"/>
            <a:ext cx="6038889" cy="5757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nb-NO" sz="3600" spc="27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Når </a:t>
            </a:r>
            <a:r>
              <a:rPr lang="nb-NO" sz="3600" spc="27" dirty="0" err="1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fuglane</a:t>
            </a:r>
            <a:r>
              <a:rPr lang="nb-NO" sz="3600" spc="27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 trekk, treng </a:t>
            </a:r>
            <a:r>
              <a:rPr lang="nb-NO" sz="3600" spc="27" dirty="0" err="1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dei</a:t>
            </a:r>
            <a:r>
              <a:rPr lang="nb-NO" sz="3600" spc="27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 å stoppe flere gonger undervegs for å ete og kvile.</a:t>
            </a:r>
          </a:p>
          <a:p>
            <a:pPr algn="l">
              <a:lnSpc>
                <a:spcPts val="3240"/>
              </a:lnSpc>
            </a:pPr>
            <a:endParaRPr lang="nb-NO" sz="3600" spc="27" dirty="0">
              <a:solidFill>
                <a:srgbClr val="000000"/>
              </a:solidFill>
              <a:latin typeface="Calibre 2"/>
              <a:ea typeface="Calibre 2"/>
              <a:cs typeface="Calibre 2"/>
              <a:sym typeface="Calibre 2"/>
            </a:endParaRP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nb-NO" sz="3600" spc="27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Våtmarker – område der vatn møter land og der det er grunt vatn – er ofte gode </a:t>
            </a:r>
            <a:r>
              <a:rPr lang="nb-NO" sz="3600" spc="27" dirty="0" err="1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plassar</a:t>
            </a:r>
            <a:r>
              <a:rPr lang="nb-NO" sz="3600" spc="27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. For eksempel ei myr, ei strand eller </a:t>
            </a:r>
            <a:r>
              <a:rPr lang="nb-NO" sz="3600" spc="27" dirty="0" err="1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ein</a:t>
            </a:r>
            <a:r>
              <a:rPr lang="nb-NO" sz="3600" spc="27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 dam. </a:t>
            </a:r>
          </a:p>
          <a:p>
            <a:pPr algn="l">
              <a:lnSpc>
                <a:spcPts val="3240"/>
              </a:lnSpc>
            </a:pPr>
            <a:endParaRPr lang="nb-NO" sz="3600" spc="27" dirty="0">
              <a:solidFill>
                <a:srgbClr val="000000"/>
              </a:solidFill>
              <a:latin typeface="Calibre 2"/>
              <a:ea typeface="Calibre 2"/>
              <a:cs typeface="Calibre 2"/>
              <a:sym typeface="Calibre 2"/>
            </a:endParaRP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nb-NO" sz="3600" spc="28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Grunne vatn har ofte </a:t>
            </a:r>
            <a:r>
              <a:rPr lang="nb-NO" sz="3600" spc="28" dirty="0" err="1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mykje</a:t>
            </a:r>
            <a:r>
              <a:rPr lang="nb-NO" sz="3600" spc="28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 mat for </a:t>
            </a:r>
            <a:r>
              <a:rPr lang="nb-NO" sz="3600" spc="28" dirty="0" err="1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fuglane</a:t>
            </a:r>
            <a:r>
              <a:rPr lang="nb-NO" sz="3600" spc="28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, som vassplanter, fisk, skjel, </a:t>
            </a:r>
            <a:r>
              <a:rPr lang="nb-NO" sz="3600" spc="28" dirty="0" err="1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sniglar</a:t>
            </a:r>
            <a:r>
              <a:rPr lang="nb-NO" sz="3600" spc="28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, og andre småkryp.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706600" y="6286500"/>
            <a:ext cx="22098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nb-NO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tjeld</a:t>
            </a:r>
            <a:r>
              <a:rPr lang="en-US" sz="32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9813547" y="1915170"/>
            <a:ext cx="7785009" cy="6156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37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+mn-lt"/>
                <a:ea typeface="Calibre 1 Bold"/>
                <a:cs typeface="Calibre 1 Bold"/>
                <a:sym typeface="Calibre 1 Bold"/>
              </a:rPr>
              <a:t>Diskuter i par:</a:t>
            </a:r>
          </a:p>
        </p:txBody>
      </p:sp>
      <p:sp>
        <p:nvSpPr>
          <p:cNvPr id="2" name="Freeform 2" descr="A bird standing on a branch  Description automatically generated"/>
          <p:cNvSpPr/>
          <p:nvPr/>
        </p:nvSpPr>
        <p:spPr>
          <a:xfrm>
            <a:off x="-376233" y="15"/>
            <a:ext cx="9520233" cy="10286985"/>
          </a:xfrm>
          <a:custGeom>
            <a:avLst/>
            <a:gdLst/>
            <a:ahLst/>
            <a:cxnLst/>
            <a:rect l="l" t="t" r="r" b="b"/>
            <a:pathLst>
              <a:path w="9520233" h="10286985">
                <a:moveTo>
                  <a:pt x="0" y="0"/>
                </a:moveTo>
                <a:lnTo>
                  <a:pt x="9520233" y="0"/>
                </a:lnTo>
                <a:lnTo>
                  <a:pt x="9520233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840" r="-5326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6D757C-CEDA-A3D2-38D4-04D0F04109F8}"/>
              </a:ext>
            </a:extLst>
          </p:cNvPr>
          <p:cNvSpPr txBox="1">
            <a:spLocks/>
          </p:cNvSpPr>
          <p:nvPr/>
        </p:nvSpPr>
        <p:spPr>
          <a:xfrm>
            <a:off x="9813547" y="2933700"/>
            <a:ext cx="7785009" cy="62837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456"/>
              </a:lnSpc>
              <a:spcBef>
                <a:spcPts val="0"/>
              </a:spcBef>
              <a:defRPr/>
            </a:pPr>
            <a:r>
              <a:rPr lang="nb-NO" sz="3600" b="1" spc="28" dirty="0" err="1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Kvifor</a:t>
            </a:r>
            <a:r>
              <a:rPr lang="nb-NO" sz="3600" b="1" spc="28" dirty="0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 trur de </a:t>
            </a:r>
            <a:r>
              <a:rPr lang="nb-NO" sz="3600" b="1" spc="28" dirty="0" err="1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trekkfuglane</a:t>
            </a:r>
            <a:r>
              <a:rPr lang="nb-NO" sz="3600" b="1" spc="28" dirty="0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 flyr </a:t>
            </a:r>
            <a:r>
              <a:rPr lang="nb-NO" sz="3600" b="1" spc="28" dirty="0" err="1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frå</a:t>
            </a:r>
            <a:r>
              <a:rPr lang="nb-NO" sz="3600" b="1" spc="28" dirty="0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 </a:t>
            </a:r>
            <a:r>
              <a:rPr lang="nb-NO" sz="3600" b="1" spc="28" dirty="0" err="1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Noreg</a:t>
            </a:r>
            <a:r>
              <a:rPr lang="nb-NO" sz="3600" b="1" spc="28" dirty="0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 om </a:t>
            </a:r>
            <a:r>
              <a:rPr lang="nb-NO" sz="3600" b="1" spc="28" dirty="0" err="1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hausten</a:t>
            </a:r>
            <a:r>
              <a:rPr lang="nb-NO" sz="3600" b="1" spc="28" dirty="0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 </a:t>
            </a:r>
            <a:r>
              <a:rPr lang="nb-NO" sz="3600" b="1" spc="28" dirty="0" err="1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sjølv</a:t>
            </a:r>
            <a:r>
              <a:rPr lang="nb-NO" sz="3600" b="1" spc="28" dirty="0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 om det kan </a:t>
            </a:r>
            <a:r>
              <a:rPr lang="nb-NO" sz="3600" b="1" spc="28" dirty="0" err="1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vere</a:t>
            </a:r>
            <a:r>
              <a:rPr lang="nb-NO" sz="3600" b="1" spc="28" dirty="0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 </a:t>
            </a:r>
            <a:r>
              <a:rPr lang="nb-NO" sz="3600" b="1" spc="28" dirty="0" err="1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farleg</a:t>
            </a:r>
            <a:r>
              <a:rPr lang="nb-NO" sz="3600" b="1" spc="28" dirty="0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?</a:t>
            </a:r>
          </a:p>
          <a:p>
            <a:pPr algn="l">
              <a:lnSpc>
                <a:spcPts val="3456"/>
              </a:lnSpc>
              <a:spcBef>
                <a:spcPts val="0"/>
              </a:spcBef>
              <a:defRPr/>
            </a:pPr>
            <a:endParaRPr lang="nb-NO" sz="3600" b="1" spc="28" dirty="0">
              <a:solidFill>
                <a:srgbClr val="000000"/>
              </a:solidFill>
              <a:latin typeface="+mn-lt"/>
              <a:ea typeface="Calibre 1 Bold"/>
              <a:cs typeface="Calibre 1 Bold"/>
              <a:sym typeface="Calibre 1 Bold"/>
            </a:endParaRPr>
          </a:p>
          <a:p>
            <a:pPr marL="690881" lvl="1" indent="-345440" algn="l" rtl="0">
              <a:lnSpc>
                <a:spcPts val="3456"/>
              </a:lnSpc>
              <a:buFont typeface="Arial"/>
              <a:buChar char="•"/>
              <a:defRPr/>
            </a:pPr>
            <a:r>
              <a:rPr lang="nb-NO" sz="3600" kern="1200" spc="28" dirty="0" err="1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Nokon</a:t>
            </a: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 drar på grunn av kulde, men </a:t>
            </a:r>
            <a:r>
              <a:rPr lang="nb-NO" sz="3600" kern="1200" spc="28" dirty="0" err="1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huvudgrunnen</a:t>
            </a: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 er mangelen på mat. </a:t>
            </a:r>
            <a:r>
              <a:rPr lang="nb-NO" sz="3600" kern="1200" spc="28" dirty="0" err="1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Fuglane</a:t>
            </a: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 som er avhengige av insekt og småkryp finn </a:t>
            </a:r>
            <a:r>
              <a:rPr lang="nb-NO" sz="3600" kern="1200" spc="28" dirty="0" err="1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ikkje</a:t>
            </a: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 nok mat om vinteren.</a:t>
            </a:r>
          </a:p>
          <a:p>
            <a:pPr marL="345441" lvl="1" algn="l" rtl="0">
              <a:lnSpc>
                <a:spcPts val="3456"/>
              </a:lnSpc>
              <a:defRPr/>
            </a:pPr>
            <a:endParaRPr lang="nb-NO" sz="3600" kern="1200" spc="28" dirty="0">
              <a:solidFill>
                <a:srgbClr val="000000"/>
              </a:solidFill>
              <a:latin typeface="+mn-lt"/>
              <a:ea typeface="Calibre 1"/>
              <a:cs typeface="Calibre 1"/>
              <a:sym typeface="Calibre 1"/>
            </a:endParaRPr>
          </a:p>
          <a:p>
            <a:pPr marL="690881" lvl="1" indent="-345440" algn="l" rtl="0">
              <a:lnSpc>
                <a:spcPts val="3456"/>
              </a:lnSpc>
              <a:buFont typeface="Arial"/>
              <a:buChar char="•"/>
              <a:defRPr/>
            </a:pPr>
            <a:r>
              <a:rPr lang="nb-NO" sz="3600" kern="1200" spc="28" dirty="0" err="1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Standfuglane</a:t>
            </a: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 – </a:t>
            </a:r>
            <a:r>
              <a:rPr lang="nb-NO" sz="3600" kern="1200" spc="28" dirty="0" err="1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dei</a:t>
            </a: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 som blir igjen i </a:t>
            </a:r>
            <a:r>
              <a:rPr lang="nb-NO" sz="3600" kern="1200" spc="28" dirty="0" err="1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Noreg</a:t>
            </a: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 – er </a:t>
            </a:r>
            <a:r>
              <a:rPr lang="nb-NO" sz="3600" kern="1200" spc="28" dirty="0" err="1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altetarar</a:t>
            </a: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 eller frø- og </a:t>
            </a:r>
            <a:r>
              <a:rPr lang="nb-NO" sz="3600" kern="1200" spc="28" dirty="0" err="1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nøtteetarar</a:t>
            </a: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. </a:t>
            </a:r>
          </a:p>
          <a:p>
            <a:pPr algn="l">
              <a:lnSpc>
                <a:spcPts val="3456"/>
              </a:lnSpc>
              <a:spcBef>
                <a:spcPts val="0"/>
              </a:spcBef>
              <a:defRPr/>
            </a:pPr>
            <a:endParaRPr lang="en-US" sz="3200" spc="28" dirty="0">
              <a:solidFill>
                <a:srgbClr val="000000"/>
              </a:solidFill>
              <a:latin typeface="Calibre 1"/>
              <a:ea typeface="Calibre 1"/>
              <a:cs typeface="Calibre 1"/>
              <a:sym typeface="Calibre 1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9813547" y="2476500"/>
            <a:ext cx="7785009" cy="1349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600" b="1" spc="28" dirty="0" err="1">
                <a:solidFill>
                  <a:srgbClr val="000000"/>
                </a:solidFill>
                <a:latin typeface="Calibre 1 Bold"/>
                <a:ea typeface="Calibre 1 Bold"/>
                <a:cs typeface="Calibre 1 Bold"/>
                <a:sym typeface="Calibre 1 Bold"/>
              </a:rPr>
              <a:t>Kvifor</a:t>
            </a:r>
            <a:r>
              <a:rPr kumimoji="0" lang="nb-NO" sz="3600" b="1" i="0" u="none" strike="noStrike" kern="1200" cap="none" spc="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e 1 Bold"/>
                <a:ea typeface="Calibre 1 Bold"/>
                <a:cs typeface="Calibre 1 Bold"/>
                <a:sym typeface="Calibre 1 Bold"/>
              </a:rPr>
              <a:t> flyr </a:t>
            </a:r>
            <a:r>
              <a:rPr kumimoji="0" lang="nb-NO" sz="3600" b="1" i="0" u="none" strike="noStrike" kern="1200" cap="none" spc="28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e 1 Bold"/>
                <a:ea typeface="Calibre 1 Bold"/>
                <a:cs typeface="Calibre 1 Bold"/>
                <a:sym typeface="Calibre 1 Bold"/>
              </a:rPr>
              <a:t>trekkfuglane</a:t>
            </a:r>
            <a:r>
              <a:rPr kumimoji="0" lang="nb-NO" sz="3600" b="1" i="0" u="none" strike="noStrike" kern="1200" cap="none" spc="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e 1 Bold"/>
                <a:ea typeface="Calibre 1 Bold"/>
                <a:cs typeface="Calibre 1 Bold"/>
                <a:sym typeface="Calibre 1 Bold"/>
              </a:rPr>
              <a:t> heilt tilbake igjen til </a:t>
            </a:r>
            <a:r>
              <a:rPr kumimoji="0" lang="nb-NO" sz="3600" b="1" i="0" u="none" strike="noStrike" kern="1200" cap="none" spc="28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e 1 Bold"/>
                <a:ea typeface="Calibre 1 Bold"/>
                <a:cs typeface="Calibre 1 Bold"/>
                <a:sym typeface="Calibre 1 Bold"/>
              </a:rPr>
              <a:t>Noreg</a:t>
            </a:r>
            <a:r>
              <a:rPr kumimoji="0" lang="nb-NO" sz="3600" b="1" i="0" u="none" strike="noStrike" kern="1200" cap="none" spc="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e 1 Bold"/>
                <a:ea typeface="Calibre 1 Bold"/>
                <a:cs typeface="Calibre 1 Bold"/>
                <a:sym typeface="Calibre 1 Bold"/>
              </a:rPr>
              <a:t> om </a:t>
            </a:r>
            <a:r>
              <a:rPr kumimoji="0" lang="nb-NO" sz="3600" b="1" i="0" u="none" strike="noStrike" kern="1200" cap="none" spc="28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e 1 Bold"/>
                <a:ea typeface="Calibre 1 Bold"/>
                <a:cs typeface="Calibre 1 Bold"/>
                <a:sym typeface="Calibre 1 Bold"/>
              </a:rPr>
              <a:t>sommaren</a:t>
            </a:r>
            <a:r>
              <a:rPr kumimoji="0" lang="nb-NO" sz="3600" b="1" i="0" u="none" strike="noStrike" kern="1200" cap="none" spc="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e 1 Bold"/>
                <a:ea typeface="Calibre 1 Bold"/>
                <a:cs typeface="Calibre 1 Bold"/>
                <a:sym typeface="Calibre 1 Bold"/>
              </a:rPr>
              <a:t> i staden for å bli </a:t>
            </a:r>
            <a:r>
              <a:rPr kumimoji="0" lang="nb-NO" sz="3600" b="1" i="0" u="none" strike="noStrike" kern="1200" cap="none" spc="28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e 1 Bold"/>
                <a:ea typeface="Calibre 1 Bold"/>
                <a:cs typeface="Calibre 1 Bold"/>
                <a:sym typeface="Calibre 1 Bold"/>
              </a:rPr>
              <a:t>verande</a:t>
            </a:r>
            <a:r>
              <a:rPr kumimoji="0" lang="nb-NO" sz="3600" b="1" i="0" u="none" strike="noStrike" kern="1200" cap="none" spc="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e 1 Bold"/>
                <a:ea typeface="Calibre 1 Bold"/>
                <a:cs typeface="Calibre 1 Bold"/>
                <a:sym typeface="Calibre 1 Bold"/>
              </a:rPr>
              <a:t>?</a:t>
            </a:r>
            <a:r>
              <a:rPr kumimoji="0" lang="nb-NO" sz="3600" b="0" i="0" u="none" strike="noStrike" kern="1200" cap="none" spc="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e 1"/>
                <a:ea typeface="Calibre 1"/>
                <a:cs typeface="Calibre 1"/>
                <a:sym typeface="Calibre 1"/>
              </a:rPr>
              <a:t> </a:t>
            </a:r>
          </a:p>
        </p:txBody>
      </p:sp>
      <p:sp>
        <p:nvSpPr>
          <p:cNvPr id="2" name="Freeform 2" descr="A bird standing on a branch  Description automatically generated"/>
          <p:cNvSpPr/>
          <p:nvPr/>
        </p:nvSpPr>
        <p:spPr>
          <a:xfrm>
            <a:off x="-376233" y="15"/>
            <a:ext cx="9520233" cy="10286985"/>
          </a:xfrm>
          <a:custGeom>
            <a:avLst/>
            <a:gdLst/>
            <a:ahLst/>
            <a:cxnLst/>
            <a:rect l="l" t="t" r="r" b="b"/>
            <a:pathLst>
              <a:path w="9520233" h="10286985">
                <a:moveTo>
                  <a:pt x="0" y="0"/>
                </a:moveTo>
                <a:lnTo>
                  <a:pt x="9520233" y="0"/>
                </a:lnTo>
                <a:lnTo>
                  <a:pt x="9520233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840" r="-5326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4E4780-AAD4-08A7-C4E3-A5958E6F765D}"/>
              </a:ext>
            </a:extLst>
          </p:cNvPr>
          <p:cNvSpPr txBox="1"/>
          <p:nvPr/>
        </p:nvSpPr>
        <p:spPr>
          <a:xfrm>
            <a:off x="9525000" y="4000500"/>
            <a:ext cx="7785009" cy="3144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endParaRPr lang="nb-NO" sz="3600" spc="28" dirty="0">
              <a:solidFill>
                <a:srgbClr val="000000"/>
              </a:solidFill>
              <a:latin typeface="Calibre 1"/>
              <a:ea typeface="Calibre 1"/>
              <a:cs typeface="Calibre 1"/>
              <a:sym typeface="Calibre 1"/>
            </a:endParaRPr>
          </a:p>
          <a:p>
            <a:pPr marL="690881" lvl="1" indent="-345440" algn="l">
              <a:lnSpc>
                <a:spcPts val="3456"/>
              </a:lnSpc>
              <a:buFont typeface="Arial"/>
              <a:buChar char="•"/>
            </a:pPr>
            <a:r>
              <a:rPr lang="nb-NO" sz="3600" spc="28" dirty="0" err="1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Noreg</a:t>
            </a:r>
            <a:r>
              <a:rPr lang="nb-NO" sz="3600" spc="28" dirty="0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 har lange </a:t>
            </a:r>
            <a:r>
              <a:rPr lang="nb-NO" sz="3600" spc="28" dirty="0" err="1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dagar</a:t>
            </a:r>
            <a:r>
              <a:rPr lang="nb-NO" sz="3600" spc="28" dirty="0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 om </a:t>
            </a:r>
            <a:r>
              <a:rPr lang="nb-NO" sz="3600" spc="28" dirty="0" err="1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sommaren</a:t>
            </a:r>
            <a:r>
              <a:rPr lang="nb-NO" sz="3600" spc="28" dirty="0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. Da er det betre tilgang på insekt her enn lenger sør. </a:t>
            </a:r>
          </a:p>
          <a:p>
            <a:pPr marL="345441" lvl="1" algn="l">
              <a:lnSpc>
                <a:spcPts val="3456"/>
              </a:lnSpc>
            </a:pPr>
            <a:endParaRPr lang="nb-NO" sz="3600" spc="28" dirty="0">
              <a:solidFill>
                <a:srgbClr val="000000"/>
              </a:solidFill>
              <a:latin typeface="Calibre 1"/>
              <a:ea typeface="Calibre 1"/>
              <a:cs typeface="Calibre 1"/>
              <a:sym typeface="Calibre 1"/>
            </a:endParaRPr>
          </a:p>
          <a:p>
            <a:pPr marL="690881" lvl="1" indent="-345440" algn="l">
              <a:lnSpc>
                <a:spcPts val="3456"/>
              </a:lnSpc>
              <a:buFont typeface="Arial"/>
              <a:buChar char="•"/>
            </a:pPr>
            <a:r>
              <a:rPr lang="nb-NO" sz="3600" spc="29" dirty="0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Derfor er det faktisk verd det å fly heilt tilbake til </a:t>
            </a:r>
            <a:r>
              <a:rPr lang="nb-NO" sz="3600" spc="29" dirty="0" err="1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Noreg</a:t>
            </a:r>
            <a:r>
              <a:rPr lang="nb-NO" sz="3600" spc="29" dirty="0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 igjen!</a:t>
            </a:r>
          </a:p>
        </p:txBody>
      </p:sp>
    </p:spTree>
    <p:extLst>
      <p:ext uri="{BB962C8B-B14F-4D97-AF65-F5344CB8AC3E}">
        <p14:creationId xmlns:p14="http://schemas.microsoft.com/office/powerpoint/2010/main" val="3201698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470707" y="1464705"/>
            <a:ext cx="6936994" cy="167259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b="1" spc="-36" dirty="0">
                <a:solidFill>
                  <a:srgbClr val="089292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Korleis</a:t>
            </a:r>
            <a:r>
              <a:rPr kumimoji="0" lang="nb-NO" sz="5400" b="1" i="0" u="none" strike="noStrike" kern="1200" cap="none" spc="-36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 kan vi hjelpe </a:t>
            </a:r>
            <a:r>
              <a:rPr kumimoji="0" lang="nb-NO" sz="5400" b="1" i="0" u="none" strike="noStrike" kern="1200" cap="none" spc="-36" normalizeH="0" baseline="0" noProof="0" dirty="0" err="1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trekkfuglane</a:t>
            </a:r>
            <a:r>
              <a:rPr kumimoji="0" lang="nb-NO" sz="5400" b="1" i="0" u="none" strike="noStrike" kern="1200" cap="none" spc="-36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470707" y="3725597"/>
            <a:ext cx="6788593" cy="494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nb-NO" sz="3600" b="1" spc="28" dirty="0">
                <a:solidFill>
                  <a:srgbClr val="000000"/>
                </a:solidFill>
                <a:ea typeface="Calibre 2 Semi-Bold"/>
                <a:cs typeface="Calibre 2 Semi-Bold"/>
                <a:sym typeface="Calibre 2 Semi-Bold"/>
              </a:rPr>
              <a:t>Diskuter i par og oppsummer i plenum:</a:t>
            </a:r>
          </a:p>
          <a:p>
            <a:pPr algn="l">
              <a:lnSpc>
                <a:spcPts val="3240"/>
              </a:lnSpc>
            </a:pPr>
            <a:endParaRPr lang="nb-NO" sz="3600" b="1" spc="28" dirty="0">
              <a:solidFill>
                <a:srgbClr val="000000"/>
              </a:solidFill>
              <a:ea typeface="Calibre 2 Semi-Bold"/>
              <a:cs typeface="Calibre 2 Semi-Bold"/>
              <a:sym typeface="Calibre 2 Semi-Bold"/>
            </a:endParaRPr>
          </a:p>
          <a:p>
            <a:pPr marL="628650" lvl="1" indent="-314325">
              <a:lnSpc>
                <a:spcPts val="3240"/>
              </a:lnSpc>
              <a:buFont typeface="Arial"/>
              <a:buChar char="•"/>
            </a:pPr>
            <a:r>
              <a:rPr lang="nb-NO" sz="3600" spc="27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Sjå på </a:t>
            </a:r>
            <a:r>
              <a:rPr lang="nb-NO" sz="3600" spc="27" dirty="0" err="1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farane</a:t>
            </a:r>
            <a:r>
              <a:rPr lang="nb-NO" sz="3600" spc="27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 de noterte </a:t>
            </a:r>
            <a:r>
              <a:rPr lang="nb-NO" sz="3600" spc="27" dirty="0" err="1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frå</a:t>
            </a:r>
            <a:r>
              <a:rPr lang="nb-NO" sz="3600" spc="27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 reisa som trekkfugl. Sorter </a:t>
            </a:r>
            <a:r>
              <a:rPr lang="nb-NO" sz="3600" spc="27" dirty="0" err="1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farane</a:t>
            </a:r>
            <a:r>
              <a:rPr lang="nb-NO" sz="3600" spc="27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 i naturlege og menneskeskapte.</a:t>
            </a:r>
          </a:p>
          <a:p>
            <a:pPr algn="l">
              <a:lnSpc>
                <a:spcPts val="3240"/>
              </a:lnSpc>
            </a:pPr>
            <a:endParaRPr lang="nb-NO" sz="3600" spc="27" dirty="0">
              <a:solidFill>
                <a:srgbClr val="000000"/>
              </a:solidFill>
              <a:ea typeface="Calibre 2"/>
              <a:cs typeface="Calibre 2"/>
              <a:sym typeface="Calibre 2"/>
            </a:endParaRPr>
          </a:p>
          <a:p>
            <a:pPr marL="628650" lvl="1" indent="-314325" algn="l">
              <a:lnSpc>
                <a:spcPts val="3240"/>
              </a:lnSpc>
              <a:buFont typeface="Arial"/>
              <a:buChar char="•"/>
            </a:pPr>
            <a:r>
              <a:rPr lang="nb-NO" sz="3600" spc="28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Vel ei av </a:t>
            </a:r>
            <a:r>
              <a:rPr lang="nb-NO" sz="3600" spc="28" dirty="0" err="1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dei</a:t>
            </a:r>
            <a:r>
              <a:rPr lang="nb-NO" sz="3600" spc="28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 menneskeskapte </a:t>
            </a:r>
            <a:r>
              <a:rPr lang="nb-NO" sz="3600" spc="28" dirty="0" err="1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farane</a:t>
            </a:r>
            <a:r>
              <a:rPr lang="nb-NO" sz="3600" spc="28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 og foreslå tiltak for å </a:t>
            </a:r>
            <a:r>
              <a:rPr lang="nb-NO" sz="3600" spc="28" dirty="0" err="1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gjere</a:t>
            </a:r>
            <a:r>
              <a:rPr lang="nb-NO" sz="3600" spc="28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 reisa lettere for </a:t>
            </a:r>
            <a:r>
              <a:rPr lang="nb-NO" sz="3600" spc="28" dirty="0" err="1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trekkfuglar</a:t>
            </a:r>
            <a:r>
              <a:rPr lang="nb-NO" sz="3600" spc="28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. </a:t>
            </a:r>
          </a:p>
        </p:txBody>
      </p:sp>
      <p:sp>
        <p:nvSpPr>
          <p:cNvPr id="2" name="Freeform 2" descr="A bird sitting on a branch"/>
          <p:cNvSpPr/>
          <p:nvPr/>
        </p:nvSpPr>
        <p:spPr>
          <a:xfrm>
            <a:off x="2" y="15"/>
            <a:ext cx="9426545" cy="10286985"/>
          </a:xfrm>
          <a:custGeom>
            <a:avLst/>
            <a:gdLst/>
            <a:ahLst/>
            <a:cxnLst/>
            <a:rect l="l" t="t" r="r" b="b"/>
            <a:pathLst>
              <a:path w="9426545" h="10286985">
                <a:moveTo>
                  <a:pt x="0" y="0"/>
                </a:moveTo>
                <a:lnTo>
                  <a:pt x="9426544" y="0"/>
                </a:lnTo>
                <a:lnTo>
                  <a:pt x="9426544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802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1752600" y="647700"/>
            <a:ext cx="19812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bokfink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3039</TotalTime>
  <Words>404</Words>
  <Application>Microsoft Macintosh PowerPoint</Application>
  <PresentationFormat>Egendefinert</PresentationFormat>
  <Paragraphs>66</Paragraphs>
  <Slides>10</Slides>
  <Notes>9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Calibre 2</vt:lpstr>
      <vt:lpstr>Calibre 2 Semi-Bold</vt:lpstr>
      <vt:lpstr>Arial</vt:lpstr>
      <vt:lpstr>Calibri</vt:lpstr>
      <vt:lpstr>Calibre 1</vt:lpstr>
      <vt:lpstr>Calibre 1 Bold</vt:lpstr>
      <vt:lpstr>Office Theme</vt:lpstr>
      <vt:lpstr>Korleis er det å vere trekkfugl?</vt:lpstr>
      <vt:lpstr>Reisebrev frå ei lappspove</vt:lpstr>
      <vt:lpstr>Reisa di</vt:lpstr>
      <vt:lpstr>Kva farar har de nå høyrt og opplevd at trekkfuglar kan møte på?</vt:lpstr>
      <vt:lpstr>Kvar på reisa dykkar som trekkfugl fekk de kvile og energi?</vt:lpstr>
      <vt:lpstr>Dei viktige våtmarkene</vt:lpstr>
      <vt:lpstr>Diskuter i par:</vt:lpstr>
      <vt:lpstr>Kvifor flyr trekkfuglane heilt tilbake igjen til Noreg om sommaren i staden for å bli verande? </vt:lpstr>
      <vt:lpstr>Korleis kan vi hjelpe trekkfuglane?</vt:lpstr>
      <vt:lpstr>Alle fugler små de 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Hvordan er det å være trekkfugl.pptx</dc:title>
  <dc:creator>Mathilde Klokkersveen Thomle</dc:creator>
  <cp:lastModifiedBy>Celine Aas</cp:lastModifiedBy>
  <cp:revision>25</cp:revision>
  <dcterms:created xsi:type="dcterms:W3CDTF">2006-08-16T00:00:00Z</dcterms:created>
  <dcterms:modified xsi:type="dcterms:W3CDTF">2026-02-11T09:22:21Z</dcterms:modified>
  <dc:identifier>DAGbn1oEu2E</dc:identifier>
</cp:coreProperties>
</file>