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0" r:id="rId4"/>
    <p:sldId id="267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CBAA1-2877-4CB5-8D6A-C14A94F58E51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8A1F-BD5A-4E5D-AD71-6EB742C3CAF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2341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911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er viktig å understreke overfor elevene at man nå får et 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nær infrarødt 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kamera og </a:t>
            </a: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ikke</a:t>
            </a:r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varmekamera.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17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smtClean="0"/>
              <a:t>Hvis bildet blir veldig lyst, kan man filtrere bort mye av lyset ved å legge to polariserende filmbiter vinkelrett på hverandre foran linsen. </a:t>
            </a:r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F8A1F-BD5A-4E5D-AD71-6EB742C3CAF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278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67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442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325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023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1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69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4612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79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4061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576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46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2F314-0924-446D-8708-C985B5C2D82D}" type="datetimeFigureOut">
              <a:rPr lang="nb-NO" smtClean="0"/>
              <a:t>20.04.2021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5380C-2E07-4298-A0B7-624477F2D27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85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k.no/norge/skredet-i-gjerdrum_-dramatiske-bilder-fra-redningsaksjonen-1.1531538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www.esero.no/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sero.n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Infrarød stråling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81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8">
            <a:extLst>
              <a:ext uri="{FF2B5EF4-FFF2-40B4-BE49-F238E27FC236}">
                <a16:creationId xmlns:a16="http://schemas.microsoft.com/office/drawing/2014/main" id="{E3AE937B-560A-4047-A1B8-0F1E27F44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243988" y="4988968"/>
            <a:ext cx="2920338" cy="786947"/>
          </a:xfrm>
          <a:prstGeom prst="rect">
            <a:avLst/>
          </a:prstGeom>
        </p:spPr>
      </p:pic>
      <p:cxnSp>
        <p:nvCxnSpPr>
          <p:cNvPr id="5" name="Rett linje 2">
            <a:extLst>
              <a:ext uri="{FF2B5EF4-FFF2-40B4-BE49-F238E27FC236}">
                <a16:creationId xmlns:a16="http://schemas.microsoft.com/office/drawing/2014/main" id="{A88926DF-98E2-413F-B2C6-BAA326D08745}"/>
              </a:ext>
            </a:extLst>
          </p:cNvPr>
          <p:cNvCxnSpPr/>
          <p:nvPr/>
        </p:nvCxnSpPr>
        <p:spPr>
          <a:xfrm flipV="1">
            <a:off x="6267146" y="4548657"/>
            <a:ext cx="1247702" cy="340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21">
            <a:extLst>
              <a:ext uri="{FF2B5EF4-FFF2-40B4-BE49-F238E27FC236}">
                <a16:creationId xmlns:a16="http://schemas.microsoft.com/office/drawing/2014/main" id="{F232A0B7-CD28-49D5-9299-5BC1E64FBD7E}"/>
              </a:ext>
            </a:extLst>
          </p:cNvPr>
          <p:cNvCxnSpPr>
            <a:cxnSpLocks/>
          </p:cNvCxnSpPr>
          <p:nvPr/>
        </p:nvCxnSpPr>
        <p:spPr>
          <a:xfrm flipH="1" flipV="1">
            <a:off x="7886323" y="4548657"/>
            <a:ext cx="1247702" cy="3405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e 10">
            <a:extLst>
              <a:ext uri="{FF2B5EF4-FFF2-40B4-BE49-F238E27FC236}">
                <a16:creationId xmlns:a16="http://schemas.microsoft.com/office/drawing/2014/main" id="{77D5ADA2-8F16-4D77-ACCA-337AA36CF377}"/>
              </a:ext>
            </a:extLst>
          </p:cNvPr>
          <p:cNvGrpSpPr/>
          <p:nvPr/>
        </p:nvGrpSpPr>
        <p:grpSpPr>
          <a:xfrm>
            <a:off x="1296402" y="3356582"/>
            <a:ext cx="9050148" cy="1667788"/>
            <a:chOff x="-36512" y="1662916"/>
            <a:chExt cx="9050148" cy="1667788"/>
          </a:xfrm>
        </p:grpSpPr>
        <p:sp>
          <p:nvSpPr>
            <p:cNvPr id="8" name="TekstSylinder 73"/>
            <p:cNvSpPr txBox="1"/>
            <p:nvPr/>
          </p:nvSpPr>
          <p:spPr>
            <a:xfrm>
              <a:off x="-36512" y="1662916"/>
              <a:ext cx="8803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1050" b="1" i="1" dirty="0"/>
                <a:t>Bølgelengde</a:t>
              </a:r>
              <a:endParaRPr lang="nb-NO" sz="1050" b="1" dirty="0"/>
            </a:p>
          </p:txBody>
        </p:sp>
        <p:sp>
          <p:nvSpPr>
            <p:cNvPr id="9" name="Rektangel 75"/>
            <p:cNvSpPr/>
            <p:nvPr/>
          </p:nvSpPr>
          <p:spPr>
            <a:xfrm flipV="1">
              <a:off x="175724" y="2012537"/>
              <a:ext cx="8837912" cy="801752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350" dirty="0">
                <a:solidFill>
                  <a:schemeClr val="tx1"/>
                </a:solidFill>
              </a:endParaRPr>
            </a:p>
          </p:txBody>
        </p:sp>
        <p:pic>
          <p:nvPicPr>
            <p:cNvPr id="10" name="Bilde 3">
              <a:extLst>
                <a:ext uri="{FF2B5EF4-FFF2-40B4-BE49-F238E27FC236}">
                  <a16:creationId xmlns:a16="http://schemas.microsoft.com/office/drawing/2014/main" id="{71956988-FE40-45E5-8AED-94B33A0662D6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190554" y="2024436"/>
              <a:ext cx="360000" cy="789853"/>
            </a:xfrm>
            <a:prstGeom prst="rect">
              <a:avLst/>
            </a:prstGeom>
          </p:spPr>
        </p:pic>
        <p:pic>
          <p:nvPicPr>
            <p:cNvPr id="11" name="Bilde 5">
              <a:extLst>
                <a:ext uri="{FF2B5EF4-FFF2-40B4-BE49-F238E27FC236}">
                  <a16:creationId xmlns:a16="http://schemas.microsoft.com/office/drawing/2014/main" id="{69571ACE-2881-4FB2-9915-42884825B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4530" y="2269010"/>
              <a:ext cx="8837912" cy="288803"/>
            </a:xfrm>
            <a:prstGeom prst="rect">
              <a:avLst/>
            </a:prstGeom>
          </p:spPr>
        </p:pic>
        <p:grpSp>
          <p:nvGrpSpPr>
            <p:cNvPr id="12" name="Gruppe 9">
              <a:extLst>
                <a:ext uri="{FF2B5EF4-FFF2-40B4-BE49-F238E27FC236}">
                  <a16:creationId xmlns:a16="http://schemas.microsoft.com/office/drawing/2014/main" id="{EF520B07-3665-4F97-9478-8AE781370D2D}"/>
                </a:ext>
              </a:extLst>
            </p:cNvPr>
            <p:cNvGrpSpPr/>
            <p:nvPr/>
          </p:nvGrpSpPr>
          <p:grpSpPr>
            <a:xfrm>
              <a:off x="826750" y="1892665"/>
              <a:ext cx="7760150" cy="1048678"/>
              <a:chOff x="272701" y="1892665"/>
              <a:chExt cx="8314199" cy="1048678"/>
            </a:xfrm>
          </p:grpSpPr>
          <p:grpSp>
            <p:nvGrpSpPr>
              <p:cNvPr id="32" name="Gruppe 7">
                <a:extLst>
                  <a:ext uri="{FF2B5EF4-FFF2-40B4-BE49-F238E27FC236}">
                    <a16:creationId xmlns:a16="http://schemas.microsoft.com/office/drawing/2014/main" id="{CDE38A89-C73B-4466-8C79-DF07454537C5}"/>
                  </a:ext>
                </a:extLst>
              </p:cNvPr>
              <p:cNvGrpSpPr/>
              <p:nvPr/>
            </p:nvGrpSpPr>
            <p:grpSpPr>
              <a:xfrm flipV="1">
                <a:off x="554274" y="1892665"/>
                <a:ext cx="8032626" cy="109775"/>
                <a:chOff x="469553" y="2000637"/>
                <a:chExt cx="8032626" cy="810746"/>
              </a:xfrm>
            </p:grpSpPr>
            <p:cxnSp>
              <p:nvCxnSpPr>
                <p:cNvPr id="47" name="Rett linje 77"/>
                <p:cNvCxnSpPr>
                  <a:cxnSpLocks/>
                </p:cNvCxnSpPr>
                <p:nvPr/>
              </p:nvCxnSpPr>
              <p:spPr>
                <a:xfrm flipV="1">
                  <a:off x="1805435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Rett linje 78"/>
                <p:cNvCxnSpPr/>
                <p:nvPr/>
              </p:nvCxnSpPr>
              <p:spPr>
                <a:xfrm flipV="1">
                  <a:off x="2475109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Rett linje 79"/>
                <p:cNvCxnSpPr/>
                <p:nvPr/>
              </p:nvCxnSpPr>
              <p:spPr>
                <a:xfrm flipV="1">
                  <a:off x="3144783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ett linje 103"/>
                <p:cNvCxnSpPr/>
                <p:nvPr/>
              </p:nvCxnSpPr>
              <p:spPr>
                <a:xfrm flipV="1">
                  <a:off x="3814457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Rett linje 104"/>
                <p:cNvCxnSpPr/>
                <p:nvPr/>
              </p:nvCxnSpPr>
              <p:spPr>
                <a:xfrm flipV="1">
                  <a:off x="4484132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tt linje 124"/>
                <p:cNvCxnSpPr/>
                <p:nvPr/>
              </p:nvCxnSpPr>
              <p:spPr>
                <a:xfrm flipV="1">
                  <a:off x="5823480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Rett linje 125"/>
                <p:cNvCxnSpPr/>
                <p:nvPr/>
              </p:nvCxnSpPr>
              <p:spPr>
                <a:xfrm flipV="1">
                  <a:off x="6493154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Rett linje 126"/>
                <p:cNvCxnSpPr/>
                <p:nvPr/>
              </p:nvCxnSpPr>
              <p:spPr>
                <a:xfrm flipV="1">
                  <a:off x="7162829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ett linje 127"/>
                <p:cNvCxnSpPr/>
                <p:nvPr/>
              </p:nvCxnSpPr>
              <p:spPr>
                <a:xfrm flipV="1">
                  <a:off x="7832503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tt linje 128"/>
                <p:cNvCxnSpPr/>
                <p:nvPr/>
              </p:nvCxnSpPr>
              <p:spPr>
                <a:xfrm flipV="1">
                  <a:off x="8502179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Rett linje 129"/>
                <p:cNvCxnSpPr/>
                <p:nvPr/>
              </p:nvCxnSpPr>
              <p:spPr>
                <a:xfrm flipV="1">
                  <a:off x="5153806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tt linje 52">
                  <a:extLst>
                    <a:ext uri="{FF2B5EF4-FFF2-40B4-BE49-F238E27FC236}">
                      <a16:creationId xmlns:a16="http://schemas.microsoft.com/office/drawing/2014/main" id="{DF6EFCB9-341C-41CA-A138-C432B4867B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9553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tt linje 53">
                  <a:extLst>
                    <a:ext uri="{FF2B5EF4-FFF2-40B4-BE49-F238E27FC236}">
                      <a16:creationId xmlns:a16="http://schemas.microsoft.com/office/drawing/2014/main" id="{F4D6CA82-5B18-441F-905D-7AB832C8F8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9228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1">
                <a:extLst>
                  <a:ext uri="{FF2B5EF4-FFF2-40B4-BE49-F238E27FC236}">
                    <a16:creationId xmlns:a16="http://schemas.microsoft.com/office/drawing/2014/main" id="{02B9A000-E606-4BD9-B5F5-06FD64A4700D}"/>
                  </a:ext>
                </a:extLst>
              </p:cNvPr>
              <p:cNvGrpSpPr/>
              <p:nvPr/>
            </p:nvGrpSpPr>
            <p:grpSpPr>
              <a:xfrm flipV="1">
                <a:off x="272701" y="2829743"/>
                <a:ext cx="8032626" cy="111600"/>
                <a:chOff x="469553" y="2000637"/>
                <a:chExt cx="8032626" cy="810746"/>
              </a:xfrm>
            </p:grpSpPr>
            <p:cxnSp>
              <p:nvCxnSpPr>
                <p:cNvPr id="34" name="Rett linje 32">
                  <a:extLst>
                    <a:ext uri="{FF2B5EF4-FFF2-40B4-BE49-F238E27FC236}">
                      <a16:creationId xmlns:a16="http://schemas.microsoft.com/office/drawing/2014/main" id="{86F9DE99-0FC0-45BB-99CB-2503846EA0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08325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Rett linje 33">
                  <a:extLst>
                    <a:ext uri="{FF2B5EF4-FFF2-40B4-BE49-F238E27FC236}">
                      <a16:creationId xmlns:a16="http://schemas.microsoft.com/office/drawing/2014/main" id="{F1FE0E88-0740-49FA-8B45-4C2F8C0022FC}"/>
                    </a:ext>
                  </a:extLst>
                </p:cNvPr>
                <p:cNvCxnSpPr/>
                <p:nvPr/>
              </p:nvCxnSpPr>
              <p:spPr>
                <a:xfrm flipV="1">
                  <a:off x="2477711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Rett linje 34">
                  <a:extLst>
                    <a:ext uri="{FF2B5EF4-FFF2-40B4-BE49-F238E27FC236}">
                      <a16:creationId xmlns:a16="http://schemas.microsoft.com/office/drawing/2014/main" id="{DB4EAAF2-6119-4744-80A4-10B223210BA7}"/>
                    </a:ext>
                  </a:extLst>
                </p:cNvPr>
                <p:cNvCxnSpPr/>
                <p:nvPr/>
              </p:nvCxnSpPr>
              <p:spPr>
                <a:xfrm flipV="1">
                  <a:off x="3147097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Rett linje 35">
                  <a:extLst>
                    <a:ext uri="{FF2B5EF4-FFF2-40B4-BE49-F238E27FC236}">
                      <a16:creationId xmlns:a16="http://schemas.microsoft.com/office/drawing/2014/main" id="{A2DDDEA5-3B2C-4B2E-9411-49DBFA373A06}"/>
                    </a:ext>
                  </a:extLst>
                </p:cNvPr>
                <p:cNvCxnSpPr/>
                <p:nvPr/>
              </p:nvCxnSpPr>
              <p:spPr>
                <a:xfrm flipV="1">
                  <a:off x="3816483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Rett linje 36">
                  <a:extLst>
                    <a:ext uri="{FF2B5EF4-FFF2-40B4-BE49-F238E27FC236}">
                      <a16:creationId xmlns:a16="http://schemas.microsoft.com/office/drawing/2014/main" id="{A2757397-2586-4E87-ACF4-B6EA67232A5F}"/>
                    </a:ext>
                  </a:extLst>
                </p:cNvPr>
                <p:cNvCxnSpPr/>
                <p:nvPr/>
              </p:nvCxnSpPr>
              <p:spPr>
                <a:xfrm flipV="1">
                  <a:off x="4485868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Rett linje 37">
                  <a:extLst>
                    <a:ext uri="{FF2B5EF4-FFF2-40B4-BE49-F238E27FC236}">
                      <a16:creationId xmlns:a16="http://schemas.microsoft.com/office/drawing/2014/main" id="{25E95B05-1535-4115-B415-C53EDD74C9FA}"/>
                    </a:ext>
                  </a:extLst>
                </p:cNvPr>
                <p:cNvCxnSpPr/>
                <p:nvPr/>
              </p:nvCxnSpPr>
              <p:spPr>
                <a:xfrm flipV="1">
                  <a:off x="5824640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Rett linje 38">
                  <a:extLst>
                    <a:ext uri="{FF2B5EF4-FFF2-40B4-BE49-F238E27FC236}">
                      <a16:creationId xmlns:a16="http://schemas.microsoft.com/office/drawing/2014/main" id="{48A7BBEC-F538-4CE0-8F6A-633FED18E4EC}"/>
                    </a:ext>
                  </a:extLst>
                </p:cNvPr>
                <p:cNvCxnSpPr/>
                <p:nvPr/>
              </p:nvCxnSpPr>
              <p:spPr>
                <a:xfrm flipV="1">
                  <a:off x="6494026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Rett linje 39">
                  <a:extLst>
                    <a:ext uri="{FF2B5EF4-FFF2-40B4-BE49-F238E27FC236}">
                      <a16:creationId xmlns:a16="http://schemas.microsoft.com/office/drawing/2014/main" id="{6022E520-81C0-4118-A4A9-AAE577AA0760}"/>
                    </a:ext>
                  </a:extLst>
                </p:cNvPr>
                <p:cNvCxnSpPr/>
                <p:nvPr/>
              </p:nvCxnSpPr>
              <p:spPr>
                <a:xfrm flipV="1">
                  <a:off x="7163412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Rett linje 40">
                  <a:extLst>
                    <a:ext uri="{FF2B5EF4-FFF2-40B4-BE49-F238E27FC236}">
                      <a16:creationId xmlns:a16="http://schemas.microsoft.com/office/drawing/2014/main" id="{3101EBA4-F1DE-4A3B-818C-B2D3467E0896}"/>
                    </a:ext>
                  </a:extLst>
                </p:cNvPr>
                <p:cNvCxnSpPr/>
                <p:nvPr/>
              </p:nvCxnSpPr>
              <p:spPr>
                <a:xfrm flipV="1">
                  <a:off x="7832798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Rett linje 41">
                  <a:extLst>
                    <a:ext uri="{FF2B5EF4-FFF2-40B4-BE49-F238E27FC236}">
                      <a16:creationId xmlns:a16="http://schemas.microsoft.com/office/drawing/2014/main" id="{06A7C659-CDD8-4EFB-A225-EC3B6587D4B3}"/>
                    </a:ext>
                  </a:extLst>
                </p:cNvPr>
                <p:cNvCxnSpPr/>
                <p:nvPr/>
              </p:nvCxnSpPr>
              <p:spPr>
                <a:xfrm flipV="1">
                  <a:off x="8502179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Rett linje 42">
                  <a:extLst>
                    <a:ext uri="{FF2B5EF4-FFF2-40B4-BE49-F238E27FC236}">
                      <a16:creationId xmlns:a16="http://schemas.microsoft.com/office/drawing/2014/main" id="{1E3D1F69-BB1E-4A9C-8926-67B4CB637894}"/>
                    </a:ext>
                  </a:extLst>
                </p:cNvPr>
                <p:cNvCxnSpPr/>
                <p:nvPr/>
              </p:nvCxnSpPr>
              <p:spPr>
                <a:xfrm flipV="1">
                  <a:off x="5155254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Rett linje 43">
                  <a:extLst>
                    <a:ext uri="{FF2B5EF4-FFF2-40B4-BE49-F238E27FC236}">
                      <a16:creationId xmlns:a16="http://schemas.microsoft.com/office/drawing/2014/main" id="{E978BF63-382E-4911-9A9F-A772C7856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69553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ett linje 44">
                  <a:extLst>
                    <a:ext uri="{FF2B5EF4-FFF2-40B4-BE49-F238E27FC236}">
                      <a16:creationId xmlns:a16="http://schemas.microsoft.com/office/drawing/2014/main" id="{EE880164-1F61-48F5-A675-82EB2E5C7A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8939" y="2000637"/>
                  <a:ext cx="0" cy="810746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" name="TekstSylinder 45">
              <a:extLst>
                <a:ext uri="{FF2B5EF4-FFF2-40B4-BE49-F238E27FC236}">
                  <a16:creationId xmlns:a16="http://schemas.microsoft.com/office/drawing/2014/main" id="{8523928A-4668-4150-9616-2C2A0CF43122}"/>
                </a:ext>
              </a:extLst>
            </p:cNvPr>
            <p:cNvSpPr txBox="1"/>
            <p:nvPr/>
          </p:nvSpPr>
          <p:spPr>
            <a:xfrm>
              <a:off x="-36512" y="2915206"/>
              <a:ext cx="67678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nb-NO" sz="1050" b="1" i="1" dirty="0"/>
                <a:t>Frekvens</a:t>
              </a:r>
              <a:endParaRPr lang="nb-NO" sz="1050" b="1" dirty="0"/>
            </a:p>
          </p:txBody>
        </p:sp>
        <p:sp>
          <p:nvSpPr>
            <p:cNvPr id="14" name="TekstSylinder 48">
              <a:extLst>
                <a:ext uri="{FF2B5EF4-FFF2-40B4-BE49-F238E27FC236}">
                  <a16:creationId xmlns:a16="http://schemas.microsoft.com/office/drawing/2014/main" id="{1E2DC9A5-D562-449B-A2E4-6D8A2F4001C9}"/>
                </a:ext>
              </a:extLst>
            </p:cNvPr>
            <p:cNvSpPr txBox="1"/>
            <p:nvPr/>
          </p:nvSpPr>
          <p:spPr>
            <a:xfrm>
              <a:off x="899515" y="1662916"/>
              <a:ext cx="53091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100 m</a:t>
              </a:r>
            </a:p>
          </p:txBody>
        </p:sp>
        <p:sp>
          <p:nvSpPr>
            <p:cNvPr id="15" name="TekstSylinder 49">
              <a:extLst>
                <a:ext uri="{FF2B5EF4-FFF2-40B4-BE49-F238E27FC236}">
                  <a16:creationId xmlns:a16="http://schemas.microsoft.com/office/drawing/2014/main" id="{ECFC8509-D37A-4102-8500-1BB7C45C568F}"/>
                </a:ext>
              </a:extLst>
            </p:cNvPr>
            <p:cNvSpPr txBox="1"/>
            <p:nvPr/>
          </p:nvSpPr>
          <p:spPr>
            <a:xfrm>
              <a:off x="1564598" y="1662916"/>
              <a:ext cx="46198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 m</a:t>
              </a:r>
            </a:p>
          </p:txBody>
        </p:sp>
        <p:sp>
          <p:nvSpPr>
            <p:cNvPr id="16" name="TekstSylinder 50">
              <a:extLst>
                <a:ext uri="{FF2B5EF4-FFF2-40B4-BE49-F238E27FC236}">
                  <a16:creationId xmlns:a16="http://schemas.microsoft.com/office/drawing/2014/main" id="{1F5C593E-F74C-4231-B619-7115F9A2FDCD}"/>
                </a:ext>
              </a:extLst>
            </p:cNvPr>
            <p:cNvSpPr txBox="1"/>
            <p:nvPr/>
          </p:nvSpPr>
          <p:spPr>
            <a:xfrm>
              <a:off x="2209327" y="1662916"/>
              <a:ext cx="3930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 m</a:t>
              </a:r>
            </a:p>
          </p:txBody>
        </p:sp>
        <p:sp>
          <p:nvSpPr>
            <p:cNvPr id="17" name="TekstSylinder 51">
              <a:extLst>
                <a:ext uri="{FF2B5EF4-FFF2-40B4-BE49-F238E27FC236}">
                  <a16:creationId xmlns:a16="http://schemas.microsoft.com/office/drawing/2014/main" id="{62B68827-286F-4038-865A-77A180C6414A}"/>
                </a:ext>
              </a:extLst>
            </p:cNvPr>
            <p:cNvSpPr txBox="1"/>
            <p:nvPr/>
          </p:nvSpPr>
          <p:spPr>
            <a:xfrm>
              <a:off x="2771486" y="1662916"/>
              <a:ext cx="63991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100 mm</a:t>
              </a:r>
            </a:p>
          </p:txBody>
        </p:sp>
        <p:sp>
          <p:nvSpPr>
            <p:cNvPr id="18" name="TekstSylinder 54">
              <a:extLst>
                <a:ext uri="{FF2B5EF4-FFF2-40B4-BE49-F238E27FC236}">
                  <a16:creationId xmlns:a16="http://schemas.microsoft.com/office/drawing/2014/main" id="{888120B4-A2DA-4C4B-8C40-27F9CBD68DC2}"/>
                </a:ext>
              </a:extLst>
            </p:cNvPr>
            <p:cNvSpPr txBox="1"/>
            <p:nvPr/>
          </p:nvSpPr>
          <p:spPr>
            <a:xfrm>
              <a:off x="3433413" y="1662916"/>
              <a:ext cx="5709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 mm</a:t>
              </a:r>
            </a:p>
          </p:txBody>
        </p:sp>
        <p:sp>
          <p:nvSpPr>
            <p:cNvPr id="19" name="TekstSylinder 55">
              <a:extLst>
                <a:ext uri="{FF2B5EF4-FFF2-40B4-BE49-F238E27FC236}">
                  <a16:creationId xmlns:a16="http://schemas.microsoft.com/office/drawing/2014/main" id="{72955C1A-4EED-49AA-B0EC-1C5EED9B4BF8}"/>
                </a:ext>
              </a:extLst>
            </p:cNvPr>
            <p:cNvSpPr txBox="1"/>
            <p:nvPr/>
          </p:nvSpPr>
          <p:spPr>
            <a:xfrm>
              <a:off x="4078406" y="1662916"/>
              <a:ext cx="50206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 mm</a:t>
              </a:r>
            </a:p>
          </p:txBody>
        </p:sp>
        <p:sp>
          <p:nvSpPr>
            <p:cNvPr id="20" name="TekstSylinder 56">
              <a:extLst>
                <a:ext uri="{FF2B5EF4-FFF2-40B4-BE49-F238E27FC236}">
                  <a16:creationId xmlns:a16="http://schemas.microsoft.com/office/drawing/2014/main" id="{D412FABD-4709-4949-9FF7-9C12D8012D76}"/>
                </a:ext>
              </a:extLst>
            </p:cNvPr>
            <p:cNvSpPr txBox="1"/>
            <p:nvPr/>
          </p:nvSpPr>
          <p:spPr>
            <a:xfrm>
              <a:off x="8412035" y="1662916"/>
              <a:ext cx="5693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0,1 nm</a:t>
              </a:r>
            </a:p>
          </p:txBody>
        </p:sp>
        <p:sp>
          <p:nvSpPr>
            <p:cNvPr id="21" name="TekstSylinder 57">
              <a:extLst>
                <a:ext uri="{FF2B5EF4-FFF2-40B4-BE49-F238E27FC236}">
                  <a16:creationId xmlns:a16="http://schemas.microsoft.com/office/drawing/2014/main" id="{B92429BA-CE7F-4C97-9B91-054F930162F7}"/>
                </a:ext>
              </a:extLst>
            </p:cNvPr>
            <p:cNvSpPr txBox="1"/>
            <p:nvPr/>
          </p:nvSpPr>
          <p:spPr>
            <a:xfrm>
              <a:off x="7825823" y="1662916"/>
              <a:ext cx="4651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 </a:t>
              </a:r>
              <a:r>
                <a:rPr lang="nb-NO" sz="1050" b="1" dirty="0" err="1"/>
                <a:t>nm</a:t>
              </a:r>
              <a:endParaRPr lang="nb-NO" sz="1050" b="1" dirty="0"/>
            </a:p>
          </p:txBody>
        </p:sp>
        <p:sp>
          <p:nvSpPr>
            <p:cNvPr id="22" name="TekstSylinder 58">
              <a:extLst>
                <a:ext uri="{FF2B5EF4-FFF2-40B4-BE49-F238E27FC236}">
                  <a16:creationId xmlns:a16="http://schemas.microsoft.com/office/drawing/2014/main" id="{C419D327-B510-499D-99B8-DE87A84506A3}"/>
                </a:ext>
              </a:extLst>
            </p:cNvPr>
            <p:cNvSpPr txBox="1"/>
            <p:nvPr/>
          </p:nvSpPr>
          <p:spPr>
            <a:xfrm>
              <a:off x="7172363" y="1662916"/>
              <a:ext cx="5341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 </a:t>
              </a:r>
              <a:r>
                <a:rPr lang="nb-NO" sz="1050" b="1" dirty="0" err="1"/>
                <a:t>nm</a:t>
              </a:r>
              <a:endParaRPr lang="nb-NO" sz="1050" b="1" dirty="0"/>
            </a:p>
          </p:txBody>
        </p:sp>
        <p:sp>
          <p:nvSpPr>
            <p:cNvPr id="23" name="TekstSylinder 59">
              <a:extLst>
                <a:ext uri="{FF2B5EF4-FFF2-40B4-BE49-F238E27FC236}">
                  <a16:creationId xmlns:a16="http://schemas.microsoft.com/office/drawing/2014/main" id="{BFBB4FA5-74E7-49BC-94AA-ED552AAB7A93}"/>
                </a:ext>
              </a:extLst>
            </p:cNvPr>
            <p:cNvSpPr txBox="1"/>
            <p:nvPr/>
          </p:nvSpPr>
          <p:spPr>
            <a:xfrm>
              <a:off x="6510436" y="1662916"/>
              <a:ext cx="6030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100 </a:t>
              </a:r>
              <a:r>
                <a:rPr lang="nb-NO" sz="1050" b="1" dirty="0" err="1"/>
                <a:t>nm</a:t>
              </a:r>
              <a:endParaRPr lang="nb-NO" sz="1050" b="1" dirty="0"/>
            </a:p>
          </p:txBody>
        </p:sp>
        <p:sp>
          <p:nvSpPr>
            <p:cNvPr id="24" name="TekstSylinder 60">
              <a:extLst>
                <a:ext uri="{FF2B5EF4-FFF2-40B4-BE49-F238E27FC236}">
                  <a16:creationId xmlns:a16="http://schemas.microsoft.com/office/drawing/2014/main" id="{AC8065AB-5512-4194-94AC-88F8946A943A}"/>
                </a:ext>
              </a:extLst>
            </p:cNvPr>
            <p:cNvSpPr txBox="1"/>
            <p:nvPr/>
          </p:nvSpPr>
          <p:spPr>
            <a:xfrm>
              <a:off x="5967343" y="1662916"/>
              <a:ext cx="46839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 µm</a:t>
              </a:r>
            </a:p>
          </p:txBody>
        </p:sp>
        <p:sp>
          <p:nvSpPr>
            <p:cNvPr id="25" name="TekstSylinder 61">
              <a:extLst>
                <a:ext uri="{FF2B5EF4-FFF2-40B4-BE49-F238E27FC236}">
                  <a16:creationId xmlns:a16="http://schemas.microsoft.com/office/drawing/2014/main" id="{1CF7CF53-895D-4CFF-A219-F2385B5B559A}"/>
                </a:ext>
              </a:extLst>
            </p:cNvPr>
            <p:cNvSpPr txBox="1"/>
            <p:nvPr/>
          </p:nvSpPr>
          <p:spPr>
            <a:xfrm>
              <a:off x="5301144" y="1662916"/>
              <a:ext cx="53732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 µm</a:t>
              </a:r>
            </a:p>
          </p:txBody>
        </p:sp>
        <p:sp>
          <p:nvSpPr>
            <p:cNvPr id="26" name="TekstSylinder 62">
              <a:extLst>
                <a:ext uri="{FF2B5EF4-FFF2-40B4-BE49-F238E27FC236}">
                  <a16:creationId xmlns:a16="http://schemas.microsoft.com/office/drawing/2014/main" id="{08A0E54E-C515-4C6B-9206-D5ACD121B2A2}"/>
                </a:ext>
              </a:extLst>
            </p:cNvPr>
            <p:cNvSpPr txBox="1"/>
            <p:nvPr/>
          </p:nvSpPr>
          <p:spPr>
            <a:xfrm>
              <a:off x="4639217" y="1662916"/>
              <a:ext cx="60625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100 µm</a:t>
              </a:r>
            </a:p>
          </p:txBody>
        </p:sp>
        <p:sp>
          <p:nvSpPr>
            <p:cNvPr id="27" name="TekstSylinder 63">
              <a:extLst>
                <a:ext uri="{FF2B5EF4-FFF2-40B4-BE49-F238E27FC236}">
                  <a16:creationId xmlns:a16="http://schemas.microsoft.com/office/drawing/2014/main" id="{4C239B92-47C8-49B5-9E4D-84BF10C709B1}"/>
                </a:ext>
              </a:extLst>
            </p:cNvPr>
            <p:cNvSpPr txBox="1"/>
            <p:nvPr/>
          </p:nvSpPr>
          <p:spPr>
            <a:xfrm>
              <a:off x="620147" y="2915206"/>
              <a:ext cx="53893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</a:t>
              </a:r>
              <a:r>
                <a:rPr lang="nb-NO" sz="1050" b="1" baseline="30000" dirty="0"/>
                <a:t>6</a:t>
              </a:r>
              <a:r>
                <a:rPr lang="nb-NO" sz="1050" b="1" dirty="0"/>
                <a:t> Hz</a:t>
              </a:r>
              <a:br>
                <a:rPr lang="nb-NO" sz="1050" b="1" dirty="0"/>
              </a:br>
              <a:r>
                <a:rPr lang="nb-NO" sz="1050" b="1" dirty="0"/>
                <a:t>1 MHz</a:t>
              </a:r>
            </a:p>
          </p:txBody>
        </p:sp>
        <p:sp>
          <p:nvSpPr>
            <p:cNvPr id="28" name="TekstSylinder 64">
              <a:extLst>
                <a:ext uri="{FF2B5EF4-FFF2-40B4-BE49-F238E27FC236}">
                  <a16:creationId xmlns:a16="http://schemas.microsoft.com/office/drawing/2014/main" id="{10C60B68-56BC-499A-9E0C-EC359162BB70}"/>
                </a:ext>
              </a:extLst>
            </p:cNvPr>
            <p:cNvSpPr txBox="1"/>
            <p:nvPr/>
          </p:nvSpPr>
          <p:spPr>
            <a:xfrm>
              <a:off x="2513441" y="2915206"/>
              <a:ext cx="53572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</a:t>
              </a:r>
              <a:r>
                <a:rPr lang="nb-NO" sz="1050" b="1" baseline="30000" dirty="0"/>
                <a:t>9</a:t>
              </a:r>
              <a:r>
                <a:rPr lang="nb-NO" sz="1050" b="1" dirty="0"/>
                <a:t> Hz</a:t>
              </a:r>
              <a:br>
                <a:rPr lang="nb-NO" sz="1050" b="1" dirty="0"/>
              </a:br>
              <a:r>
                <a:rPr lang="nb-NO" sz="1050" b="1" dirty="0"/>
                <a:t>1 GHz</a:t>
              </a:r>
            </a:p>
          </p:txBody>
        </p:sp>
        <p:sp>
          <p:nvSpPr>
            <p:cNvPr id="29" name="TekstSylinder 65">
              <a:extLst>
                <a:ext uri="{FF2B5EF4-FFF2-40B4-BE49-F238E27FC236}">
                  <a16:creationId xmlns:a16="http://schemas.microsoft.com/office/drawing/2014/main" id="{CF1983C6-9786-46B5-9C60-E75EBA0C2293}"/>
                </a:ext>
              </a:extLst>
            </p:cNvPr>
            <p:cNvSpPr txBox="1"/>
            <p:nvPr/>
          </p:nvSpPr>
          <p:spPr>
            <a:xfrm>
              <a:off x="4360283" y="2915206"/>
              <a:ext cx="5806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</a:t>
              </a:r>
              <a:r>
                <a:rPr lang="nb-NO" sz="1050" b="1" baseline="30000" dirty="0"/>
                <a:t>12</a:t>
              </a:r>
              <a:r>
                <a:rPr lang="nb-NO" sz="1050" b="1" dirty="0"/>
                <a:t> Hz</a:t>
              </a:r>
            </a:p>
          </p:txBody>
        </p:sp>
        <p:sp>
          <p:nvSpPr>
            <p:cNvPr id="30" name="TekstSylinder 66">
              <a:extLst>
                <a:ext uri="{FF2B5EF4-FFF2-40B4-BE49-F238E27FC236}">
                  <a16:creationId xmlns:a16="http://schemas.microsoft.com/office/drawing/2014/main" id="{42FAD05B-73AF-44BE-8048-D215BDD27F5C}"/>
                </a:ext>
              </a:extLst>
            </p:cNvPr>
            <p:cNvSpPr txBox="1"/>
            <p:nvPr/>
          </p:nvSpPr>
          <p:spPr>
            <a:xfrm>
              <a:off x="6253362" y="2915206"/>
              <a:ext cx="5806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</a:t>
              </a:r>
              <a:r>
                <a:rPr lang="nb-NO" sz="1050" b="1" baseline="30000" dirty="0"/>
                <a:t>15</a:t>
              </a:r>
              <a:r>
                <a:rPr lang="nb-NO" sz="1050" b="1" dirty="0"/>
                <a:t> Hz</a:t>
              </a:r>
            </a:p>
          </p:txBody>
        </p:sp>
        <p:sp>
          <p:nvSpPr>
            <p:cNvPr id="31" name="TekstSylinder 67">
              <a:extLst>
                <a:ext uri="{FF2B5EF4-FFF2-40B4-BE49-F238E27FC236}">
                  <a16:creationId xmlns:a16="http://schemas.microsoft.com/office/drawing/2014/main" id="{06EFABD7-EF06-4443-805A-D5D8A9338E9F}"/>
                </a:ext>
              </a:extLst>
            </p:cNvPr>
            <p:cNvSpPr txBox="1"/>
            <p:nvPr/>
          </p:nvSpPr>
          <p:spPr>
            <a:xfrm>
              <a:off x="8146441" y="2915206"/>
              <a:ext cx="58060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nb-N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nb-NO" sz="1050" b="1" dirty="0"/>
                <a:t>10</a:t>
              </a:r>
              <a:r>
                <a:rPr lang="nb-NO" sz="1050" b="1" baseline="30000" dirty="0"/>
                <a:t>18</a:t>
              </a:r>
              <a:r>
                <a:rPr lang="nb-NO" sz="1050" b="1" dirty="0"/>
                <a:t> Hz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331573" y="1841634"/>
            <a:ext cx="252028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Vi skal nå se litt nærmere på infrarød stråling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6584900" y="2769218"/>
            <a:ext cx="923179" cy="8412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endCxn id="19" idx="2"/>
          </p:cNvCxnSpPr>
          <p:nvPr/>
        </p:nvCxnSpPr>
        <p:spPr>
          <a:xfrm flipH="1">
            <a:off x="5662351" y="2778369"/>
            <a:ext cx="738450" cy="83212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Elektromagnetisk stråling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13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Infrarød stråling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Infrarød stråling blir ofte omtalt som varmestråling. </a:t>
            </a:r>
            <a:r>
              <a:rPr lang="nb-NO" sz="2200" dirty="0" smtClean="0"/>
              <a:t>Når </a:t>
            </a:r>
            <a:r>
              <a:rPr lang="nb-NO" sz="2200" dirty="0"/>
              <a:t>man bruker et varmekamera for å søke etter mennesker ser man infrarød stråling. </a:t>
            </a:r>
          </a:p>
          <a:p>
            <a:endParaRPr lang="nb-NO" sz="2200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727" y="2628662"/>
            <a:ext cx="5113132" cy="3738128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6018697" y="2998279"/>
            <a:ext cx="2971800" cy="1573823"/>
          </a:xfrm>
          <a:prstGeom prst="wedgeRoundRectCallout">
            <a:avLst>
              <a:gd name="adj1" fmla="val -73200"/>
              <a:gd name="adj2" fmla="val 3736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Ved leirskredet i Gjerdrum brukte redningsmannskaper varmekamera for å søke etter mennesker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229183" y="4669474"/>
            <a:ext cx="2971800" cy="1573823"/>
          </a:xfrm>
          <a:prstGeom prst="wedgeRoundRectCallout">
            <a:avLst>
              <a:gd name="adj1" fmla="val -55448"/>
              <a:gd name="adj2" fmla="val 22277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1"/>
                </a:solidFill>
              </a:rPr>
              <a:t>Infrarød stråling </a:t>
            </a:r>
            <a:r>
              <a:rPr lang="nb-NO" dirty="0" smtClean="0">
                <a:solidFill>
                  <a:schemeClr val="tx1"/>
                </a:solidFill>
              </a:rPr>
              <a:t>ligger </a:t>
            </a:r>
            <a:r>
              <a:rPr lang="nb-NO" dirty="0">
                <a:solidFill>
                  <a:schemeClr val="tx1"/>
                </a:solidFill>
              </a:rPr>
              <a:t>utenfor det synlige </a:t>
            </a:r>
            <a:r>
              <a:rPr lang="nb-NO" dirty="0" smtClean="0">
                <a:solidFill>
                  <a:schemeClr val="tx1"/>
                </a:solidFill>
              </a:rPr>
              <a:t>spekteret, men et  varmekamera «ser» denne strålingen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3341" y="6529892"/>
            <a:ext cx="351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hlinkClick r:id="rId3"/>
              </a:rPr>
              <a:t>https://www.nrk.no/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99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Infrarød stråling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 smtClean="0"/>
              <a:t>Infrarød </a:t>
            </a:r>
            <a:r>
              <a:rPr lang="nb-NO" sz="2200" dirty="0"/>
              <a:t>stråling </a:t>
            </a:r>
            <a:r>
              <a:rPr lang="nb-NO" sz="2200" dirty="0" smtClean="0"/>
              <a:t>deles opp i </a:t>
            </a:r>
            <a:r>
              <a:rPr lang="nb-NO" sz="2200" dirty="0"/>
              <a:t>infrarødt og nært infrarødt. </a:t>
            </a:r>
          </a:p>
          <a:p>
            <a:r>
              <a:rPr lang="nb-NO" sz="2200" dirty="0" smtClean="0"/>
              <a:t>Nær </a:t>
            </a:r>
            <a:r>
              <a:rPr lang="nb-NO" sz="2200" dirty="0"/>
              <a:t>infrarød stråling har litt lengre bølgelengder enn synlig </a:t>
            </a:r>
            <a:r>
              <a:rPr lang="nb-NO" sz="2200" dirty="0" smtClean="0"/>
              <a:t>lys, men </a:t>
            </a:r>
            <a:r>
              <a:rPr lang="nb-NO" sz="2200" dirty="0"/>
              <a:t>kortere enn </a:t>
            </a:r>
            <a:r>
              <a:rPr lang="nb-NO" sz="2200" dirty="0" smtClean="0"/>
              <a:t>varmestråling. </a:t>
            </a:r>
            <a:endParaRPr lang="nb-NO" sz="2200" dirty="0"/>
          </a:p>
          <a:p>
            <a:endParaRPr lang="nb-NO" sz="2200" dirty="0"/>
          </a:p>
        </p:txBody>
      </p:sp>
      <p:pic>
        <p:nvPicPr>
          <p:cNvPr id="4" name="Bilde 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789040"/>
            <a:ext cx="5760720" cy="204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359696" y="58772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nb-NO" sz="1200" i="1" dirty="0">
                <a:solidFill>
                  <a:srgbClr val="44546A"/>
                </a:solidFill>
                <a:latin typeface="Alright Sans Regular"/>
                <a:ea typeface="Calibri" panose="020F0502020204030204" pitchFamily="34" charset="0"/>
                <a:cs typeface="Times New Roman" panose="02020603050405020304" pitchFamily="18" charset="0"/>
              </a:rPr>
              <a:t>Elektromagnetisk spektrum. Kilde: ESA</a:t>
            </a:r>
          </a:p>
        </p:txBody>
      </p:sp>
    </p:spTree>
    <p:extLst>
      <p:ext uri="{BB962C8B-B14F-4D97-AF65-F5344CB8AC3E}">
        <p14:creationId xmlns:p14="http://schemas.microsoft.com/office/powerpoint/2010/main" val="89998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Hvordan hacke web-kamera til å se nær infrarød stråling?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53" y="182526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Optiske kamera har ofte et filter som filtrerer bort den </a:t>
            </a:r>
            <a:r>
              <a:rPr lang="nb-NO" sz="2200" dirty="0" smtClean="0"/>
              <a:t>nær infrarøde </a:t>
            </a:r>
            <a:r>
              <a:rPr lang="nb-NO" sz="2200" dirty="0"/>
              <a:t>strålingen siden dette kan være forstyrrende på bildet. Derfor kan man gjøre om et kamera til </a:t>
            </a:r>
            <a:r>
              <a:rPr lang="nb-NO" sz="2200" dirty="0" smtClean="0"/>
              <a:t>nært infrarødt </a:t>
            </a:r>
            <a:r>
              <a:rPr lang="nb-NO" sz="2200" dirty="0"/>
              <a:t>ved å ta bort dette filteret.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31504" y="61653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Aktiviteten er laget av Nordic </a:t>
            </a:r>
            <a:r>
              <a:rPr lang="nb-NO" sz="1400" dirty="0" err="1"/>
              <a:t>esero</a:t>
            </a:r>
            <a:r>
              <a:rPr lang="nb-NO" sz="1400" dirty="0"/>
              <a:t>, European Space </a:t>
            </a:r>
            <a:r>
              <a:rPr lang="nb-NO" sz="1400" dirty="0" err="1"/>
              <a:t>Education</a:t>
            </a:r>
            <a:r>
              <a:rPr lang="nb-NO" sz="1400" dirty="0"/>
              <a:t> Resource </a:t>
            </a:r>
            <a:r>
              <a:rPr lang="nb-NO" sz="1400" dirty="0" err="1"/>
              <a:t>office</a:t>
            </a:r>
            <a:r>
              <a:rPr lang="nb-NO" sz="1400" dirty="0"/>
              <a:t>, </a:t>
            </a:r>
            <a:r>
              <a:rPr lang="nb-NO" sz="1400" dirty="0">
                <a:hlinkClick r:id="rId3"/>
              </a:rPr>
              <a:t>https://www.esero.no/</a:t>
            </a:r>
            <a:endParaRPr lang="nb-NO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14178" r="25880" b="23406"/>
          <a:stretch/>
        </p:blipFill>
        <p:spPr>
          <a:xfrm>
            <a:off x="955964" y="4048299"/>
            <a:ext cx="1213658" cy="1596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t="9774" r="28317" b="3288"/>
          <a:stretch/>
        </p:blipFill>
        <p:spPr>
          <a:xfrm rot="5400000">
            <a:off x="2607664" y="3969935"/>
            <a:ext cx="1661329" cy="1912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5" t="46666" r="19222" b="21633"/>
          <a:stretch/>
        </p:blipFill>
        <p:spPr>
          <a:xfrm>
            <a:off x="8047755" y="4130606"/>
            <a:ext cx="1515793" cy="16350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t="38108" r="25210" b="24595"/>
          <a:stretch/>
        </p:blipFill>
        <p:spPr>
          <a:xfrm>
            <a:off x="6396865" y="4109421"/>
            <a:ext cx="1546923" cy="16548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8" t="40137" r="21580" b="22584"/>
          <a:stretch/>
        </p:blipFill>
        <p:spPr>
          <a:xfrm>
            <a:off x="9663241" y="4141693"/>
            <a:ext cx="1580064" cy="1633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12" y="4095982"/>
            <a:ext cx="1742739" cy="16539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428" y="3560782"/>
            <a:ext cx="16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Skru av fokusring</a:t>
            </a:r>
            <a:endParaRPr lang="nb-NO" sz="1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44706" y="3851238"/>
            <a:ext cx="215153" cy="41954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12428" y="3551817"/>
            <a:ext cx="16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Skru ut linsa</a:t>
            </a:r>
            <a:endParaRPr lang="nb-NO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079402" y="3906819"/>
            <a:ext cx="493059" cy="139670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64537" y="3198607"/>
            <a:ext cx="3040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På innsida av linsa ligger et filter. Fjern filteret med en pinsett e.l.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7239896" y="3722146"/>
            <a:ext cx="204396" cy="11833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725784" y="3734697"/>
            <a:ext cx="686696" cy="85881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319247" y="3725732"/>
            <a:ext cx="1749911" cy="87854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36028" y="3532094"/>
            <a:ext cx="1624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Her sitter linsa</a:t>
            </a:r>
            <a:endParaRPr lang="nb-NO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465755" y="3885304"/>
            <a:ext cx="159572" cy="6006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6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Synlig lys versus </a:t>
            </a:r>
            <a:r>
              <a:rPr lang="nb-NO" dirty="0" smtClean="0"/>
              <a:t>nær infrarødt lys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9576" y="1412777"/>
            <a:ext cx="770485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Bruk det modifiserte web-kameraet å se på hvordan stearinlys, led-lys, signalene fra fjernkontroll, levende og kunstig planter ser ut ved synlig lys og nær infrarødt lys. 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Se på de ulike objektene uten kamera (synlig lys). Se på det samme objektet gjennom kameraet (nær infrarødt) og fyll inn i tabellen (se neste side)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200" dirty="0"/>
              <a:t>Se på resultatene og diskuter med de andre gruppene hvordan infrarødt lys kan hjelpe oss til å bedre forstå hva vi ser. </a:t>
            </a:r>
          </a:p>
        </p:txBody>
      </p:sp>
    </p:spTree>
    <p:extLst>
      <p:ext uri="{BB962C8B-B14F-4D97-AF65-F5344CB8AC3E}">
        <p14:creationId xmlns:p14="http://schemas.microsoft.com/office/powerpoint/2010/main" val="204749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1504" y="616530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Aktiviteten er laget av Nordic </a:t>
            </a:r>
            <a:r>
              <a:rPr lang="nb-NO" sz="1400" dirty="0" err="1"/>
              <a:t>esero</a:t>
            </a:r>
            <a:r>
              <a:rPr lang="nb-NO" sz="1400" dirty="0"/>
              <a:t>, European Space </a:t>
            </a:r>
            <a:r>
              <a:rPr lang="nb-NO" sz="1400" dirty="0" err="1"/>
              <a:t>Education</a:t>
            </a:r>
            <a:r>
              <a:rPr lang="nb-NO" sz="1400" dirty="0"/>
              <a:t> Resource </a:t>
            </a:r>
            <a:r>
              <a:rPr lang="nb-NO" sz="1400" dirty="0" err="1"/>
              <a:t>office</a:t>
            </a:r>
            <a:r>
              <a:rPr lang="nb-NO" sz="1400" dirty="0"/>
              <a:t>, </a:t>
            </a:r>
            <a:r>
              <a:rPr lang="nb-NO" sz="1400" dirty="0">
                <a:hlinkClick r:id="rId2"/>
              </a:rPr>
              <a:t>https://www.esero.no/</a:t>
            </a:r>
            <a:endParaRPr lang="nb-NO" sz="1400" dirty="0"/>
          </a:p>
        </p:txBody>
      </p:sp>
      <p:pic>
        <p:nvPicPr>
          <p:cNvPr id="6" name="Bild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615462" y="87923"/>
            <a:ext cx="10233511" cy="63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393</Words>
  <Application>Microsoft Office PowerPoint</Application>
  <PresentationFormat>Widescreen</PresentationFormat>
  <Paragraphs>49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Alright Sans Regular</vt:lpstr>
      <vt:lpstr>Arial</vt:lpstr>
      <vt:lpstr>Calibri</vt:lpstr>
      <vt:lpstr>Calibri Light</vt:lpstr>
      <vt:lpstr>Times New Roman</vt:lpstr>
      <vt:lpstr>Office Theme</vt:lpstr>
      <vt:lpstr>Infrarød stråling</vt:lpstr>
      <vt:lpstr>Elektromagnetisk stråling</vt:lpstr>
      <vt:lpstr>Infrarød stråling </vt:lpstr>
      <vt:lpstr>Infrarød stråling </vt:lpstr>
      <vt:lpstr>Hvordan hacke web-kamera til å se nær infrarød stråling?</vt:lpstr>
      <vt:lpstr>Synlig lys versus nær infrarødt lys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Berit Reitan</dc:creator>
  <cp:lastModifiedBy>Berit Reitan</cp:lastModifiedBy>
  <cp:revision>25</cp:revision>
  <dcterms:created xsi:type="dcterms:W3CDTF">2020-11-20T13:00:22Z</dcterms:created>
  <dcterms:modified xsi:type="dcterms:W3CDTF">2021-04-20T06:29:08Z</dcterms:modified>
</cp:coreProperties>
</file>