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7" r:id="rId6"/>
    <p:sldId id="266" r:id="rId7"/>
    <p:sldId id="260" r:id="rId8"/>
    <p:sldId id="264" r:id="rId9"/>
    <p:sldId id="262" r:id="rId10"/>
    <p:sldId id="263" r:id="rId11"/>
  </p:sldIdLst>
  <p:sldSz cx="18288000" cy="10287000"/>
  <p:notesSz cx="6858000" cy="9144000"/>
  <p:embeddedFontLst>
    <p:embeddedFont>
      <p:font typeface="Calibre 1" panose="020B0604020202020204" charset="0"/>
      <p:regular r:id="rId13"/>
    </p:embeddedFont>
    <p:embeddedFont>
      <p:font typeface="Calibre 2" panose="020B0604020202020204" charset="0"/>
      <p:regular r:id="rId14"/>
    </p:embeddedFont>
    <p:embeddedFont>
      <p:font typeface="Calibre 2 Semi-Bold" panose="020B060402020202020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50141-C6F2-1C1F-F70E-43FD7A60629F}" name="Kristine Bakkemo Kostøl" initials="KK" userId="S::kristbko@uio.no::c2794db0-6a45-48db-b3a5-6013810bc9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 autoAdjust="0"/>
    <p:restoredTop sz="75936" autoAdjust="0"/>
  </p:normalViewPr>
  <p:slideViewPr>
    <p:cSldViewPr>
      <p:cViewPr varScale="1">
        <p:scale>
          <a:sx n="42" d="100"/>
          <a:sy n="42" d="100"/>
        </p:scale>
        <p:origin x="1329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ne Aas" userId="f9465f8d-bd98-4bd9-90d5-11deb68f070f" providerId="ADAL" clId="{028A481F-355B-5AD8-895D-14BDC6257504}"/>
    <pc:docChg chg="modSld">
      <pc:chgData name="Celine Aas" userId="f9465f8d-bd98-4bd9-90d5-11deb68f070f" providerId="ADAL" clId="{028A481F-355B-5AD8-895D-14BDC6257504}" dt="2026-02-10T12:25:53.890" v="17" actId="13244"/>
      <pc:docMkLst>
        <pc:docMk/>
      </pc:docMkLst>
      <pc:sldChg chg="modNotesTx">
        <pc:chgData name="Celine Aas" userId="f9465f8d-bd98-4bd9-90d5-11deb68f070f" providerId="ADAL" clId="{028A481F-355B-5AD8-895D-14BDC6257504}" dt="2026-02-10T12:24:29.898" v="0" actId="20577"/>
        <pc:sldMkLst>
          <pc:docMk/>
          <pc:sldMk cId="0" sldId="256"/>
        </pc:sldMkLst>
      </pc:sldChg>
      <pc:sldChg chg="modSp mod">
        <pc:chgData name="Celine Aas" userId="f9465f8d-bd98-4bd9-90d5-11deb68f070f" providerId="ADAL" clId="{028A481F-355B-5AD8-895D-14BDC6257504}" dt="2026-02-10T12:25:45.654" v="15" actId="13244"/>
        <pc:sldMkLst>
          <pc:docMk/>
          <pc:sldMk cId="0" sldId="258"/>
        </pc:sldMkLst>
        <pc:spChg chg="ord">
          <ac:chgData name="Celine Aas" userId="f9465f8d-bd98-4bd9-90d5-11deb68f070f" providerId="ADAL" clId="{028A481F-355B-5AD8-895D-14BDC6257504}" dt="2026-02-10T12:25:34.259" v="12" actId="13244"/>
          <ac:spMkLst>
            <pc:docMk/>
            <pc:sldMk cId="0" sldId="258"/>
            <ac:spMk id="7" creationId="{00000000-0000-0000-0000-000000000000}"/>
          </ac:spMkLst>
        </pc:spChg>
        <pc:spChg chg="ord">
          <ac:chgData name="Celine Aas" userId="f9465f8d-bd98-4bd9-90d5-11deb68f070f" providerId="ADAL" clId="{028A481F-355B-5AD8-895D-14BDC6257504}" dt="2026-02-10T12:25:45.654" v="15" actId="13244"/>
          <ac:spMkLst>
            <pc:docMk/>
            <pc:sldMk cId="0" sldId="258"/>
            <ac:spMk id="10" creationId="{00000000-0000-0000-0000-000000000000}"/>
          </ac:spMkLst>
        </pc:spChg>
        <pc:spChg chg="mod">
          <ac:chgData name="Celine Aas" userId="f9465f8d-bd98-4bd9-90d5-11deb68f070f" providerId="ADAL" clId="{028A481F-355B-5AD8-895D-14BDC6257504}" dt="2026-02-10T12:25:21.926" v="11" actId="14100"/>
          <ac:spMkLst>
            <pc:docMk/>
            <pc:sldMk cId="0" sldId="258"/>
            <ac:spMk id="14" creationId="{5C6F218C-8BA7-A812-E5CB-23D8E638E7BD}"/>
          </ac:spMkLst>
        </pc:spChg>
      </pc:sldChg>
      <pc:sldChg chg="modSp mod">
        <pc:chgData name="Celine Aas" userId="f9465f8d-bd98-4bd9-90d5-11deb68f070f" providerId="ADAL" clId="{028A481F-355B-5AD8-895D-14BDC6257504}" dt="2026-02-10T12:25:17.673" v="10" actId="962"/>
        <pc:sldMkLst>
          <pc:docMk/>
          <pc:sldMk cId="0" sldId="259"/>
        </pc:sldMkLst>
        <pc:spChg chg="mod">
          <ac:chgData name="Celine Aas" userId="f9465f8d-bd98-4bd9-90d5-11deb68f070f" providerId="ADAL" clId="{028A481F-355B-5AD8-895D-14BDC6257504}" dt="2026-02-10T12:25:11.440" v="8" actId="962"/>
          <ac:spMkLst>
            <pc:docMk/>
            <pc:sldMk cId="0" sldId="259"/>
            <ac:spMk id="7" creationId="{9EF12DF8-3B39-8B96-2BD3-28C61281FB10}"/>
          </ac:spMkLst>
        </pc:spChg>
        <pc:spChg chg="mod">
          <ac:chgData name="Celine Aas" userId="f9465f8d-bd98-4bd9-90d5-11deb68f070f" providerId="ADAL" clId="{028A481F-355B-5AD8-895D-14BDC6257504}" dt="2026-02-10T12:24:56.516" v="4" actId="962"/>
          <ac:spMkLst>
            <pc:docMk/>
            <pc:sldMk cId="0" sldId="259"/>
            <ac:spMk id="10" creationId="{098A6ED1-029D-5C36-8CCE-6A7DD0DD326F}"/>
          </ac:spMkLst>
        </pc:spChg>
        <pc:spChg chg="mod">
          <ac:chgData name="Celine Aas" userId="f9465f8d-bd98-4bd9-90d5-11deb68f070f" providerId="ADAL" clId="{028A481F-355B-5AD8-895D-14BDC6257504}" dt="2026-02-10T12:25:05.426" v="6" actId="962"/>
          <ac:spMkLst>
            <pc:docMk/>
            <pc:sldMk cId="0" sldId="259"/>
            <ac:spMk id="11" creationId="{FC8F2827-9983-9201-042E-D53687A5695F}"/>
          </ac:spMkLst>
        </pc:spChg>
        <pc:picChg chg="mod">
          <ac:chgData name="Celine Aas" userId="f9465f8d-bd98-4bd9-90d5-11deb68f070f" providerId="ADAL" clId="{028A481F-355B-5AD8-895D-14BDC6257504}" dt="2026-02-10T12:25:17.673" v="10" actId="962"/>
          <ac:picMkLst>
            <pc:docMk/>
            <pc:sldMk cId="0" sldId="259"/>
            <ac:picMk id="2" creationId="{6DDE3675-328D-E92E-F5B2-E8DB39E342D9}"/>
          </ac:picMkLst>
        </pc:picChg>
      </pc:sldChg>
      <pc:sldChg chg="modNotesTx">
        <pc:chgData name="Celine Aas" userId="f9465f8d-bd98-4bd9-90d5-11deb68f070f" providerId="ADAL" clId="{028A481F-355B-5AD8-895D-14BDC6257504}" dt="2026-02-10T12:24:37.329" v="1" actId="20577"/>
        <pc:sldMkLst>
          <pc:docMk/>
          <pc:sldMk cId="0" sldId="260"/>
        </pc:sldMkLst>
      </pc:sldChg>
      <pc:sldChg chg="modSp mod">
        <pc:chgData name="Celine Aas" userId="f9465f8d-bd98-4bd9-90d5-11deb68f070f" providerId="ADAL" clId="{028A481F-355B-5AD8-895D-14BDC6257504}" dt="2026-02-10T12:25:53.890" v="17" actId="13244"/>
        <pc:sldMkLst>
          <pc:docMk/>
          <pc:sldMk cId="0" sldId="263"/>
        </pc:sldMkLst>
        <pc:spChg chg="ord">
          <ac:chgData name="Celine Aas" userId="f9465f8d-bd98-4bd9-90d5-11deb68f070f" providerId="ADAL" clId="{028A481F-355B-5AD8-895D-14BDC6257504}" dt="2026-02-10T12:25:51.823" v="16" actId="13244"/>
          <ac:spMkLst>
            <pc:docMk/>
            <pc:sldMk cId="0" sldId="263"/>
            <ac:spMk id="2" creationId="{00000000-0000-0000-0000-000000000000}"/>
          </ac:spMkLst>
        </pc:spChg>
        <pc:spChg chg="ord">
          <ac:chgData name="Celine Aas" userId="f9465f8d-bd98-4bd9-90d5-11deb68f070f" providerId="ADAL" clId="{028A481F-355B-5AD8-895D-14BDC6257504}" dt="2026-02-10T12:25:53.890" v="17" actId="13244"/>
          <ac:spMkLst>
            <pc:docMk/>
            <pc:sldMk cId="0" sldId="263"/>
            <ac:spMk id="4" creationId="{00000000-0000-0000-0000-000000000000}"/>
          </ac:spMkLst>
        </pc:spChg>
      </pc:sldChg>
      <pc:sldChg chg="modNotesTx">
        <pc:chgData name="Celine Aas" userId="f9465f8d-bd98-4bd9-90d5-11deb68f070f" providerId="ADAL" clId="{028A481F-355B-5AD8-895D-14BDC6257504}" dt="2026-02-10T12:24:39.720" v="2" actId="20577"/>
        <pc:sldMkLst>
          <pc:docMk/>
          <pc:sldMk cId="3201698044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Foto løvsanger: Jonas </a:t>
            </a:r>
            <a:r>
              <a:rPr lang="en-US" dirty="0" err="1"/>
              <a:t>Langbråten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Foto løvsanger: Jonas </a:t>
            </a:r>
            <a:r>
              <a:rPr lang="en-US" dirty="0" err="1"/>
              <a:t>Langbråten</a:t>
            </a:r>
            <a:endParaRPr lang="en-US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6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EF9EC-4F72-1CEF-27FF-0C1C0A42A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C4F74-9F39-0721-6D62-3DF382397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2781FC-C478-010B-344B-911ABD75D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Foto løvsanger: Jonas </a:t>
            </a:r>
            <a:r>
              <a:rPr lang="en-US" dirty="0" err="1"/>
              <a:t>Langbråten</a:t>
            </a:r>
            <a:endParaRPr lang="en-US" dirty="0"/>
          </a:p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7D9BB-0624-9EC7-9675-AB3D88473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343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195EE-2784-4FEA-ADE4-569AA9F45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BB2221-0312-09DF-C9EA-C4FE74EBB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4460C9-22DD-C328-8E89-280EB2F3B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E91D6-9E36-7139-6264-BD0A8414C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556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02228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973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936405"/>
            <a:ext cx="18288000" cy="2414190"/>
            <a:chOff x="0" y="0"/>
            <a:chExt cx="4816593" cy="6358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35836"/>
            </a:xfrm>
            <a:custGeom>
              <a:avLst/>
              <a:gdLst/>
              <a:ahLst/>
              <a:cxnLst/>
              <a:rect l="l" t="t" r="r" b="b"/>
              <a:pathLst>
                <a:path w="4816592" h="635836">
                  <a:moveTo>
                    <a:pt x="0" y="0"/>
                  </a:moveTo>
                  <a:lnTo>
                    <a:pt x="4816592" y="0"/>
                  </a:lnTo>
                  <a:lnTo>
                    <a:pt x="4816592" y="635836"/>
                  </a:lnTo>
                  <a:lnTo>
                    <a:pt x="0" y="635836"/>
                  </a:lnTo>
                  <a:close/>
                </a:path>
              </a:pathLst>
            </a:custGeom>
            <a:solidFill>
              <a:srgbClr val="089292">
                <a:alpha val="67843"/>
              </a:srgbClr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683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70E4B6DF-6EDE-2868-E9B2-20947ACC5A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4" y="4580781"/>
            <a:ext cx="18288004" cy="1143000"/>
          </a:xfrm>
        </p:spPr>
        <p:txBody>
          <a:bodyPr>
            <a:noAutofit/>
          </a:bodyPr>
          <a:lstStyle/>
          <a:p>
            <a:r>
              <a:rPr lang="en-US" sz="7800" b="1" spc="-47" dirty="0" err="1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Hvordan</a:t>
            </a:r>
            <a:r>
              <a:rPr lang="en-US" sz="7800" b="1" spc="-47" dirty="0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 er det å </a:t>
            </a:r>
            <a:r>
              <a:rPr lang="en-US" sz="7800" b="1" spc="-47" dirty="0" err="1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være</a:t>
            </a:r>
            <a:r>
              <a:rPr lang="en-US" sz="7800" b="1" spc="-47" dirty="0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 </a:t>
            </a:r>
            <a:r>
              <a:rPr lang="en-US" sz="7800" b="1" spc="-47" dirty="0" err="1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trekkfugl</a:t>
            </a:r>
            <a:r>
              <a:rPr lang="en-US" sz="7800" b="1" spc="-47" dirty="0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?</a:t>
            </a:r>
            <a:endParaRPr lang="nb-NO" sz="7800" b="1" spc="-47" dirty="0">
              <a:solidFill>
                <a:srgbClr val="FFFFFF"/>
              </a:solidFill>
              <a:latin typeface="Calibre 2 Semi-Bold"/>
              <a:ea typeface="Calibre 2 Semi-Bold"/>
              <a:cs typeface="Calibre 2 Semi-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348740" y="1105805"/>
            <a:ext cx="7236994" cy="8558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40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Alle fugler små de er</a:t>
            </a:r>
          </a:p>
        </p:txBody>
      </p:sp>
      <p:sp>
        <p:nvSpPr>
          <p:cNvPr id="4" name="Freeform 4" descr="Birds sitting on wires with musical notes"/>
          <p:cNvSpPr/>
          <p:nvPr/>
        </p:nvSpPr>
        <p:spPr>
          <a:xfrm>
            <a:off x="1257300" y="2738438"/>
            <a:ext cx="10634235" cy="5981757"/>
          </a:xfrm>
          <a:custGeom>
            <a:avLst/>
            <a:gdLst/>
            <a:ahLst/>
            <a:cxnLst/>
            <a:rect l="l" t="t" r="r" b="b"/>
            <a:pathLst>
              <a:path w="10634235" h="5981757">
                <a:moveTo>
                  <a:pt x="0" y="0"/>
                </a:moveTo>
                <a:lnTo>
                  <a:pt x="10634235" y="0"/>
                </a:lnTo>
                <a:lnTo>
                  <a:pt x="10634235" y="5981756"/>
                </a:lnTo>
                <a:lnTo>
                  <a:pt x="0" y="598175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2354760" y="2662238"/>
            <a:ext cx="4904540" cy="605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Alle fugler små de er kommet nå tilbake</a:t>
            </a:r>
          </a:p>
          <a:p>
            <a:pPr algn="l">
              <a:lnSpc>
                <a:spcPts val="4281"/>
              </a:lnSpc>
            </a:pPr>
            <a:endParaRPr lang="nb-NO" sz="3600" dirty="0">
              <a:solidFill>
                <a:srgbClr val="1F1F1F"/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Gjøk og sisik, trost og stær synger alle dage.</a:t>
            </a:r>
          </a:p>
          <a:p>
            <a:pPr algn="l">
              <a:lnSpc>
                <a:spcPts val="4281"/>
              </a:lnSpc>
            </a:pPr>
            <a:endParaRPr lang="nb-NO" sz="3600" dirty="0">
              <a:solidFill>
                <a:srgbClr val="1F1F1F"/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Lerka jubler høyt i sky, ringer våren inn på ny</a:t>
            </a:r>
          </a:p>
          <a:p>
            <a:pPr algn="l">
              <a:lnSpc>
                <a:spcPts val="4281"/>
              </a:lnSpc>
            </a:pPr>
            <a:endParaRPr lang="nb-NO" sz="3600" dirty="0">
              <a:solidFill>
                <a:srgbClr val="1F1F1F"/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Frost og snø de måtte fly, her er sol og glede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0417564" y="2389930"/>
            <a:ext cx="6112518" cy="17214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38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Reisebrev fra en lappspove</a:t>
            </a:r>
          </a:p>
        </p:txBody>
      </p:sp>
      <p:sp>
        <p:nvSpPr>
          <p:cNvPr id="4" name="Freeform 4" descr="Bilde av lappspove"/>
          <p:cNvSpPr/>
          <p:nvPr/>
        </p:nvSpPr>
        <p:spPr>
          <a:xfrm>
            <a:off x="-520142" y="0"/>
            <a:ext cx="10106925" cy="10615072"/>
          </a:xfrm>
          <a:custGeom>
            <a:avLst/>
            <a:gdLst/>
            <a:ahLst/>
            <a:cxnLst/>
            <a:rect l="l" t="t" r="r" b="b"/>
            <a:pathLst>
              <a:path w="10106925" h="10615072">
                <a:moveTo>
                  <a:pt x="0" y="0"/>
                </a:moveTo>
                <a:lnTo>
                  <a:pt x="10106925" y="0"/>
                </a:lnTo>
                <a:lnTo>
                  <a:pt x="10106925" y="10615072"/>
                </a:lnTo>
                <a:lnTo>
                  <a:pt x="0" y="1061507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0415011" y="5970070"/>
            <a:ext cx="6115071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nb-NO" sz="3600" b="1" spc="33" dirty="0">
                <a:solidFill>
                  <a:srgbClr val="000000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Lytteoppdrag</a:t>
            </a:r>
            <a:r>
              <a:rPr lang="nb-NO" sz="3600" spc="33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:</a:t>
            </a:r>
          </a:p>
          <a:p>
            <a:pPr algn="l">
              <a:lnSpc>
                <a:spcPts val="3888"/>
              </a:lnSpc>
            </a:pPr>
            <a:r>
              <a:rPr lang="nb-NO" sz="3600" spc="33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Noter farene som lappspoven møter på sin vei til Marokko.  </a:t>
            </a:r>
          </a:p>
        </p:txBody>
      </p:sp>
      <p:pic>
        <p:nvPicPr>
          <p:cNvPr id="5" name="Reisebrev lappspove" descr="Lydikon">
            <a:hlinkClick r:id="" action="ppaction://media"/>
            <a:extLst>
              <a:ext uri="{FF2B5EF4-FFF2-40B4-BE49-F238E27FC236}">
                <a16:creationId xmlns:a16="http://schemas.microsoft.com/office/drawing/2014/main" id="{41AED591-B885-10B7-424E-88792FBAE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5600" y="3381638"/>
            <a:ext cx="2794000" cy="279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48740" y="1968397"/>
            <a:ext cx="5550404" cy="836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38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Din reise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8740" y="3687310"/>
            <a:ext cx="5550404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Dere skal nå fortelle historien om hva dere opplevde som løvsanger, stær, sildemåke og grågås.</a:t>
            </a:r>
          </a:p>
          <a:p>
            <a:pPr algn="l">
              <a:lnSpc>
                <a:spcPts val="3888"/>
              </a:lnSpc>
            </a:pPr>
            <a:endParaRPr lang="nb-NO" sz="3600" spc="33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  <a:sym typeface="Calibre 2"/>
            </a:endParaRPr>
          </a:p>
          <a:p>
            <a:pPr algn="l">
              <a:lnSpc>
                <a:spcPts val="3888"/>
              </a:lnSpc>
            </a:pP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Snakk med partneren din og bli enige om hva dere vil fortelle de andre.</a:t>
            </a:r>
          </a:p>
        </p:txBody>
      </p:sp>
      <p:sp>
        <p:nvSpPr>
          <p:cNvPr id="3" name="Freeform 3" descr="Bilde av stær"/>
          <p:cNvSpPr/>
          <p:nvPr/>
        </p:nvSpPr>
        <p:spPr>
          <a:xfrm>
            <a:off x="8512946" y="0"/>
            <a:ext cx="4144075" cy="5244187"/>
          </a:xfrm>
          <a:custGeom>
            <a:avLst/>
            <a:gdLst/>
            <a:ahLst/>
            <a:cxnLst/>
            <a:rect l="l" t="t" r="r" b="b"/>
            <a:pathLst>
              <a:path w="4144075" h="5244187">
                <a:moveTo>
                  <a:pt x="0" y="0"/>
                </a:moveTo>
                <a:lnTo>
                  <a:pt x="4144075" y="0"/>
                </a:lnTo>
                <a:lnTo>
                  <a:pt x="4144075" y="5244187"/>
                </a:lnTo>
                <a:lnTo>
                  <a:pt x="0" y="524418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8512946" y="435190"/>
            <a:ext cx="139305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stær</a:t>
            </a:r>
          </a:p>
        </p:txBody>
      </p:sp>
      <p:sp>
        <p:nvSpPr>
          <p:cNvPr id="4" name="Freeform 4" descr="Bilde av grågås"/>
          <p:cNvSpPr/>
          <p:nvPr/>
        </p:nvSpPr>
        <p:spPr>
          <a:xfrm>
            <a:off x="8512946" y="5244187"/>
            <a:ext cx="5096754" cy="5071197"/>
          </a:xfrm>
          <a:custGeom>
            <a:avLst/>
            <a:gdLst/>
            <a:ahLst/>
            <a:cxnLst/>
            <a:rect l="l" t="t" r="r" b="b"/>
            <a:pathLst>
              <a:path w="5096754" h="5071197">
                <a:moveTo>
                  <a:pt x="0" y="0"/>
                </a:moveTo>
                <a:lnTo>
                  <a:pt x="5096754" y="0"/>
                </a:lnTo>
                <a:lnTo>
                  <a:pt x="5096754" y="5071197"/>
                </a:lnTo>
                <a:lnTo>
                  <a:pt x="0" y="507119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1315647" y="9473791"/>
            <a:ext cx="201198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grågås</a:t>
            </a:r>
          </a:p>
        </p:txBody>
      </p:sp>
      <p:sp>
        <p:nvSpPr>
          <p:cNvPr id="5" name="Freeform 5" descr="Bilde av sildemåke"/>
          <p:cNvSpPr/>
          <p:nvPr/>
        </p:nvSpPr>
        <p:spPr>
          <a:xfrm>
            <a:off x="12657021" y="0"/>
            <a:ext cx="5630979" cy="5244188"/>
          </a:xfrm>
          <a:custGeom>
            <a:avLst/>
            <a:gdLst/>
            <a:ahLst/>
            <a:cxnLst/>
            <a:rect l="l" t="t" r="r" b="b"/>
            <a:pathLst>
              <a:path w="5630979" h="5350404">
                <a:moveTo>
                  <a:pt x="0" y="0"/>
                </a:moveTo>
                <a:lnTo>
                  <a:pt x="5630979" y="0"/>
                </a:lnTo>
                <a:lnTo>
                  <a:pt x="5630979" y="5350403"/>
                </a:lnTo>
                <a:lnTo>
                  <a:pt x="0" y="535040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15653532" y="627906"/>
            <a:ext cx="265623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sildemåke</a:t>
            </a:r>
          </a:p>
        </p:txBody>
      </p:sp>
      <p:pic>
        <p:nvPicPr>
          <p:cNvPr id="13" name="Picture 12" descr="Bilde av løvsanger">
            <a:extLst>
              <a:ext uri="{FF2B5EF4-FFF2-40B4-BE49-F238E27FC236}">
                <a16:creationId xmlns:a16="http://schemas.microsoft.com/office/drawing/2014/main" id="{54746C69-B9F6-927D-DB7B-9EFD3D89F6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5244187"/>
            <a:ext cx="4724400" cy="5119254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5C6F218C-8BA7-A812-E5CB-23D8E638E7BD}"/>
              </a:ext>
            </a:extLst>
          </p:cNvPr>
          <p:cNvSpPr txBox="1"/>
          <p:nvPr/>
        </p:nvSpPr>
        <p:spPr>
          <a:xfrm>
            <a:off x="13845672" y="5687857"/>
            <a:ext cx="2461128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løvsanger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6437518" cy="10287000"/>
            <a:chOff x="0" y="0"/>
            <a:chExt cx="169547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5478" cy="2709333"/>
            </a:xfrm>
            <a:custGeom>
              <a:avLst/>
              <a:gdLst/>
              <a:ahLst/>
              <a:cxnLst/>
              <a:rect l="l" t="t" r="r" b="b"/>
              <a:pathLst>
                <a:path w="1695478" h="2709333">
                  <a:moveTo>
                    <a:pt x="0" y="0"/>
                  </a:moveTo>
                  <a:lnTo>
                    <a:pt x="1695478" y="0"/>
                  </a:lnTo>
                  <a:lnTo>
                    <a:pt x="169547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89292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9547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838200" y="2972693"/>
            <a:ext cx="5542677" cy="38472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Hvilke farer har dere nå hørt og opplevd at trekkfugler kan møte på?</a:t>
            </a:r>
          </a:p>
        </p:txBody>
      </p:sp>
      <p:sp>
        <p:nvSpPr>
          <p:cNvPr id="9" name="Freeform 3" descr="Bilde av stær">
            <a:extLst>
              <a:ext uri="{FF2B5EF4-FFF2-40B4-BE49-F238E27FC236}">
                <a16:creationId xmlns:a16="http://schemas.microsoft.com/office/drawing/2014/main" id="{4056ECCD-EE43-6D36-0C3B-2C2B89EC6B48}"/>
              </a:ext>
            </a:extLst>
          </p:cNvPr>
          <p:cNvSpPr/>
          <p:nvPr/>
        </p:nvSpPr>
        <p:spPr>
          <a:xfrm>
            <a:off x="6922200" y="580301"/>
            <a:ext cx="3931200" cy="3929782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/>
          <a:lstStyle/>
          <a:p>
            <a:endParaRPr lang="nb-NO" dirty="0"/>
          </a:p>
        </p:txBody>
      </p:sp>
      <p:sp>
        <p:nvSpPr>
          <p:cNvPr id="10" name="Freeform 4" descr="Et fotografi av en grågås">
            <a:extLst>
              <a:ext uri="{FF2B5EF4-FFF2-40B4-BE49-F238E27FC236}">
                <a16:creationId xmlns:a16="http://schemas.microsoft.com/office/drawing/2014/main" id="{098A6ED1-029D-5C36-8CCE-6A7DD0DD326F}"/>
              </a:ext>
            </a:extLst>
          </p:cNvPr>
          <p:cNvSpPr/>
          <p:nvPr/>
        </p:nvSpPr>
        <p:spPr>
          <a:xfrm>
            <a:off x="6922200" y="5784300"/>
            <a:ext cx="3931200" cy="3931200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/>
          <a:lstStyle/>
          <a:p>
            <a:endParaRPr lang="nb-NO" dirty="0"/>
          </a:p>
        </p:txBody>
      </p:sp>
      <p:sp>
        <p:nvSpPr>
          <p:cNvPr id="11" name="Freeform 5" descr="Et fotografi av en sildemåke">
            <a:extLst>
              <a:ext uri="{FF2B5EF4-FFF2-40B4-BE49-F238E27FC236}">
                <a16:creationId xmlns:a16="http://schemas.microsoft.com/office/drawing/2014/main" id="{FC8F2827-9983-9201-042E-D53687A5695F}"/>
              </a:ext>
            </a:extLst>
          </p:cNvPr>
          <p:cNvSpPr/>
          <p:nvPr/>
        </p:nvSpPr>
        <p:spPr>
          <a:xfrm>
            <a:off x="10377000" y="3064146"/>
            <a:ext cx="3931200" cy="3931200"/>
          </a:xfrm>
          <a:prstGeom prst="flowChartConnector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/>
          <a:lstStyle/>
          <a:p>
            <a:endParaRPr lang="nb-NO"/>
          </a:p>
        </p:txBody>
      </p:sp>
      <p:sp>
        <p:nvSpPr>
          <p:cNvPr id="7" name="Freeform 4" descr="Et fotografi av en lappspove">
            <a:extLst>
              <a:ext uri="{FF2B5EF4-FFF2-40B4-BE49-F238E27FC236}">
                <a16:creationId xmlns:a16="http://schemas.microsoft.com/office/drawing/2014/main" id="{9EF12DF8-3B39-8B96-2BD3-28C61281FB10}"/>
              </a:ext>
            </a:extLst>
          </p:cNvPr>
          <p:cNvSpPr/>
          <p:nvPr/>
        </p:nvSpPr>
        <p:spPr>
          <a:xfrm>
            <a:off x="13944600" y="580301"/>
            <a:ext cx="3931200" cy="3929782"/>
          </a:xfrm>
          <a:prstGeom prst="flowChartConnector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/>
          <a:lstStyle/>
          <a:p>
            <a:endParaRPr lang="nb-NO"/>
          </a:p>
        </p:txBody>
      </p:sp>
      <p:pic>
        <p:nvPicPr>
          <p:cNvPr id="2" name="Picture 1" descr="Et fotografi av en løvsanger">
            <a:extLst>
              <a:ext uri="{FF2B5EF4-FFF2-40B4-BE49-F238E27FC236}">
                <a16:creationId xmlns:a16="http://schemas.microsoft.com/office/drawing/2014/main" id="{6DDE3675-328D-E92E-F5B2-E8DB39E342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" b="-697"/>
          <a:stretch/>
        </p:blipFill>
        <p:spPr>
          <a:xfrm>
            <a:off x="13930691" y="5811514"/>
            <a:ext cx="3931200" cy="3931200"/>
          </a:xfrm>
          <a:prstGeom prst="ellipse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1C8F1-05E8-293A-EA5A-F94ED9AAF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04F3625F-3CB7-3AF4-26A3-1E279DB16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6437518" cy="10287000"/>
            <a:chOff x="0" y="0"/>
            <a:chExt cx="1695478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85283EE-15A0-D466-6A49-A848B423A450}"/>
                </a:ext>
              </a:extLst>
            </p:cNvPr>
            <p:cNvSpPr/>
            <p:nvPr/>
          </p:nvSpPr>
          <p:spPr>
            <a:xfrm>
              <a:off x="0" y="0"/>
              <a:ext cx="1695478" cy="2709333"/>
            </a:xfrm>
            <a:custGeom>
              <a:avLst/>
              <a:gdLst/>
              <a:ahLst/>
              <a:cxnLst/>
              <a:rect l="l" t="t" r="r" b="b"/>
              <a:pathLst>
                <a:path w="1695478" h="2709333">
                  <a:moveTo>
                    <a:pt x="0" y="0"/>
                  </a:moveTo>
                  <a:lnTo>
                    <a:pt x="1695478" y="0"/>
                  </a:lnTo>
                  <a:lnTo>
                    <a:pt x="169547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89292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A3BECC7-E9AF-F536-1D8C-D1EA58B7A9D1}"/>
                </a:ext>
              </a:extLst>
            </p:cNvPr>
            <p:cNvSpPr txBox="1"/>
            <p:nvPr/>
          </p:nvSpPr>
          <p:spPr>
            <a:xfrm>
              <a:off x="0" y="-47625"/>
              <a:ext cx="169547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AD21F4D5-2D6C-9F32-1A3A-414E34B55B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7420" y="3086100"/>
            <a:ext cx="5542677" cy="33239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5400" dirty="0">
                <a:solidFill>
                  <a:schemeClr val="bg1"/>
                </a:solidFill>
                <a:latin typeface="Calibre 2 Semi-Bold" panose="020B0604020202020204" charset="0"/>
              </a:rPr>
              <a:t>Hvor på reisen deres som trekkfugl fikk dere hvile og energi?</a:t>
            </a: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F8D5F261-C6A7-3533-EC29-20A806A90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05800" y="1866900"/>
            <a:ext cx="9299500" cy="6286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5160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DC572-68E3-93D1-6EE9-E5582EFFB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69B42B2-B318-AE5C-50AF-E761C76E38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3524" y="1674448"/>
            <a:ext cx="6526070" cy="705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31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De viktige våtmarkene</a:t>
            </a:r>
          </a:p>
        </p:txBody>
      </p:sp>
      <p:sp>
        <p:nvSpPr>
          <p:cNvPr id="3" name="Freeform 3" descr="Bilde av brunnakke">
            <a:extLst>
              <a:ext uri="{FF2B5EF4-FFF2-40B4-BE49-F238E27FC236}">
                <a16:creationId xmlns:a16="http://schemas.microsoft.com/office/drawing/2014/main" id="{9E618473-AD50-A6BC-AD1B-0E9361F25FCE}"/>
              </a:ext>
            </a:extLst>
          </p:cNvPr>
          <p:cNvSpPr/>
          <p:nvPr/>
        </p:nvSpPr>
        <p:spPr>
          <a:xfrm>
            <a:off x="7672971" y="0"/>
            <a:ext cx="4945067" cy="5102352"/>
          </a:xfrm>
          <a:custGeom>
            <a:avLst/>
            <a:gdLst/>
            <a:ahLst/>
            <a:cxnLst/>
            <a:rect l="l" t="t" r="r" b="b"/>
            <a:pathLst>
              <a:path w="4945067" h="5102352">
                <a:moveTo>
                  <a:pt x="0" y="0"/>
                </a:moveTo>
                <a:lnTo>
                  <a:pt x="4945067" y="0"/>
                </a:lnTo>
                <a:lnTo>
                  <a:pt x="4945067" y="5102352"/>
                </a:lnTo>
                <a:lnTo>
                  <a:pt x="0" y="510235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FCFBC91-D2BA-229E-3904-A74F3077CB9D}"/>
              </a:ext>
            </a:extLst>
          </p:cNvPr>
          <p:cNvSpPr txBox="1"/>
          <p:nvPr/>
        </p:nvSpPr>
        <p:spPr>
          <a:xfrm>
            <a:off x="7848600" y="266700"/>
            <a:ext cx="27432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nb-NO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brunnakke</a:t>
            </a:r>
          </a:p>
        </p:txBody>
      </p:sp>
      <p:sp>
        <p:nvSpPr>
          <p:cNvPr id="2" name="Freeform 2" descr="Bilde av vipe">
            <a:extLst>
              <a:ext uri="{FF2B5EF4-FFF2-40B4-BE49-F238E27FC236}">
                <a16:creationId xmlns:a16="http://schemas.microsoft.com/office/drawing/2014/main" id="{F27F534B-83D9-A4CB-C489-5AD33E88FAEF}"/>
              </a:ext>
            </a:extLst>
          </p:cNvPr>
          <p:cNvSpPr/>
          <p:nvPr/>
        </p:nvSpPr>
        <p:spPr>
          <a:xfrm>
            <a:off x="12793982" y="15"/>
            <a:ext cx="5494020" cy="5102337"/>
          </a:xfrm>
          <a:custGeom>
            <a:avLst/>
            <a:gdLst/>
            <a:ahLst/>
            <a:cxnLst/>
            <a:rect l="l" t="t" r="r" b="b"/>
            <a:pathLst>
              <a:path w="5494020" h="5102337">
                <a:moveTo>
                  <a:pt x="0" y="0"/>
                </a:moveTo>
                <a:lnTo>
                  <a:pt x="5494020" y="0"/>
                </a:lnTo>
                <a:lnTo>
                  <a:pt x="5494020" y="5102337"/>
                </a:lnTo>
                <a:lnTo>
                  <a:pt x="0" y="51023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A668686-3374-6E2D-FCF1-048B49F516A3}"/>
              </a:ext>
            </a:extLst>
          </p:cNvPr>
          <p:cNvSpPr txBox="1"/>
          <p:nvPr/>
        </p:nvSpPr>
        <p:spPr>
          <a:xfrm>
            <a:off x="13071400" y="281609"/>
            <a:ext cx="111951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nb-NO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vipe</a:t>
            </a:r>
          </a:p>
        </p:txBody>
      </p:sp>
      <p:sp>
        <p:nvSpPr>
          <p:cNvPr id="4" name="Freeform 4" descr="Bilde av tjeld">
            <a:extLst>
              <a:ext uri="{FF2B5EF4-FFF2-40B4-BE49-F238E27FC236}">
                <a16:creationId xmlns:a16="http://schemas.microsoft.com/office/drawing/2014/main" id="{44492FDE-F32A-E7B0-636F-8942D062B9D8}"/>
              </a:ext>
            </a:extLst>
          </p:cNvPr>
          <p:cNvSpPr/>
          <p:nvPr/>
        </p:nvSpPr>
        <p:spPr>
          <a:xfrm>
            <a:off x="7672971" y="5259599"/>
            <a:ext cx="10615030" cy="5027401"/>
          </a:xfrm>
          <a:custGeom>
            <a:avLst/>
            <a:gdLst/>
            <a:ahLst/>
            <a:cxnLst/>
            <a:rect l="l" t="t" r="r" b="b"/>
            <a:pathLst>
              <a:path w="10615030" h="5027401">
                <a:moveTo>
                  <a:pt x="0" y="0"/>
                </a:moveTo>
                <a:lnTo>
                  <a:pt x="10615031" y="0"/>
                </a:lnTo>
                <a:lnTo>
                  <a:pt x="10615031" y="5027401"/>
                </a:lnTo>
                <a:lnTo>
                  <a:pt x="0" y="502740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E5FB3D9-6167-CA48-B5E8-3EA7233FC8A4}"/>
              </a:ext>
            </a:extLst>
          </p:cNvPr>
          <p:cNvSpPr txBox="1"/>
          <p:nvPr/>
        </p:nvSpPr>
        <p:spPr>
          <a:xfrm>
            <a:off x="763524" y="3244915"/>
            <a:ext cx="6038889" cy="5757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nb-NO" sz="3600" spc="27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Når fuglene trekker, trenger de å stoppe flere ganger underveis for å spise og hvile.</a:t>
            </a:r>
          </a:p>
          <a:p>
            <a:pPr algn="l">
              <a:lnSpc>
                <a:spcPts val="3240"/>
              </a:lnSpc>
            </a:pPr>
            <a:endParaRPr lang="nb-NO" sz="3600" spc="27" dirty="0">
              <a:solidFill>
                <a:srgbClr val="000000"/>
              </a:solidFill>
              <a:latin typeface="Calibre 2"/>
              <a:ea typeface="Calibre 2"/>
              <a:cs typeface="Calibre 2"/>
              <a:sym typeface="Calibre 2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nb-NO" sz="3600" spc="27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Våtmarker – områder der vann møter land og hvor det er grunt vann – er ofte gode plasser. For eksempel en myr, en strand eller en dam. </a:t>
            </a:r>
          </a:p>
          <a:p>
            <a:pPr algn="l">
              <a:lnSpc>
                <a:spcPts val="3240"/>
              </a:lnSpc>
            </a:pPr>
            <a:endParaRPr lang="nb-NO" sz="3600" spc="27" dirty="0">
              <a:solidFill>
                <a:srgbClr val="000000"/>
              </a:solidFill>
              <a:latin typeface="Calibre 2"/>
              <a:ea typeface="Calibre 2"/>
              <a:cs typeface="Calibre 2"/>
              <a:sym typeface="Calibre 2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nb-NO" sz="3600" spc="28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Grunne vann har ofte mye mat for fuglene, som vannplanter, fisk, skjell, snegler, og andre småkryp.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69FD9B8-EB52-AB37-5EB7-7CAEFE20A746}"/>
              </a:ext>
            </a:extLst>
          </p:cNvPr>
          <p:cNvSpPr txBox="1"/>
          <p:nvPr/>
        </p:nvSpPr>
        <p:spPr>
          <a:xfrm>
            <a:off x="14706600" y="6286500"/>
            <a:ext cx="22098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nb-NO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tjeld</a:t>
            </a:r>
            <a:r>
              <a:rPr lang="en-US" sz="32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12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9813547" y="1915170"/>
            <a:ext cx="7785009" cy="6156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37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+mn-lt"/>
                <a:ea typeface="Calibre 1 Bold"/>
                <a:cs typeface="Calibre 1 Bold"/>
                <a:sym typeface="Calibre 1 Bold"/>
              </a:rPr>
              <a:t>Diskuter i par:</a:t>
            </a:r>
          </a:p>
        </p:txBody>
      </p:sp>
      <p:sp>
        <p:nvSpPr>
          <p:cNvPr id="2" name="Freeform 2" descr="A bird standing on a branch  Description automatically generated"/>
          <p:cNvSpPr/>
          <p:nvPr/>
        </p:nvSpPr>
        <p:spPr>
          <a:xfrm>
            <a:off x="-376233" y="15"/>
            <a:ext cx="9520233" cy="10286985"/>
          </a:xfrm>
          <a:custGeom>
            <a:avLst/>
            <a:gdLst/>
            <a:ahLst/>
            <a:cxnLst/>
            <a:rect l="l" t="t" r="r" b="b"/>
            <a:pathLst>
              <a:path w="9520233" h="10286985">
                <a:moveTo>
                  <a:pt x="0" y="0"/>
                </a:moveTo>
                <a:lnTo>
                  <a:pt x="9520233" y="0"/>
                </a:lnTo>
                <a:lnTo>
                  <a:pt x="9520233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6D757C-CEDA-A3D2-38D4-04D0F04109F8}"/>
              </a:ext>
            </a:extLst>
          </p:cNvPr>
          <p:cNvSpPr txBox="1">
            <a:spLocks/>
          </p:cNvSpPr>
          <p:nvPr/>
        </p:nvSpPr>
        <p:spPr>
          <a:xfrm>
            <a:off x="9813547" y="2933700"/>
            <a:ext cx="7785009" cy="62837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456"/>
              </a:lnSpc>
              <a:spcBef>
                <a:spcPts val="0"/>
              </a:spcBef>
              <a:defRPr/>
            </a:pPr>
            <a:r>
              <a:rPr lang="nb-NO" sz="3600" b="1" spc="28" dirty="0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Hvorfor tror dere trekkfuglene flyr fra Norge om høsten selv om det kan være farlig?</a:t>
            </a:r>
          </a:p>
          <a:p>
            <a:pPr algn="l">
              <a:lnSpc>
                <a:spcPts val="3456"/>
              </a:lnSpc>
              <a:spcBef>
                <a:spcPts val="0"/>
              </a:spcBef>
              <a:defRPr/>
            </a:pPr>
            <a:endParaRPr lang="nb-NO" sz="3600" b="1" spc="28" dirty="0">
              <a:solidFill>
                <a:srgbClr val="000000"/>
              </a:solidFill>
              <a:latin typeface="+mn-lt"/>
              <a:ea typeface="Calibre 1 Bold"/>
              <a:cs typeface="Calibre 1 Bold"/>
              <a:sym typeface="Calibre 1 Bold"/>
            </a:endParaRPr>
          </a:p>
          <a:p>
            <a:pPr marL="690881" lvl="1" indent="-345440" algn="l" rtl="0">
              <a:lnSpc>
                <a:spcPts val="3456"/>
              </a:lnSpc>
              <a:buFont typeface="Arial"/>
              <a:buChar char="•"/>
              <a:defRPr/>
            </a:pP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Noen drar på grunn av kulde, men hovedgrunnen er mangelen på mat. Fuglene som er avhengige av insekter og småkryp finner ikke nok mat om vinteren.</a:t>
            </a:r>
          </a:p>
          <a:p>
            <a:pPr marL="345441" lvl="1" algn="l" rtl="0">
              <a:lnSpc>
                <a:spcPts val="3456"/>
              </a:lnSpc>
              <a:defRPr/>
            </a:pPr>
            <a:endParaRPr lang="nb-NO" sz="3600" kern="1200" spc="28" dirty="0">
              <a:solidFill>
                <a:srgbClr val="000000"/>
              </a:solidFill>
              <a:latin typeface="+mn-lt"/>
              <a:ea typeface="Calibre 1"/>
              <a:cs typeface="Calibre 1"/>
              <a:sym typeface="Calibre 1"/>
            </a:endParaRPr>
          </a:p>
          <a:p>
            <a:pPr marL="690881" lvl="1" indent="-345440" algn="l" rtl="0">
              <a:lnSpc>
                <a:spcPts val="3456"/>
              </a:lnSpc>
              <a:buFont typeface="Arial"/>
              <a:buChar char="•"/>
              <a:defRPr/>
            </a:pP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Standfuglene – de som blir igjen i Norge – er altetere eller frø- og nøttespisere. </a:t>
            </a:r>
          </a:p>
          <a:p>
            <a:pPr algn="l">
              <a:lnSpc>
                <a:spcPts val="3456"/>
              </a:lnSpc>
              <a:spcBef>
                <a:spcPts val="0"/>
              </a:spcBef>
              <a:defRPr/>
            </a:pPr>
            <a:endParaRPr lang="en-US" sz="3200" spc="28" dirty="0">
              <a:solidFill>
                <a:srgbClr val="000000"/>
              </a:solidFill>
              <a:latin typeface="Calibre 1"/>
              <a:ea typeface="Calibre 1"/>
              <a:cs typeface="Calibre 1"/>
              <a:sym typeface="Calibre 1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9813547" y="2476500"/>
            <a:ext cx="7785009" cy="1349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e 1 Bold"/>
              </a:rPr>
              <a:t>Hvorfor flyr trekkfuglene helt tilbake igjen til Norge om sommeren i stedet for å bli værende?</a:t>
            </a:r>
            <a:r>
              <a:rPr kumimoji="0" lang="nb-NO" sz="3600" b="0" i="0" u="none" strike="noStrike" kern="1200" cap="none" spc="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e 1"/>
              </a:rPr>
              <a:t> </a:t>
            </a:r>
          </a:p>
        </p:txBody>
      </p:sp>
      <p:sp>
        <p:nvSpPr>
          <p:cNvPr id="2" name="Freeform 2" descr="A bird standing on a branch  Description automatically generated"/>
          <p:cNvSpPr/>
          <p:nvPr/>
        </p:nvSpPr>
        <p:spPr>
          <a:xfrm>
            <a:off x="-376233" y="15"/>
            <a:ext cx="9520233" cy="10286985"/>
          </a:xfrm>
          <a:custGeom>
            <a:avLst/>
            <a:gdLst/>
            <a:ahLst/>
            <a:cxnLst/>
            <a:rect l="l" t="t" r="r" b="b"/>
            <a:pathLst>
              <a:path w="9520233" h="10286985">
                <a:moveTo>
                  <a:pt x="0" y="0"/>
                </a:moveTo>
                <a:lnTo>
                  <a:pt x="9520233" y="0"/>
                </a:lnTo>
                <a:lnTo>
                  <a:pt x="9520233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E4780-AAD4-08A7-C4E3-A5958E6F765D}"/>
              </a:ext>
            </a:extLst>
          </p:cNvPr>
          <p:cNvSpPr txBox="1"/>
          <p:nvPr/>
        </p:nvSpPr>
        <p:spPr>
          <a:xfrm>
            <a:off x="9525000" y="4000500"/>
            <a:ext cx="7785009" cy="3144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endParaRPr lang="nb-NO" sz="3600" spc="28" dirty="0">
              <a:solidFill>
                <a:srgbClr val="000000"/>
              </a:solidFill>
              <a:latin typeface="Calibre 1"/>
              <a:ea typeface="Calibre 1"/>
              <a:cs typeface="Calibre 1"/>
              <a:sym typeface="Calibre 1"/>
            </a:endParaRPr>
          </a:p>
          <a:p>
            <a:pPr marL="690881" lvl="1" indent="-345440" algn="l">
              <a:lnSpc>
                <a:spcPts val="3456"/>
              </a:lnSpc>
              <a:buFont typeface="Arial"/>
              <a:buChar char="•"/>
            </a:pPr>
            <a:r>
              <a:rPr lang="nb-NO" sz="3600" spc="28" dirty="0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Norge har lange dager om sommeren. Da er det bedre tilgang på insekter her enn lenger sør. </a:t>
            </a:r>
          </a:p>
          <a:p>
            <a:pPr marL="345441" lvl="1" algn="l">
              <a:lnSpc>
                <a:spcPts val="3456"/>
              </a:lnSpc>
            </a:pPr>
            <a:endParaRPr lang="nb-NO" sz="3600" spc="28" dirty="0">
              <a:solidFill>
                <a:srgbClr val="000000"/>
              </a:solidFill>
              <a:latin typeface="Calibre 1"/>
              <a:ea typeface="Calibre 1"/>
              <a:cs typeface="Calibre 1"/>
              <a:sym typeface="Calibre 1"/>
            </a:endParaRPr>
          </a:p>
          <a:p>
            <a:pPr marL="690881" lvl="1" indent="-345440" algn="l">
              <a:lnSpc>
                <a:spcPts val="3456"/>
              </a:lnSpc>
              <a:buFont typeface="Arial"/>
              <a:buChar char="•"/>
            </a:pPr>
            <a:r>
              <a:rPr lang="nb-NO" sz="3600" spc="29" dirty="0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Derfor er det faktisk verdt det å fly helt tilbake til Norge igjen!</a:t>
            </a:r>
          </a:p>
        </p:txBody>
      </p:sp>
    </p:spTree>
    <p:extLst>
      <p:ext uri="{BB962C8B-B14F-4D97-AF65-F5344CB8AC3E}">
        <p14:creationId xmlns:p14="http://schemas.microsoft.com/office/powerpoint/2010/main" val="3201698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470707" y="1464705"/>
            <a:ext cx="6936994" cy="167259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36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Hvordan kan vi hjelpe trekkfuglene?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470707" y="3725597"/>
            <a:ext cx="6788593" cy="494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nb-NO" sz="3600" b="1" spc="28" dirty="0">
                <a:solidFill>
                  <a:srgbClr val="000000"/>
                </a:solidFill>
                <a:ea typeface="Calibre 2 Semi-Bold"/>
                <a:cs typeface="Calibre 2 Semi-Bold"/>
                <a:sym typeface="Calibre 2 Semi-Bold"/>
              </a:rPr>
              <a:t>Diskuter i par og oppsummer i plenum:</a:t>
            </a:r>
          </a:p>
          <a:p>
            <a:pPr algn="l">
              <a:lnSpc>
                <a:spcPts val="3240"/>
              </a:lnSpc>
            </a:pPr>
            <a:endParaRPr lang="nb-NO" sz="3600" b="1" spc="28" dirty="0">
              <a:solidFill>
                <a:srgbClr val="000000"/>
              </a:solidFill>
              <a:ea typeface="Calibre 2 Semi-Bold"/>
              <a:cs typeface="Calibre 2 Semi-Bold"/>
              <a:sym typeface="Calibre 2 Semi-Bold"/>
            </a:endParaRPr>
          </a:p>
          <a:p>
            <a:pPr marL="628650" lvl="1" indent="-314325">
              <a:lnSpc>
                <a:spcPts val="3240"/>
              </a:lnSpc>
              <a:buFont typeface="Arial"/>
              <a:buChar char="•"/>
            </a:pPr>
            <a:r>
              <a:rPr lang="nb-NO" sz="3600" spc="27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Se på farene dere noterte fra reisen som trekkfugl. Sorter farene i naturlige og menneskeskapte.</a:t>
            </a:r>
          </a:p>
          <a:p>
            <a:pPr algn="l">
              <a:lnSpc>
                <a:spcPts val="3240"/>
              </a:lnSpc>
            </a:pPr>
            <a:endParaRPr lang="nb-NO" sz="3600" spc="27" dirty="0">
              <a:solidFill>
                <a:srgbClr val="000000"/>
              </a:solidFill>
              <a:ea typeface="Calibre 2"/>
              <a:cs typeface="Calibre 2"/>
              <a:sym typeface="Calibre 2"/>
            </a:endParaRPr>
          </a:p>
          <a:p>
            <a:pPr marL="628650" lvl="1" indent="-314325" algn="l">
              <a:lnSpc>
                <a:spcPts val="3240"/>
              </a:lnSpc>
              <a:buFont typeface="Arial"/>
              <a:buChar char="•"/>
            </a:pPr>
            <a:r>
              <a:rPr lang="nb-NO" sz="3600" spc="28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Velg én av de menneskeskapte farene og foreslå tiltak for å gjøre reisen lettere for trekkfugler. </a:t>
            </a:r>
          </a:p>
        </p:txBody>
      </p:sp>
      <p:sp>
        <p:nvSpPr>
          <p:cNvPr id="2" name="Freeform 2" descr="A bird sitting on a branch"/>
          <p:cNvSpPr/>
          <p:nvPr/>
        </p:nvSpPr>
        <p:spPr>
          <a:xfrm>
            <a:off x="2" y="15"/>
            <a:ext cx="9426545" cy="10286985"/>
          </a:xfrm>
          <a:custGeom>
            <a:avLst/>
            <a:gdLst/>
            <a:ahLst/>
            <a:cxnLst/>
            <a:rect l="l" t="t" r="r" b="b"/>
            <a:pathLst>
              <a:path w="9426545" h="10286985">
                <a:moveTo>
                  <a:pt x="0" y="0"/>
                </a:moveTo>
                <a:lnTo>
                  <a:pt x="9426544" y="0"/>
                </a:lnTo>
                <a:lnTo>
                  <a:pt x="9426544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1752600" y="647700"/>
            <a:ext cx="19812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bokfink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405</Words>
  <Application>Microsoft Office PowerPoint</Application>
  <PresentationFormat>Custom</PresentationFormat>
  <Paragraphs>67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Calibre 1</vt:lpstr>
      <vt:lpstr>Calibre 2 Semi-Bold</vt:lpstr>
      <vt:lpstr>Arial</vt:lpstr>
      <vt:lpstr>Calibri</vt:lpstr>
      <vt:lpstr>Calibre 2</vt:lpstr>
      <vt:lpstr>Office Theme</vt:lpstr>
      <vt:lpstr>Hvordan er det å være trekkfugl?</vt:lpstr>
      <vt:lpstr>Reisebrev fra en lappspove</vt:lpstr>
      <vt:lpstr>Din reise</vt:lpstr>
      <vt:lpstr>Hvilke farer har dere nå hørt og opplevd at trekkfugler kan møte på?</vt:lpstr>
      <vt:lpstr>Hvor på reisen deres som trekkfugl fikk dere hvile og energi?</vt:lpstr>
      <vt:lpstr>De viktige våtmarkene</vt:lpstr>
      <vt:lpstr>Diskuter i par:</vt:lpstr>
      <vt:lpstr>Hvorfor flyr trekkfuglene helt tilbake igjen til Norge om sommeren i stedet for å bli værende? </vt:lpstr>
      <vt:lpstr>Hvordan kan vi hjelpe trekkfuglene?</vt:lpstr>
      <vt:lpstr>Alle fugler små de 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Hvordan er det å være trekkfugl.pptx</dc:title>
  <dc:creator>Mathilde Klokkersveen Thomle</dc:creator>
  <cp:lastModifiedBy>Øystein Sørborg</cp:lastModifiedBy>
  <cp:revision>24</cp:revision>
  <dcterms:created xsi:type="dcterms:W3CDTF">2006-08-16T00:00:00Z</dcterms:created>
  <dcterms:modified xsi:type="dcterms:W3CDTF">2026-02-10T14:40:04Z</dcterms:modified>
  <dc:identifier>DAGbn1oEu2E</dc:identifier>
</cp:coreProperties>
</file>