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1"/>
  </p:notesMasterIdLst>
  <p:sldIdLst>
    <p:sldId id="256" r:id="rId2"/>
    <p:sldId id="297" r:id="rId3"/>
    <p:sldId id="261" r:id="rId4"/>
    <p:sldId id="269" r:id="rId5"/>
    <p:sldId id="296" r:id="rId6"/>
    <p:sldId id="262" r:id="rId7"/>
    <p:sldId id="263" r:id="rId8"/>
    <p:sldId id="260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911" autoAdjust="0"/>
  </p:normalViewPr>
  <p:slideViewPr>
    <p:cSldViewPr>
      <p:cViewPr>
        <p:scale>
          <a:sx n="110" d="100"/>
          <a:sy n="110" d="100"/>
        </p:scale>
        <p:origin x="-164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F771B-B9C3-4CFF-8405-78580F201AF8}" type="datetimeFigureOut">
              <a:rPr lang="nb-NO" smtClean="0"/>
              <a:t>30.11.2018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B018E-7FAC-4F0E-8FED-6B2CF2404D3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7127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018E-7FAC-4F0E-8FED-6B2CF2404D35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7545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018E-7FAC-4F0E-8FED-6B2CF2404D35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7285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018E-7FAC-4F0E-8FED-6B2CF2404D35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907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96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79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770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74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8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72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46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306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5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7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14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5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no/url?sa=i&amp;rct=j&amp;q=&amp;esrc=s&amp;source=images&amp;cd=&amp;cad=rja&amp;uact=8&amp;ved=0ahUKEwjj5MSCqc7RAhVHCSwKHcdbAbAQjRwIBw&amp;url=https://kolonial.no/produkter/429-tine-laktosefri-lettmelk-1l/&amp;bvm=bv.144224172,d.bGg&amp;psig=AFQjCNFtXKKfjK8tKD6qhyoT0b1uSOzSCg&amp;ust=1484919140931184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s://www.google.no/url?sa=i&amp;rct=j&amp;q=&amp;esrc=s&amp;source=images&amp;cd=&amp;cad=rja&amp;uact=8&amp;ved=0ahUKEwjfi6a9qM7RAhWJDCwKHVDtB-UQjRwIBw&amp;url=https://www.nrk.no/rogaland/meieri-solte-vaskevann-i-melk-1.7517395&amp;bvm=bv.144224172,d.bGg&amp;psig=AFQjCNF_tp0hdSQYRzLq5m9H93tjFCXJ9w&amp;ust=1484918944852017" TargetMode="External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fVQ8eWG3I0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v.nrk.no/serie/oeyeblikket/dmpv73053215/sesong-1/episode-2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500" y="0"/>
            <a:ext cx="10287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2411760" y="3645024"/>
            <a:ext cx="6948264" cy="1470025"/>
          </a:xfrm>
        </p:spPr>
        <p:txBody>
          <a:bodyPr>
            <a:normAutofit/>
          </a:bodyPr>
          <a:lstStyle/>
          <a:p>
            <a:r>
              <a:rPr lang="nb-NO" sz="8000" dirty="0" smtClean="0"/>
              <a:t>Enzym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34168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685960"/>
            <a:ext cx="2684858" cy="188568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2627784" y="1700808"/>
            <a:ext cx="612068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4"/>
          <p:cNvCxnSpPr/>
          <p:nvPr/>
        </p:nvCxnSpPr>
        <p:spPr>
          <a:xfrm>
            <a:off x="6156176" y="1637359"/>
            <a:ext cx="581098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685960"/>
            <a:ext cx="2844537" cy="1885680"/>
          </a:xfrm>
          <a:prstGeom prst="rect">
            <a:avLst/>
          </a:prstGeom>
        </p:spPr>
      </p:pic>
      <p:sp>
        <p:nvSpPr>
          <p:cNvPr id="12" name="TekstSylinder 11"/>
          <p:cNvSpPr txBox="1"/>
          <p:nvPr/>
        </p:nvSpPr>
        <p:spPr>
          <a:xfrm>
            <a:off x="3354221" y="2534707"/>
            <a:ext cx="2414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 smtClean="0"/>
              <a:t>Foto: Øyvind Holmstad CC BY-SA</a:t>
            </a:r>
            <a:endParaRPr lang="nn-NO" sz="1000" dirty="0"/>
          </a:p>
        </p:txBody>
      </p:sp>
      <p:pic>
        <p:nvPicPr>
          <p:cNvPr id="15" name="Picture 10" descr="Relatert bild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99457"/>
            <a:ext cx="1579241" cy="211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Bilderesultat for laktosefri lettmelk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660568"/>
            <a:ext cx="996546" cy="259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5"/>
          <p:cNvCxnSpPr/>
          <p:nvPr/>
        </p:nvCxnSpPr>
        <p:spPr>
          <a:xfrm>
            <a:off x="6660232" y="5013176"/>
            <a:ext cx="1008112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6"/>
          <p:cNvCxnSpPr/>
          <p:nvPr/>
        </p:nvCxnSpPr>
        <p:spPr>
          <a:xfrm>
            <a:off x="5364088" y="5013176"/>
            <a:ext cx="1008112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7"/>
          <p:cNvSpPr txBox="1"/>
          <p:nvPr/>
        </p:nvSpPr>
        <p:spPr>
          <a:xfrm>
            <a:off x="3762020" y="4365242"/>
            <a:ext cx="1872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800" dirty="0" smtClean="0"/>
              <a:t>??</a:t>
            </a:r>
            <a:endParaRPr lang="nb-NO" sz="8800" dirty="0"/>
          </a:p>
        </p:txBody>
      </p:sp>
      <p:pic>
        <p:nvPicPr>
          <p:cNvPr id="24" name="Bild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011103"/>
            <a:ext cx="3243326" cy="2154828"/>
          </a:xfrm>
          <a:prstGeom prst="rect">
            <a:avLst/>
          </a:prstGeom>
        </p:spPr>
      </p:pic>
      <p:pic>
        <p:nvPicPr>
          <p:cNvPr id="25" name="Bild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12" y="3856674"/>
            <a:ext cx="3507830" cy="2463686"/>
          </a:xfrm>
          <a:prstGeom prst="rect">
            <a:avLst/>
          </a:prstGeom>
        </p:spPr>
      </p:pic>
      <p:cxnSp>
        <p:nvCxnSpPr>
          <p:cNvPr id="26" name="Straight Arrow Connector 15"/>
          <p:cNvCxnSpPr/>
          <p:nvPr/>
        </p:nvCxnSpPr>
        <p:spPr>
          <a:xfrm>
            <a:off x="5724768" y="2534707"/>
            <a:ext cx="1944216" cy="2410985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7"/>
          <p:cNvSpPr txBox="1"/>
          <p:nvPr/>
        </p:nvSpPr>
        <p:spPr>
          <a:xfrm>
            <a:off x="5386796" y="2881587"/>
            <a:ext cx="1872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800" dirty="0" smtClean="0"/>
              <a:t>?</a:t>
            </a:r>
            <a:endParaRPr lang="nb-NO" sz="8800" dirty="0"/>
          </a:p>
        </p:txBody>
      </p:sp>
    </p:spTree>
    <p:extLst>
      <p:ext uri="{BB962C8B-B14F-4D97-AF65-F5344CB8AC3E}">
        <p14:creationId xmlns:p14="http://schemas.microsoft.com/office/powerpoint/2010/main" val="225905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756292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5733256"/>
            <a:ext cx="8229600" cy="75294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nb-NO" sz="1200" dirty="0" smtClean="0"/>
          </a:p>
          <a:p>
            <a:pPr marL="0" indent="0">
              <a:buNone/>
            </a:pPr>
            <a:r>
              <a:rPr lang="nb-NO" sz="1700" dirty="0" smtClean="0"/>
              <a:t>	</a:t>
            </a:r>
            <a:endParaRPr lang="nb-NO" sz="1200" dirty="0" smtClean="0"/>
          </a:p>
          <a:p>
            <a:pPr marL="0" indent="0">
              <a:buNone/>
            </a:pPr>
            <a:endParaRPr lang="nb-NO" sz="1200" dirty="0"/>
          </a:p>
          <a:p>
            <a:pPr marL="0" indent="0" algn="ctr">
              <a:buNone/>
            </a:pPr>
            <a:r>
              <a:rPr lang="nb-NO" sz="7400" dirty="0" err="1" smtClean="0">
                <a:hlinkClick r:id="rId3"/>
              </a:rPr>
              <a:t>Køyr</a:t>
            </a:r>
            <a:r>
              <a:rPr lang="nb-NO" sz="7400" dirty="0" smtClean="0">
                <a:hlinkClick r:id="rId3"/>
              </a:rPr>
              <a:t> </a:t>
            </a:r>
            <a:r>
              <a:rPr lang="nb-NO" sz="7400" dirty="0" smtClean="0">
                <a:hlinkClick r:id="rId3"/>
              </a:rPr>
              <a:t>video</a:t>
            </a:r>
            <a:endParaRPr lang="nb-NO" sz="7400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sz="2000" dirty="0">
                <a:solidFill>
                  <a:srgbClr val="FF0000"/>
                </a:solidFill>
              </a:rPr>
              <a:t>	</a:t>
            </a:r>
            <a:endParaRPr lang="nb-NO" sz="2000" dirty="0" smtClean="0">
              <a:solidFill>
                <a:srgbClr val="FF0000"/>
              </a:solidFill>
            </a:endParaRPr>
          </a:p>
        </p:txBody>
      </p:sp>
      <p:sp>
        <p:nvSpPr>
          <p:cNvPr id="2" name="TekstSylinder 1"/>
          <p:cNvSpPr txBox="1"/>
          <p:nvPr/>
        </p:nvSpPr>
        <p:spPr>
          <a:xfrm>
            <a:off x="6804248" y="311629"/>
            <a:ext cx="2232248" cy="1569660"/>
          </a:xfrm>
          <a:prstGeom prst="rect">
            <a:avLst/>
          </a:prstGeom>
          <a:solidFill>
            <a:srgbClr val="FF6699"/>
          </a:solidFill>
        </p:spPr>
        <p:txBody>
          <a:bodyPr wrap="square" rtlCol="0">
            <a:spAutoFit/>
          </a:bodyPr>
          <a:lstStyle/>
          <a:p>
            <a:r>
              <a:rPr lang="nb-NO" sz="3200" dirty="0"/>
              <a:t>K</a:t>
            </a:r>
            <a:r>
              <a:rPr lang="nb-NO" sz="3200" dirty="0" smtClean="0"/>
              <a:t>va trur de </a:t>
            </a:r>
            <a:r>
              <a:rPr lang="nb-NO" sz="3200" dirty="0" smtClean="0"/>
              <a:t>det </a:t>
            </a:r>
            <a:r>
              <a:rPr lang="nb-NO" sz="3200" dirty="0" smtClean="0"/>
              <a:t>kvite </a:t>
            </a:r>
            <a:r>
              <a:rPr lang="nb-NO" sz="3200" dirty="0" smtClean="0"/>
              <a:t>pulveret er?</a:t>
            </a:r>
            <a:endParaRPr lang="nn-NO" sz="3200" dirty="0"/>
          </a:p>
        </p:txBody>
      </p:sp>
    </p:spTree>
    <p:extLst>
      <p:ext uri="{BB962C8B-B14F-4D97-AF65-F5344CB8AC3E}">
        <p14:creationId xmlns:p14="http://schemas.microsoft.com/office/powerpoint/2010/main" val="405167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50547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nb-NO" sz="9800" dirty="0"/>
              <a:t>K</a:t>
            </a:r>
            <a:r>
              <a:rPr lang="nb-NO" sz="9800" dirty="0" smtClean="0"/>
              <a:t>va trur de </a:t>
            </a:r>
            <a:r>
              <a:rPr lang="nb-NO" sz="9800" dirty="0" smtClean="0"/>
              <a:t>det </a:t>
            </a:r>
            <a:r>
              <a:rPr lang="nb-NO" sz="9800" dirty="0"/>
              <a:t>k</a:t>
            </a:r>
            <a:r>
              <a:rPr lang="nb-NO" sz="9800" dirty="0" smtClean="0"/>
              <a:t>vite </a:t>
            </a:r>
            <a:r>
              <a:rPr lang="nb-NO" sz="9800" dirty="0" smtClean="0"/>
              <a:t>pulveret </a:t>
            </a:r>
            <a:r>
              <a:rPr lang="nb-NO" sz="9800" dirty="0"/>
              <a:t>e</a:t>
            </a:r>
            <a:r>
              <a:rPr lang="nb-NO" sz="9800" dirty="0" smtClean="0"/>
              <a:t>r?</a:t>
            </a:r>
          </a:p>
          <a:p>
            <a:pPr marL="0" indent="0">
              <a:buNone/>
            </a:pPr>
            <a:endParaRPr lang="nb-NO" sz="9800" dirty="0"/>
          </a:p>
          <a:p>
            <a:pPr marL="0" indent="0">
              <a:buNone/>
            </a:pPr>
            <a:r>
              <a:rPr lang="nb-NO" sz="9800" dirty="0"/>
              <a:t>K</a:t>
            </a:r>
            <a:r>
              <a:rPr lang="nb-NO" sz="9800" dirty="0" smtClean="0"/>
              <a:t>va blei </a:t>
            </a:r>
            <a:r>
              <a:rPr lang="nb-NO" sz="9800" dirty="0" smtClean="0"/>
              <a:t>målt for å finne effekten av å tilsette det </a:t>
            </a:r>
            <a:r>
              <a:rPr lang="nb-NO" sz="9800" dirty="0" smtClean="0"/>
              <a:t>kvite </a:t>
            </a:r>
            <a:r>
              <a:rPr lang="nb-NO" sz="9800" dirty="0" smtClean="0"/>
              <a:t>pulveret?</a:t>
            </a:r>
          </a:p>
          <a:p>
            <a:pPr marL="0" indent="0">
              <a:buNone/>
            </a:pPr>
            <a:endParaRPr lang="nb-NO" sz="9800" dirty="0" smtClean="0"/>
          </a:p>
          <a:p>
            <a:pPr marL="0" indent="0">
              <a:buNone/>
            </a:pPr>
            <a:r>
              <a:rPr lang="nb-NO" sz="9800" dirty="0"/>
              <a:t>K</a:t>
            </a:r>
            <a:r>
              <a:rPr lang="nb-NO" sz="9800" dirty="0" smtClean="0"/>
              <a:t>va </a:t>
            </a:r>
            <a:r>
              <a:rPr lang="nb-NO" sz="9800" dirty="0"/>
              <a:t>var likt i </a:t>
            </a:r>
            <a:r>
              <a:rPr lang="nb-NO" sz="9800" dirty="0" err="1" smtClean="0"/>
              <a:t>dei</a:t>
            </a:r>
            <a:r>
              <a:rPr lang="nb-NO" sz="9800" dirty="0" smtClean="0"/>
              <a:t> </a:t>
            </a:r>
            <a:r>
              <a:rPr lang="nb-NO" sz="9800" dirty="0"/>
              <a:t>ulike </a:t>
            </a:r>
            <a:r>
              <a:rPr lang="nb-NO" sz="9800" dirty="0" smtClean="0"/>
              <a:t>forsøka </a:t>
            </a:r>
            <a:r>
              <a:rPr lang="nb-NO" sz="9800" dirty="0"/>
              <a:t>med </a:t>
            </a:r>
            <a:r>
              <a:rPr lang="nb-NO" sz="9800" dirty="0" smtClean="0"/>
              <a:t>lettmjølk</a:t>
            </a:r>
            <a:r>
              <a:rPr lang="nb-NO" sz="9800" dirty="0"/>
              <a:t>?</a:t>
            </a:r>
          </a:p>
          <a:p>
            <a:pPr marL="0" indent="0">
              <a:buNone/>
            </a:pPr>
            <a:r>
              <a:rPr lang="nb-NO" sz="2800" dirty="0" smtClean="0">
                <a:solidFill>
                  <a:srgbClr val="FF0000"/>
                </a:solidFill>
              </a:rPr>
              <a:t>			</a:t>
            </a: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87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nb-NO" sz="9600" dirty="0"/>
              <a:t>K</a:t>
            </a:r>
            <a:r>
              <a:rPr lang="nb-NO" sz="9600" dirty="0" smtClean="0"/>
              <a:t>va </a:t>
            </a:r>
            <a:r>
              <a:rPr lang="nb-NO" sz="9600" dirty="0"/>
              <a:t>er laktose (</a:t>
            </a:r>
            <a:r>
              <a:rPr lang="nb-NO" sz="9600" dirty="0" smtClean="0"/>
              <a:t>mjølkesukker</a:t>
            </a:r>
            <a:r>
              <a:rPr lang="nb-NO" sz="9600" dirty="0"/>
              <a:t>)?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sz="9500" dirty="0" smtClean="0"/>
          </a:p>
          <a:p>
            <a:pPr marL="0" indent="0">
              <a:buNone/>
            </a:pPr>
            <a:r>
              <a:rPr lang="nb-NO" sz="9500" dirty="0" smtClean="0"/>
              <a:t>Kva for stoff </a:t>
            </a:r>
            <a:r>
              <a:rPr lang="nb-NO" sz="9500" dirty="0"/>
              <a:t>kunne vi målt for å få </a:t>
            </a:r>
            <a:r>
              <a:rPr lang="nb-NO" sz="9500" dirty="0" err="1" smtClean="0"/>
              <a:t>eit</a:t>
            </a:r>
            <a:r>
              <a:rPr lang="nb-NO" sz="9500" dirty="0" smtClean="0"/>
              <a:t> </a:t>
            </a:r>
            <a:r>
              <a:rPr lang="nb-NO" sz="9500" dirty="0"/>
              <a:t>mål på </a:t>
            </a:r>
            <a:r>
              <a:rPr lang="nb-NO" sz="9500" dirty="0" err="1" smtClean="0"/>
              <a:t>hastigheita</a:t>
            </a:r>
            <a:r>
              <a:rPr lang="nb-NO" sz="9500" dirty="0" smtClean="0"/>
              <a:t> </a:t>
            </a:r>
            <a:r>
              <a:rPr lang="nb-NO" sz="9500" dirty="0"/>
              <a:t>til reaksjonen?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sz="9600" dirty="0" smtClean="0"/>
              <a:t>Kven </a:t>
            </a:r>
            <a:r>
              <a:rPr lang="nb-NO" sz="9600" dirty="0" smtClean="0"/>
              <a:t>har </a:t>
            </a:r>
            <a:r>
              <a:rPr lang="nb-NO" sz="9600" dirty="0" smtClean="0"/>
              <a:t>glede av </a:t>
            </a:r>
            <a:r>
              <a:rPr lang="nb-NO" sz="9600" dirty="0"/>
              <a:t>laktosefri </a:t>
            </a:r>
            <a:r>
              <a:rPr lang="nb-NO" sz="9600" dirty="0" smtClean="0"/>
              <a:t>mjølk</a:t>
            </a:r>
            <a:r>
              <a:rPr lang="nb-NO" sz="9600" dirty="0"/>
              <a:t>?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87" y="1628800"/>
            <a:ext cx="5130213" cy="2017584"/>
          </a:xfrm>
          <a:prstGeom prst="rect">
            <a:avLst/>
          </a:prstGeom>
        </p:spPr>
      </p:pic>
      <p:pic>
        <p:nvPicPr>
          <p:cNvPr id="5" name="Picture 2" descr="http://cdn.treningsforum.com/images/portal/food/fluid/tine_laktosefri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55146">
            <a:off x="5963949" y="976522"/>
            <a:ext cx="3600000" cy="216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93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97582" cy="7264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42485" y="4797947"/>
            <a:ext cx="3779912" cy="203576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n-NO" dirty="0" smtClean="0"/>
              <a:t>Enzym </a:t>
            </a:r>
            <a:r>
              <a:rPr lang="nn-NO" dirty="0"/>
              <a:t>er viktige i alle kjemiske </a:t>
            </a:r>
            <a:r>
              <a:rPr lang="nn-NO" dirty="0" smtClean="0"/>
              <a:t>reaksjonar </a:t>
            </a:r>
            <a:r>
              <a:rPr lang="nn-NO" dirty="0"/>
              <a:t>i </a:t>
            </a:r>
            <a:r>
              <a:rPr lang="nn-NO" dirty="0" smtClean="0"/>
              <a:t>cellene, </a:t>
            </a:r>
            <a:r>
              <a:rPr lang="nn-NO" dirty="0" smtClean="0"/>
              <a:t>ikkje berre </a:t>
            </a:r>
            <a:r>
              <a:rPr lang="nn-NO" dirty="0" smtClean="0"/>
              <a:t>ved </a:t>
            </a:r>
            <a:r>
              <a:rPr lang="nn-NO" dirty="0"/>
              <a:t>nedbryting </a:t>
            </a:r>
            <a:r>
              <a:rPr lang="nn-NO" dirty="0" smtClean="0"/>
              <a:t>av </a:t>
            </a:r>
            <a:r>
              <a:rPr lang="nn-NO" dirty="0" smtClean="0"/>
              <a:t>næringsstoff.</a:t>
            </a:r>
            <a:endParaRPr lang="nb-NO" dirty="0"/>
          </a:p>
          <a:p>
            <a:pPr marL="0" indent="0">
              <a:buNone/>
            </a:pPr>
            <a:r>
              <a:rPr lang="nn-NO" dirty="0" smtClean="0">
                <a:hlinkClick r:id="rId4"/>
              </a:rPr>
              <a:t>Elefanttannkrem</a:t>
            </a:r>
            <a:r>
              <a:rPr lang="nn-NO" dirty="0" smtClean="0"/>
              <a:t> </a:t>
            </a:r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endParaRPr lang="nn-NO" dirty="0" smtClean="0"/>
          </a:p>
          <a:p>
            <a:endParaRPr lang="nn-NO" dirty="0" smtClean="0"/>
          </a:p>
          <a:p>
            <a:pPr marL="0" indent="0">
              <a:buNone/>
            </a:pPr>
            <a:endParaRPr lang="nn-NO" dirty="0" smtClean="0"/>
          </a:p>
          <a:p>
            <a:endParaRPr lang="nn-N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98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Katalase</a:t>
            </a:r>
            <a:r>
              <a:rPr lang="nb-NO" dirty="0" smtClean="0"/>
              <a:t> – </a:t>
            </a:r>
            <a:r>
              <a:rPr lang="nb-NO" dirty="0" err="1" smtClean="0"/>
              <a:t>finst</a:t>
            </a:r>
            <a:r>
              <a:rPr lang="nb-NO" dirty="0" smtClean="0"/>
              <a:t> </a:t>
            </a:r>
            <a:r>
              <a:rPr lang="nb-NO" dirty="0" smtClean="0"/>
              <a:t>i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 smtClean="0"/>
              <a:t>fleste celler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b-NO" dirty="0" err="1" smtClean="0"/>
              <a:t>katalase</a:t>
            </a:r>
            <a:endParaRPr lang="nb-NO" dirty="0" smtClean="0"/>
          </a:p>
          <a:p>
            <a:pPr marL="0" indent="0" algn="ctr">
              <a:buNone/>
            </a:pPr>
            <a:r>
              <a:rPr lang="nb-NO" dirty="0"/>
              <a:t>2H</a:t>
            </a:r>
            <a:r>
              <a:rPr lang="nb-NO" baseline="-25000" dirty="0"/>
              <a:t>2</a:t>
            </a:r>
            <a:r>
              <a:rPr lang="nb-NO" dirty="0"/>
              <a:t>O</a:t>
            </a:r>
            <a:r>
              <a:rPr lang="nb-NO" baseline="-25000" dirty="0"/>
              <a:t>2</a:t>
            </a:r>
            <a:r>
              <a:rPr lang="nb-NO" dirty="0"/>
              <a:t>(l)    </a:t>
            </a:r>
            <a:r>
              <a:rPr lang="nb-NO" dirty="0" smtClean="0"/>
              <a:t>               </a:t>
            </a:r>
            <a:r>
              <a:rPr lang="nb-NO" dirty="0" smtClean="0">
                <a:sym typeface="Wingdings"/>
              </a:rPr>
              <a:t></a:t>
            </a:r>
            <a:r>
              <a:rPr lang="nb-NO" dirty="0" smtClean="0"/>
              <a:t>        </a:t>
            </a:r>
            <a:r>
              <a:rPr lang="nb-NO" dirty="0"/>
              <a:t>2H</a:t>
            </a:r>
            <a:r>
              <a:rPr lang="nb-NO" baseline="-25000" dirty="0"/>
              <a:t>2</a:t>
            </a:r>
            <a:r>
              <a:rPr lang="nb-NO" dirty="0"/>
              <a:t>O(l) + O</a:t>
            </a:r>
            <a:r>
              <a:rPr lang="nb-NO" baseline="-25000" dirty="0"/>
              <a:t>2</a:t>
            </a:r>
            <a:r>
              <a:rPr lang="nb-NO" dirty="0"/>
              <a:t>(g)</a:t>
            </a:r>
            <a:endParaRPr lang="en-US" dirty="0"/>
          </a:p>
          <a:p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Kva for </a:t>
            </a:r>
            <a:r>
              <a:rPr lang="nb-NO" dirty="0" err="1" smtClean="0"/>
              <a:t>moglegheiter</a:t>
            </a:r>
            <a:r>
              <a:rPr lang="nb-NO" dirty="0" smtClean="0"/>
              <a:t> </a:t>
            </a:r>
            <a:r>
              <a:rPr lang="nb-NO" dirty="0" smtClean="0"/>
              <a:t>har vi </a:t>
            </a:r>
          </a:p>
          <a:p>
            <a:pPr marL="0" indent="0">
              <a:buNone/>
            </a:pPr>
            <a:r>
              <a:rPr lang="nb-NO" dirty="0" smtClean="0"/>
              <a:t>for å måle </a:t>
            </a:r>
            <a:r>
              <a:rPr lang="nb-NO" dirty="0" err="1" smtClean="0"/>
              <a:t>hastigheita</a:t>
            </a:r>
            <a:r>
              <a:rPr lang="nb-NO" dirty="0" smtClean="0"/>
              <a:t> </a:t>
            </a: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til </a:t>
            </a:r>
            <a:r>
              <a:rPr lang="nb-NO" dirty="0"/>
              <a:t>denne reaksjonen?</a:t>
            </a:r>
            <a:endParaRPr lang="en-US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354" y="2879074"/>
            <a:ext cx="3076086" cy="3116076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6156176" y="5995150"/>
            <a:ext cx="23762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 smtClean="0"/>
              <a:t>Ill.: </a:t>
            </a:r>
            <a:r>
              <a:rPr lang="nb-NO" sz="1000" dirty="0" err="1" smtClean="0"/>
              <a:t>Vossman</a:t>
            </a:r>
            <a:r>
              <a:rPr lang="nb-NO" sz="1000" dirty="0" smtClean="0"/>
              <a:t> CC BY-SA 3.0</a:t>
            </a:r>
            <a:endParaRPr lang="nn-NO" sz="1000" dirty="0"/>
          </a:p>
        </p:txBody>
      </p:sp>
    </p:spTree>
    <p:extLst>
      <p:ext uri="{BB962C8B-B14F-4D97-AF65-F5344CB8AC3E}">
        <p14:creationId xmlns:p14="http://schemas.microsoft.com/office/powerpoint/2010/main" val="215250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 smtClean="0"/>
              <a:t>Alle tar på vernebriller</a:t>
            </a:r>
          </a:p>
          <a:p>
            <a:r>
              <a:rPr lang="nb-NO" sz="2400" dirty="0" smtClean="0"/>
              <a:t>Reagensglass A: hydrogenperoksid (NB! </a:t>
            </a:r>
            <a:r>
              <a:rPr lang="nb-NO" sz="2400" dirty="0" err="1" smtClean="0"/>
              <a:t>Etsande</a:t>
            </a:r>
            <a:r>
              <a:rPr lang="nb-NO" sz="2400" dirty="0" smtClean="0"/>
              <a:t>)</a:t>
            </a:r>
          </a:p>
          <a:p>
            <a:r>
              <a:rPr lang="nb-NO" sz="2400" dirty="0" smtClean="0"/>
              <a:t>Reagensglass B: </a:t>
            </a:r>
            <a:r>
              <a:rPr lang="nb-NO" sz="2400" dirty="0" err="1" smtClean="0"/>
              <a:t>gjærløysning</a:t>
            </a:r>
            <a:endParaRPr lang="nb-NO" sz="2400" dirty="0" smtClean="0"/>
          </a:p>
          <a:p>
            <a:pPr marL="0" lvl="0" indent="0">
              <a:buNone/>
            </a:pPr>
            <a:endParaRPr lang="nb-NO" dirty="0" smtClean="0"/>
          </a:p>
          <a:p>
            <a:pPr marL="0" lvl="0" indent="0">
              <a:buNone/>
            </a:pPr>
            <a:r>
              <a:rPr lang="nb-NO" dirty="0" smtClean="0"/>
              <a:t>Hell </a:t>
            </a:r>
            <a:r>
              <a:rPr lang="nb-NO" dirty="0" err="1" smtClean="0"/>
              <a:t>gjærløysninga</a:t>
            </a:r>
            <a:r>
              <a:rPr lang="nb-NO" dirty="0" smtClean="0"/>
              <a:t> </a:t>
            </a:r>
            <a:r>
              <a:rPr lang="nb-NO" dirty="0" smtClean="0"/>
              <a:t>(reagensglass </a:t>
            </a:r>
            <a:r>
              <a:rPr lang="nb-NO" dirty="0"/>
              <a:t>B) over til </a:t>
            </a:r>
            <a:r>
              <a:rPr lang="nb-NO" dirty="0" err="1" smtClean="0"/>
              <a:t>løysning</a:t>
            </a:r>
            <a:r>
              <a:rPr lang="nb-NO" dirty="0" smtClean="0"/>
              <a:t> </a:t>
            </a:r>
            <a:r>
              <a:rPr lang="nb-NO" dirty="0"/>
              <a:t>med hydrogenperoksid </a:t>
            </a:r>
            <a:r>
              <a:rPr lang="nb-NO" dirty="0" smtClean="0"/>
              <a:t>(reagensglass </a:t>
            </a:r>
            <a:r>
              <a:rPr lang="nb-NO" dirty="0"/>
              <a:t>A</a:t>
            </a:r>
            <a:r>
              <a:rPr lang="nb-NO" dirty="0" smtClean="0"/>
              <a:t>)</a:t>
            </a:r>
          </a:p>
          <a:p>
            <a:pPr marL="0" lvl="0" indent="0">
              <a:buNone/>
            </a:pPr>
            <a:endParaRPr lang="nb-NO" dirty="0" smtClean="0"/>
          </a:p>
          <a:p>
            <a:pPr marL="0" lvl="0" indent="0">
              <a:buNone/>
            </a:pPr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 smtClean="0"/>
              <a:t>skjer?</a:t>
            </a:r>
          </a:p>
          <a:p>
            <a:pPr marL="0" lvl="0" indent="0">
              <a:buNone/>
            </a:pPr>
            <a:r>
              <a:rPr lang="nb-NO" dirty="0" err="1" smtClean="0"/>
              <a:t>Korleis</a:t>
            </a:r>
            <a:r>
              <a:rPr lang="nb-NO" dirty="0" smtClean="0"/>
              <a:t> kan </a:t>
            </a:r>
            <a:r>
              <a:rPr lang="nb-NO" dirty="0" err="1" smtClean="0"/>
              <a:t>reaksjonshastigheita</a:t>
            </a:r>
            <a:r>
              <a:rPr lang="nb-NO" dirty="0" smtClean="0"/>
              <a:t> bli mål?</a:t>
            </a:r>
            <a:endParaRPr lang="en-US" dirty="0"/>
          </a:p>
          <a:p>
            <a:pPr marL="0" indent="0" algn="ctr">
              <a:buNone/>
            </a:pPr>
            <a:endParaRPr lang="nb-NO" sz="2000" dirty="0" smtClean="0"/>
          </a:p>
          <a:p>
            <a:pPr marL="0" indent="0" algn="ctr">
              <a:buNone/>
            </a:pPr>
            <a:r>
              <a:rPr lang="nb-NO" sz="2000" dirty="0" err="1" smtClean="0"/>
              <a:t>katalase</a:t>
            </a:r>
            <a:endParaRPr lang="nb-NO" sz="2000" dirty="0" smtClean="0"/>
          </a:p>
          <a:p>
            <a:pPr marL="0" indent="0" algn="ctr">
              <a:buNone/>
            </a:pPr>
            <a:r>
              <a:rPr lang="nb-NO" sz="2000" dirty="0" smtClean="0"/>
              <a:t>2H</a:t>
            </a:r>
            <a:r>
              <a:rPr lang="nb-NO" sz="2000" baseline="-25000" dirty="0" smtClean="0"/>
              <a:t>2</a:t>
            </a:r>
            <a:r>
              <a:rPr lang="nb-NO" sz="2000" dirty="0" smtClean="0"/>
              <a:t>O</a:t>
            </a:r>
            <a:r>
              <a:rPr lang="nb-NO" sz="2000" baseline="-25000" dirty="0" smtClean="0"/>
              <a:t>2</a:t>
            </a:r>
            <a:r>
              <a:rPr lang="nb-NO" sz="2000" dirty="0" smtClean="0"/>
              <a:t>(l)                   </a:t>
            </a:r>
            <a:r>
              <a:rPr lang="nb-NO" sz="2000" dirty="0" smtClean="0">
                <a:sym typeface="Wingdings"/>
              </a:rPr>
              <a:t></a:t>
            </a:r>
            <a:r>
              <a:rPr lang="nb-NO" sz="2000" dirty="0" smtClean="0"/>
              <a:t>        2H</a:t>
            </a:r>
            <a:r>
              <a:rPr lang="nb-NO" sz="2000" baseline="-25000" dirty="0" smtClean="0"/>
              <a:t>2</a:t>
            </a:r>
            <a:r>
              <a:rPr lang="nb-NO" sz="2000" dirty="0" smtClean="0"/>
              <a:t>O(l) + O</a:t>
            </a:r>
            <a:r>
              <a:rPr lang="nb-NO" sz="2000" baseline="-25000" dirty="0" smtClean="0"/>
              <a:t>2</a:t>
            </a:r>
            <a:r>
              <a:rPr lang="nb-NO" sz="2000" dirty="0" smtClean="0"/>
              <a:t>(g)</a:t>
            </a:r>
            <a:endParaRPr lang="en-US" sz="2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19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Kva </a:t>
            </a:r>
            <a:r>
              <a:rPr lang="nb-NO" dirty="0" err="1" smtClean="0"/>
              <a:t>løysning</a:t>
            </a:r>
            <a:r>
              <a:rPr lang="nb-NO" dirty="0" smtClean="0"/>
              <a:t> </a:t>
            </a:r>
            <a:r>
              <a:rPr lang="nb-NO" dirty="0" err="1" smtClean="0"/>
              <a:t>inneheld</a:t>
            </a:r>
            <a:r>
              <a:rPr lang="nb-NO" dirty="0" smtClean="0"/>
              <a:t> </a:t>
            </a:r>
            <a:r>
              <a:rPr lang="nb-NO" dirty="0" err="1" smtClean="0"/>
              <a:t>katalase</a:t>
            </a:r>
            <a:r>
              <a:rPr lang="nb-NO" dirty="0" smtClean="0"/>
              <a:t>?</a:t>
            </a:r>
          </a:p>
          <a:p>
            <a:pPr marL="0" indent="0">
              <a:buNone/>
            </a:pPr>
            <a:r>
              <a:rPr lang="nb-NO" dirty="0" smtClean="0"/>
              <a:t>Kva for </a:t>
            </a:r>
            <a:r>
              <a:rPr lang="nb-NO" dirty="0" err="1" smtClean="0"/>
              <a:t>faktorar</a:t>
            </a:r>
            <a:r>
              <a:rPr lang="nb-NO" dirty="0" smtClean="0"/>
              <a:t> </a:t>
            </a:r>
            <a:r>
              <a:rPr lang="nb-NO" dirty="0"/>
              <a:t>kan </a:t>
            </a:r>
            <a:r>
              <a:rPr lang="nb-NO" dirty="0" err="1" smtClean="0"/>
              <a:t>påverke</a:t>
            </a:r>
            <a:r>
              <a:rPr lang="nb-NO" dirty="0" smtClean="0"/>
              <a:t> </a:t>
            </a:r>
            <a:r>
              <a:rPr lang="nb-NO" dirty="0" err="1" smtClean="0"/>
              <a:t>hastigheit</a:t>
            </a:r>
            <a:r>
              <a:rPr lang="nb-NO" dirty="0" smtClean="0"/>
              <a:t> </a:t>
            </a:r>
            <a:r>
              <a:rPr lang="nb-NO" dirty="0"/>
              <a:t>til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err="1"/>
              <a:t>enzymkatalysert</a:t>
            </a:r>
            <a:r>
              <a:rPr lang="nb-NO" dirty="0"/>
              <a:t> reaksjon?</a:t>
            </a:r>
          </a:p>
          <a:p>
            <a:pPr marL="0" indent="0">
              <a:buNone/>
            </a:pPr>
            <a:r>
              <a:rPr lang="nb-NO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20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12288</TotalTime>
  <Words>201</Words>
  <Application>Microsoft Office PowerPoint</Application>
  <PresentationFormat>Skjermfremvisning (4:3)</PresentationFormat>
  <Paragraphs>67</Paragraphs>
  <Slides>9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0" baseType="lpstr">
      <vt:lpstr>Office-tema</vt:lpstr>
      <vt:lpstr>Enzym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Katalase – finst i dei fleste celler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Gunvor Berge</dc:creator>
  <cp:lastModifiedBy>Aud Ragnhild V K Skår</cp:lastModifiedBy>
  <cp:revision>91</cp:revision>
  <dcterms:created xsi:type="dcterms:W3CDTF">2016-08-12T09:27:46Z</dcterms:created>
  <dcterms:modified xsi:type="dcterms:W3CDTF">2018-11-30T09:17:34Z</dcterms:modified>
</cp:coreProperties>
</file>