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279" r:id="rId3"/>
    <p:sldId id="280" r:id="rId4"/>
    <p:sldId id="281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50266-4742-4786-93C9-DD574B10CDB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30F2-D82C-4F17-B602-48F6A3E1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7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B8132-6D26-43B7-A79A-7EC3270ADD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9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B8132-6D26-43B7-A79A-7EC3270AD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3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1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9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9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4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3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NL/lov/2009-06-19-97#KAPITTEL_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yrevern.no/velg-dyrevennlig/mat-og-dyrevelfer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yrevern.no/velg-dyrevennlig/mat-og-dyrevelfer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ndbruk.no/baerekraft/hva-er-egentlig-baerekraftig-matproduksj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23" y="3381520"/>
            <a:ext cx="10515600" cy="2852737"/>
          </a:xfrm>
        </p:spPr>
        <p:txBody>
          <a:bodyPr/>
          <a:lstStyle/>
          <a:p>
            <a:pPr algn="ctr"/>
            <a:r>
              <a:rPr lang="nb-NO" dirty="0"/>
              <a:t>4</a:t>
            </a:r>
            <a:r>
              <a:rPr lang="nb-NO" dirty="0" smtClean="0"/>
              <a:t> </a:t>
            </a:r>
            <a:r>
              <a:rPr lang="nb-NO" dirty="0"/>
              <a:t>Bærekraftige valg og d</a:t>
            </a:r>
            <a:r>
              <a:rPr lang="en-US" dirty="0" err="1"/>
              <a:t>yrevelferd</a:t>
            </a:r>
            <a:endParaRPr lang="en-US" dirty="0"/>
          </a:p>
        </p:txBody>
      </p:sp>
      <p:pic>
        <p:nvPicPr>
          <p:cNvPr id="5" name="Picture 2" descr="Utegående kyr på beite vil gi mer dyrevennlig 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60" y="656939"/>
            <a:ext cx="5145903" cy="34306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0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4A </a:t>
            </a:r>
            <a:r>
              <a:rPr lang="en-US" b="1" dirty="0" err="1" smtClean="0"/>
              <a:t>Dyrevelferd</a:t>
            </a:r>
            <a:endParaRPr lang="en-US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06399" y="1825625"/>
            <a:ext cx="6465455" cy="4351338"/>
          </a:xfrm>
        </p:spPr>
        <p:txBody>
          <a:bodyPr>
            <a:noAutofit/>
          </a:bodyPr>
          <a:lstStyle/>
          <a:p>
            <a:r>
              <a:rPr lang="nb-NO" dirty="0"/>
              <a:t>I Norge har vi et strengt regelverk for at også produksjonsdyr skal ha det bra. 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Bøndene har ansvar for ivareta dyrenes velferd og Mattilsynet er den offentlige myndigheten som fører tilsyn med regelverket. 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Men du som forbruker har også stor påvirkningskraft på dyrenes velferd.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512" y="2367353"/>
            <a:ext cx="4315691" cy="351905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Lov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om </a:t>
            </a:r>
            <a:r>
              <a:rPr lang="en-US" sz="2400" b="1" dirty="0" err="1" smtClean="0">
                <a:solidFill>
                  <a:schemeClr val="tx1"/>
                </a:solidFill>
              </a:rPr>
              <a:t>dyrevelferd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smtClean="0">
                <a:solidFill>
                  <a:schemeClr val="tx1"/>
                </a:solidFill>
                <a:latin typeface="Helvetica Neue"/>
              </a:rPr>
              <a:t>§ 3</a:t>
            </a:r>
          </a:p>
          <a:p>
            <a:pPr marL="0" indent="0" algn="ctr">
              <a:buNone/>
            </a:pPr>
            <a:endParaRPr lang="nb-NO" sz="2400" b="1" dirty="0">
              <a:solidFill>
                <a:schemeClr val="tx2"/>
              </a:solidFill>
              <a:latin typeface="Helvetica Neue"/>
            </a:endParaRPr>
          </a:p>
          <a:p>
            <a:pPr marL="0" indent="0" algn="ctr">
              <a:buNone/>
            </a:pPr>
            <a:r>
              <a:rPr lang="nb-NO" sz="2400" i="1" dirty="0" smtClean="0"/>
              <a:t>«Dyr </a:t>
            </a:r>
            <a:r>
              <a:rPr lang="nb-NO" sz="2400" i="1" dirty="0"/>
              <a:t>har egenverdi uavhengig av den nytteverdien de måtte ha for mennesker. Dyr skal behandles godt og beskyttes mot fare for unødige påkjenninger og </a:t>
            </a:r>
            <a:r>
              <a:rPr lang="nb-NO" sz="2400" i="1" dirty="0" smtClean="0"/>
              <a:t>belastninger»</a:t>
            </a:r>
            <a:endParaRPr lang="en-US" sz="2400" dirty="0"/>
          </a:p>
        </p:txBody>
      </p:sp>
      <p:sp>
        <p:nvSpPr>
          <p:cNvPr id="5" name="Rektangel 4"/>
          <p:cNvSpPr/>
          <p:nvPr/>
        </p:nvSpPr>
        <p:spPr>
          <a:xfrm>
            <a:off x="7608168" y="6141055"/>
            <a:ext cx="466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hlinkClick r:id="rId3"/>
              </a:rPr>
              <a:t>https://lovdata.no/dokument/NL/lov/2009-06-19-97#KAPITTEL_1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916" y="152072"/>
            <a:ext cx="3456884" cy="2215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8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 smtClean="0"/>
              <a:t>Vurdering </a:t>
            </a:r>
            <a:r>
              <a:rPr lang="nb-NO" sz="3600" b="1" dirty="0" smtClean="0"/>
              <a:t>av matprodukter basert på dyrevelferd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Jobb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grupper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Gå</a:t>
            </a:r>
            <a:r>
              <a:rPr lang="en-US" dirty="0" smtClean="0"/>
              <a:t> inn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nettsiden</a:t>
            </a:r>
            <a:r>
              <a:rPr lang="en-US" dirty="0" smtClean="0"/>
              <a:t>: </a:t>
            </a:r>
            <a:r>
              <a:rPr lang="nb-NO" dirty="0" smtClean="0">
                <a:hlinkClick r:id="rId3"/>
              </a:rPr>
              <a:t>https</a:t>
            </a:r>
            <a:r>
              <a:rPr lang="nb-NO" dirty="0">
                <a:hlinkClick r:id="rId3"/>
              </a:rPr>
              <a:t>://dyrevern.no/velg-dyrevennlig/mat-og-dyrevelferd</a:t>
            </a:r>
            <a:r>
              <a:rPr lang="nb-NO" dirty="0" smtClean="0">
                <a:hlinkClick r:id="rId3"/>
              </a:rPr>
              <a:t>/</a:t>
            </a:r>
            <a:endParaRPr lang="nb-NO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Hva kjennetegner hhv. </a:t>
            </a:r>
            <a:r>
              <a:rPr lang="en-US" b="1" dirty="0" err="1" smtClean="0">
                <a:solidFill>
                  <a:srgbClr val="FF0000"/>
                </a:solidFill>
              </a:rPr>
              <a:t>rød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FF00"/>
                </a:solidFill>
              </a:rPr>
              <a:t>gul</a:t>
            </a:r>
            <a:r>
              <a:rPr lang="en-US" b="1" dirty="0">
                <a:solidFill>
                  <a:srgbClr val="FFFF00"/>
                </a:solidFill>
              </a:rPr>
              <a:t>,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92D050"/>
                </a:solidFill>
              </a:rPr>
              <a:t>grønn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generelt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Hva kjennetegner</a:t>
            </a:r>
            <a:r>
              <a:rPr lang="nb-NO" b="1" dirty="0"/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grønn</a:t>
            </a:r>
            <a:r>
              <a:rPr lang="en-US" b="1" dirty="0" smtClean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innen</a:t>
            </a:r>
            <a:r>
              <a:rPr lang="en-US" dirty="0"/>
              <a:t> </a:t>
            </a:r>
            <a:r>
              <a:rPr lang="en-US" dirty="0" err="1"/>
              <a:t>produksjon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Egg? </a:t>
            </a:r>
          </a:p>
          <a:p>
            <a:pPr lvl="1"/>
            <a:r>
              <a:rPr lang="nb-NO" dirty="0"/>
              <a:t>Kylling?</a:t>
            </a:r>
          </a:p>
          <a:p>
            <a:pPr lvl="1"/>
            <a:r>
              <a:rPr lang="en-US" dirty="0" err="1"/>
              <a:t>Meieriprodukter</a:t>
            </a:r>
            <a:r>
              <a:rPr lang="en-US" dirty="0"/>
              <a:t>? </a:t>
            </a:r>
          </a:p>
          <a:p>
            <a:pPr lvl="1"/>
            <a:r>
              <a:rPr lang="en-US" dirty="0" err="1"/>
              <a:t>Svinekjøtt</a:t>
            </a:r>
            <a:r>
              <a:rPr lang="en-US" dirty="0"/>
              <a:t>? </a:t>
            </a:r>
          </a:p>
          <a:p>
            <a:pPr marL="0" indent="0">
              <a:buNone/>
            </a:pPr>
            <a:r>
              <a:rPr lang="nb-NO" dirty="0"/>
              <a:t>3. </a:t>
            </a:r>
            <a:r>
              <a:rPr lang="nb-NO" dirty="0" smtClean="0"/>
              <a:t>Hva kan </a:t>
            </a:r>
            <a:r>
              <a:rPr lang="nb-NO" dirty="0"/>
              <a:t>kategoriseringen hjelpe forbrukeren med?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1430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Vurdering </a:t>
            </a:r>
            <a:r>
              <a:rPr lang="nb-NO" sz="3600" b="1" dirty="0" smtClean="0"/>
              <a:t>av matprodukter </a:t>
            </a:r>
            <a:br>
              <a:rPr lang="nb-NO" sz="3600" b="1" dirty="0" smtClean="0"/>
            </a:br>
            <a:r>
              <a:rPr lang="nb-NO" sz="3600" b="1" dirty="0" smtClean="0"/>
              <a:t>basert på dyrevelferd</a:t>
            </a:r>
            <a:endParaRPr lang="en-US" sz="3600" b="1" dirty="0"/>
          </a:p>
        </p:txBody>
      </p:sp>
      <p:sp>
        <p:nvSpPr>
          <p:cNvPr id="4" name="Rektangel 3"/>
          <p:cNvSpPr/>
          <p:nvPr/>
        </p:nvSpPr>
        <p:spPr>
          <a:xfrm>
            <a:off x="6233410" y="6311900"/>
            <a:ext cx="567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hlinkClick r:id="rId3"/>
              </a:rPr>
              <a:t>https://dyrevern.no/velg-dyrevennlig/mat-og-dyrevelferd/</a:t>
            </a:r>
            <a:endParaRPr lang="en-US" dirty="0"/>
          </a:p>
        </p:txBody>
      </p:sp>
      <p:graphicFrame>
        <p:nvGraphicFramePr>
          <p:cNvPr id="6" name="Plassholder for innhold 4"/>
          <p:cNvGraphicFramePr>
            <a:graphicFrameLocks/>
          </p:cNvGraphicFramePr>
          <p:nvPr>
            <p:extLst/>
          </p:nvPr>
        </p:nvGraphicFramePr>
        <p:xfrm>
          <a:off x="838200" y="1825623"/>
          <a:ext cx="10586392" cy="4352405"/>
        </p:xfrm>
        <a:graphic>
          <a:graphicData uri="http://schemas.openxmlformats.org/drawingml/2006/table">
            <a:tbl>
              <a:tblPr firstRow="1" bandRow="1"/>
              <a:tblGrid>
                <a:gridCol w="2646598">
                  <a:extLst>
                    <a:ext uri="{9D8B030D-6E8A-4147-A177-3AD203B41FA5}">
                      <a16:colId xmlns:a16="http://schemas.microsoft.com/office/drawing/2014/main" val="3062212717"/>
                    </a:ext>
                  </a:extLst>
                </a:gridCol>
                <a:gridCol w="2646598">
                  <a:extLst>
                    <a:ext uri="{9D8B030D-6E8A-4147-A177-3AD203B41FA5}">
                      <a16:colId xmlns:a16="http://schemas.microsoft.com/office/drawing/2014/main" val="1481937851"/>
                    </a:ext>
                  </a:extLst>
                </a:gridCol>
                <a:gridCol w="2646598">
                  <a:extLst>
                    <a:ext uri="{9D8B030D-6E8A-4147-A177-3AD203B41FA5}">
                      <a16:colId xmlns:a16="http://schemas.microsoft.com/office/drawing/2014/main" val="2890554782"/>
                    </a:ext>
                  </a:extLst>
                </a:gridCol>
                <a:gridCol w="2646598">
                  <a:extLst>
                    <a:ext uri="{9D8B030D-6E8A-4147-A177-3AD203B41FA5}">
                      <a16:colId xmlns:a16="http://schemas.microsoft.com/office/drawing/2014/main" val="2153163937"/>
                    </a:ext>
                  </a:extLst>
                </a:gridCol>
              </a:tblGrid>
              <a:tr h="701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 err="1" smtClean="0"/>
                        <a:t>Produkt</a:t>
                      </a:r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 err="1" smtClean="0"/>
                        <a:t>Kriterier</a:t>
                      </a:r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 err="1" smtClean="0"/>
                        <a:t>Kriterier</a:t>
                      </a:r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 err="1" smtClean="0"/>
                        <a:t>Kriterier</a:t>
                      </a:r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21952"/>
                  </a:ext>
                </a:extLst>
              </a:tr>
              <a:tr h="1325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 smtClean="0"/>
                        <a:t>Egg</a:t>
                      </a:r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400" b="0" dirty="0" smtClean="0"/>
                        <a:t>Går fritt innendørs,</a:t>
                      </a:r>
                      <a:r>
                        <a:rPr lang="nb-NO" sz="2400" b="0" baseline="0" dirty="0" smtClean="0"/>
                        <a:t> </a:t>
                      </a:r>
                      <a:r>
                        <a:rPr lang="nb-NO" sz="2400" b="0" dirty="0" smtClean="0"/>
                        <a:t>ni høner per m</a:t>
                      </a:r>
                      <a:r>
                        <a:rPr lang="nb-NO" sz="2400" b="0" baseline="30000" dirty="0" smtClean="0"/>
                        <a:t>2</a:t>
                      </a:r>
                      <a:r>
                        <a:rPr lang="nb-NO" sz="2400" b="0" dirty="0" smtClean="0"/>
                        <a:t>.</a:t>
                      </a:r>
                      <a:endParaRPr lang="en-US" sz="2400" b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0" dirty="0" err="1" smtClean="0"/>
                        <a:t>Hønene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får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komme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utendørs</a:t>
                      </a:r>
                      <a:r>
                        <a:rPr lang="en-US" sz="2400" b="0" dirty="0" smtClean="0"/>
                        <a:t>, </a:t>
                      </a:r>
                      <a:r>
                        <a:rPr lang="en-US" sz="2400" b="0" dirty="0" err="1" smtClean="0"/>
                        <a:t>så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sant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vær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og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føre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tillater</a:t>
                      </a:r>
                      <a:r>
                        <a:rPr lang="en-US" sz="2400" b="0" dirty="0" smtClean="0"/>
                        <a:t> det.</a:t>
                      </a:r>
                      <a:endParaRPr lang="en-US" sz="2400" b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b-NO" sz="2400" b="0" dirty="0" smtClean="0"/>
                        <a:t>Hønene har betydelig mer plass</a:t>
                      </a:r>
                      <a:r>
                        <a:rPr lang="nb-NO" sz="2400" b="0" baseline="0" dirty="0" smtClean="0"/>
                        <a:t>.</a:t>
                      </a:r>
                      <a:endParaRPr lang="en-US" sz="2400" b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137443"/>
                  </a:ext>
                </a:extLst>
              </a:tr>
              <a:tr h="698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 err="1" smtClean="0"/>
                        <a:t>Kylling</a:t>
                      </a:r>
                      <a:r>
                        <a:rPr lang="en-US" sz="2400" b="1" dirty="0" smtClean="0"/>
                        <a:t> </a:t>
                      </a:r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b="1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331160"/>
                  </a:ext>
                </a:extLst>
              </a:tr>
              <a:tr h="698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 err="1" smtClean="0"/>
                        <a:t>Meieriprodukter</a:t>
                      </a:r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37273"/>
                  </a:ext>
                </a:extLst>
              </a:tr>
              <a:tr h="698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b="1" dirty="0" err="1" smtClean="0"/>
                        <a:t>Svin</a:t>
                      </a:r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 b="1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4831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36" y="4133297"/>
            <a:ext cx="6079042" cy="140777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363855" y="55743"/>
            <a:ext cx="5411719" cy="1692535"/>
          </a:xfrm>
          <a:prstGeom prst="wedgeRoundRectCallout">
            <a:avLst>
              <a:gd name="adj1" fmla="val 51191"/>
              <a:gd name="adj2" fmla="val 990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Jobb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par</a:t>
            </a:r>
          </a:p>
          <a:p>
            <a:r>
              <a:rPr lang="en-US" sz="2400" dirty="0" err="1" smtClean="0"/>
              <a:t>Prøv</a:t>
            </a:r>
            <a:r>
              <a:rPr lang="en-US" sz="2400" dirty="0" smtClean="0"/>
              <a:t> å </a:t>
            </a:r>
            <a:r>
              <a:rPr lang="en-US" sz="2400" dirty="0" err="1" smtClean="0"/>
              <a:t>fyll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resten</a:t>
            </a:r>
            <a:r>
              <a:rPr lang="en-US" sz="2400" dirty="0"/>
              <a:t> </a:t>
            </a:r>
            <a:r>
              <a:rPr lang="en-US" sz="2400" dirty="0" err="1"/>
              <a:t>av</a:t>
            </a:r>
            <a:r>
              <a:rPr lang="en-US" sz="2400" dirty="0"/>
              <a:t> </a:t>
            </a:r>
            <a:r>
              <a:rPr lang="en-US" sz="2400" dirty="0" err="1"/>
              <a:t>tabellen</a:t>
            </a:r>
            <a:r>
              <a:rPr lang="en-US" sz="2400" dirty="0"/>
              <a:t> </a:t>
            </a:r>
            <a:r>
              <a:rPr lang="en-US" sz="2400" dirty="0" err="1"/>
              <a:t>ved</a:t>
            </a:r>
            <a:r>
              <a:rPr lang="en-US" sz="2400" dirty="0"/>
              <a:t> </a:t>
            </a:r>
            <a:r>
              <a:rPr lang="en-US" sz="2400" dirty="0" err="1"/>
              <a:t>hjelp</a:t>
            </a:r>
            <a:r>
              <a:rPr lang="en-US" sz="2400" dirty="0"/>
              <a:t> </a:t>
            </a:r>
            <a:r>
              <a:rPr lang="en-US" sz="2400" dirty="0" err="1" smtClean="0"/>
              <a:t>av</a:t>
            </a:r>
            <a:r>
              <a:rPr lang="en-US" sz="2400" dirty="0"/>
              <a:t> </a:t>
            </a:r>
            <a:r>
              <a:rPr lang="en-US" sz="2400" dirty="0" err="1" smtClean="0"/>
              <a:t>nettsidene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 dyrevern.no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3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Friske dyr er et godt utgangspunkt for </a:t>
            </a:r>
            <a:r>
              <a:rPr lang="nb-NO" dirty="0"/>
              <a:t>bærekraftig matproduksjon (</a:t>
            </a:r>
            <a:r>
              <a:rPr lang="nb-NO" dirty="0">
                <a:hlinkClick r:id="rId2"/>
              </a:rPr>
              <a:t>https://www.landbruk.no/baerekraft/hva-er-egentlig-baerekraftig-matproduksjon</a:t>
            </a:r>
            <a:r>
              <a:rPr lang="nb-NO" dirty="0" smtClean="0">
                <a:hlinkClick r:id="rId2"/>
              </a:rPr>
              <a:t>/</a:t>
            </a:r>
            <a:r>
              <a:rPr lang="nb-NO" dirty="0" smtClean="0"/>
              <a:t>)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3933056"/>
            <a:ext cx="26955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25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227</Words>
  <Application>Microsoft Office PowerPoint</Application>
  <PresentationFormat>Widescreen</PresentationFormat>
  <Paragraphs>42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Wingdings</vt:lpstr>
      <vt:lpstr>Office Theme</vt:lpstr>
      <vt:lpstr>4 Bærekraftige valg og dyrevelferd</vt:lpstr>
      <vt:lpstr>4A Dyrevelferd</vt:lpstr>
      <vt:lpstr>Vurdering av matprodukter basert på dyrevelferd</vt:lpstr>
      <vt:lpstr>Vurdering av matprodukter  basert på dyrevelferd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Matproduksjon og klima</dc:title>
  <dc:creator>Majken Korsager</dc:creator>
  <cp:lastModifiedBy>Berit Reitan</cp:lastModifiedBy>
  <cp:revision>15</cp:revision>
  <dcterms:created xsi:type="dcterms:W3CDTF">2020-06-03T09:21:16Z</dcterms:created>
  <dcterms:modified xsi:type="dcterms:W3CDTF">2021-12-15T11:45:19Z</dcterms:modified>
</cp:coreProperties>
</file>