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77" r:id="rId5"/>
    <p:sldId id="279" r:id="rId6"/>
    <p:sldId id="281" r:id="rId7"/>
    <p:sldId id="283" r:id="rId8"/>
    <p:sldId id="285" r:id="rId9"/>
    <p:sldId id="286" r:id="rId10"/>
    <p:sldId id="28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F529C0-A9F0-4BB9-BDA3-ADF614C80A65}" v="4" dt="2026-05-04T08:51:03.23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Ingen stil, ingen rutenet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Lys stil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18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jken Korsager" userId="S::majkenk@uio.no::7480f82a-d141-4bf7-bce7-4e6147f2f505" providerId="AD" clId="Web-{A9F529C0-A9F0-4BB9-BDA3-ADF614C80A65}"/>
    <pc:docChg chg="modSld">
      <pc:chgData name="Majken Korsager" userId="S::majkenk@uio.no::7480f82a-d141-4bf7-bce7-4e6147f2f505" providerId="AD" clId="Web-{A9F529C0-A9F0-4BB9-BDA3-ADF614C80A65}" dt="2026-05-04T08:51:03.239" v="3" actId="20577"/>
      <pc:docMkLst>
        <pc:docMk/>
      </pc:docMkLst>
      <pc:sldChg chg="modSp">
        <pc:chgData name="Majken Korsager" userId="S::majkenk@uio.no::7480f82a-d141-4bf7-bce7-4e6147f2f505" providerId="AD" clId="Web-{A9F529C0-A9F0-4BB9-BDA3-ADF614C80A65}" dt="2026-05-04T08:51:03.239" v="3" actId="20577"/>
        <pc:sldMkLst>
          <pc:docMk/>
          <pc:sldMk cId="1406067103" sldId="286"/>
        </pc:sldMkLst>
        <pc:spChg chg="mod">
          <ac:chgData name="Majken Korsager" userId="S::majkenk@uio.no::7480f82a-d141-4bf7-bce7-4e6147f2f505" providerId="AD" clId="Web-{A9F529C0-A9F0-4BB9-BDA3-ADF614C80A65}" dt="2026-05-04T08:51:03.239" v="3" actId="20577"/>
          <ac:spMkLst>
            <pc:docMk/>
            <pc:sldMk cId="1406067103" sldId="286"/>
            <ac:spMk id="3" creationId="{0DEA4EC9-77A8-FFE0-276B-5880F3F10974}"/>
          </ac:spMkLst>
        </pc:spChg>
      </pc:sldChg>
    </pc:docChg>
  </pc:docChgLst>
  <pc:docChgLst>
    <pc:chgData name="Berit Reitan" userId="43bce2ec-33aa-41b6-ab62-07979b3a03d6" providerId="ADAL" clId="{D2107AB0-7B3B-4022-A2B3-CCABC6698593}"/>
    <pc:docChg chg="undo custSel modSld">
      <pc:chgData name="Berit Reitan" userId="43bce2ec-33aa-41b6-ab62-07979b3a03d6" providerId="ADAL" clId="{D2107AB0-7B3B-4022-A2B3-CCABC6698593}" dt="2026-05-04T08:37:50.550" v="122" actId="20577"/>
      <pc:docMkLst>
        <pc:docMk/>
      </pc:docMkLst>
      <pc:sldChg chg="modSp mod">
        <pc:chgData name="Berit Reitan" userId="43bce2ec-33aa-41b6-ab62-07979b3a03d6" providerId="ADAL" clId="{D2107AB0-7B3B-4022-A2B3-CCABC6698593}" dt="2026-05-04T08:37:50.550" v="122" actId="20577"/>
        <pc:sldMkLst>
          <pc:docMk/>
          <pc:sldMk cId="3779368252" sldId="281"/>
        </pc:sldMkLst>
        <pc:spChg chg="mod">
          <ac:chgData name="Berit Reitan" userId="43bce2ec-33aa-41b6-ab62-07979b3a03d6" providerId="ADAL" clId="{D2107AB0-7B3B-4022-A2B3-CCABC6698593}" dt="2026-05-04T08:37:50.550" v="122" actId="20577"/>
          <ac:spMkLst>
            <pc:docMk/>
            <pc:sldMk cId="3779368252" sldId="281"/>
            <ac:spMk id="3" creationId="{00000000-0000-0000-0000-000000000000}"/>
          </ac:spMkLst>
        </pc:spChg>
      </pc:sldChg>
      <pc:sldChg chg="modSp mod">
        <pc:chgData name="Berit Reitan" userId="43bce2ec-33aa-41b6-ab62-07979b3a03d6" providerId="ADAL" clId="{D2107AB0-7B3B-4022-A2B3-CCABC6698593}" dt="2026-04-28T11:44:54.453" v="105" actId="20577"/>
        <pc:sldMkLst>
          <pc:docMk/>
          <pc:sldMk cId="4017570561" sldId="287"/>
        </pc:sldMkLst>
        <pc:graphicFrameChg chg="modGraphic">
          <ac:chgData name="Berit Reitan" userId="43bce2ec-33aa-41b6-ab62-07979b3a03d6" providerId="ADAL" clId="{D2107AB0-7B3B-4022-A2B3-CCABC6698593}" dt="2026-04-28T11:44:54.453" v="105" actId="20577"/>
          <ac:graphicFrameMkLst>
            <pc:docMk/>
            <pc:sldMk cId="4017570561" sldId="287"/>
            <ac:graphicFrameMk id="4" creationId="{BB6AB9F9-04A6-3B92-DBDF-2BEE256BA789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D50266-4742-4786-93C9-DD574B10CDB8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5230F2-D82C-4F17-B602-48F6A3E15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337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7176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B8132-6D26-43B7-A79A-7EC3270ADD3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732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223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808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215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98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531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697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564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992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640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592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333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7EEC-8F5E-4DAA-8802-2C61608D24B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770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ovdata.no/dokument/NL/lov/2009-06-19-97#KAPITTEL_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yrevern.no/velg-dyrevennlig/kjott-egg-og-meieri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8723" y="3381520"/>
            <a:ext cx="10515600" cy="2852737"/>
          </a:xfrm>
        </p:spPr>
        <p:txBody>
          <a:bodyPr/>
          <a:lstStyle/>
          <a:p>
            <a:pPr algn="ctr"/>
            <a:r>
              <a:rPr lang="nb-NO" noProof="0" dirty="0"/>
              <a:t>4 Bærekraftige valg og dyrevelferd</a:t>
            </a:r>
          </a:p>
        </p:txBody>
      </p:sp>
      <p:pic>
        <p:nvPicPr>
          <p:cNvPr id="5" name="Picture 2" descr="Utegående kyr på beite vil gi mer dyrevennlig ma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060" y="656939"/>
            <a:ext cx="5145903" cy="343060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2409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noProof="0" dirty="0"/>
              <a:t>4A Dyrevelferd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06399" y="1825625"/>
            <a:ext cx="6465455" cy="4351338"/>
          </a:xfrm>
        </p:spPr>
        <p:txBody>
          <a:bodyPr>
            <a:noAutofit/>
          </a:bodyPr>
          <a:lstStyle/>
          <a:p>
            <a:r>
              <a:rPr lang="nb-NO" noProof="0" dirty="0"/>
              <a:t>I Norge har vi et strengt regelverk for at også produksjonsdyr skal ha det bra. </a:t>
            </a:r>
          </a:p>
          <a:p>
            <a:endParaRPr lang="nb-NO" noProof="0" dirty="0"/>
          </a:p>
          <a:p>
            <a:r>
              <a:rPr lang="nb-NO" noProof="0" dirty="0"/>
              <a:t>Bøndene har ansvar for ivareta dyrenes velferd og Mattilsynet er den offentlige myndigheten som fører tilsyn med regelverket. </a:t>
            </a:r>
          </a:p>
          <a:p>
            <a:endParaRPr lang="nb-NO" noProof="0" dirty="0"/>
          </a:p>
          <a:p>
            <a:r>
              <a:rPr lang="nb-NO" noProof="0" dirty="0"/>
              <a:t>Men du som forbruker har også stor påvirkningskraft på dyrenes velferd.</a:t>
            </a:r>
          </a:p>
          <a:p>
            <a:pPr marL="0" indent="0" algn="ctr">
              <a:buNone/>
            </a:pPr>
            <a:endParaRPr lang="nb-NO" i="1" noProof="0" dirty="0"/>
          </a:p>
          <a:p>
            <a:pPr marL="0" indent="0">
              <a:buNone/>
            </a:pPr>
            <a:endParaRPr lang="nb-NO" noProof="0" dirty="0"/>
          </a:p>
          <a:p>
            <a:endParaRPr lang="nb-NO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67512" y="2367353"/>
            <a:ext cx="4315691" cy="3519055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sz="2400" b="1" noProof="0" dirty="0">
                <a:solidFill>
                  <a:schemeClr val="tx1"/>
                </a:solidFill>
              </a:rPr>
              <a:t>Lov om dyrevelferd </a:t>
            </a:r>
            <a:r>
              <a:rPr lang="nb-NO" sz="2400" b="1" noProof="0" dirty="0">
                <a:solidFill>
                  <a:schemeClr val="tx1"/>
                </a:solidFill>
                <a:latin typeface="Helvetica Neue"/>
              </a:rPr>
              <a:t>§ 3</a:t>
            </a:r>
          </a:p>
          <a:p>
            <a:pPr marL="0" indent="0" algn="ctr">
              <a:buNone/>
            </a:pPr>
            <a:endParaRPr lang="nb-NO" sz="2400" b="1" noProof="0" dirty="0">
              <a:solidFill>
                <a:schemeClr val="tx2"/>
              </a:solidFill>
              <a:latin typeface="Helvetica Neue"/>
            </a:endParaRPr>
          </a:p>
          <a:p>
            <a:pPr marL="0" indent="0" algn="ctr">
              <a:buNone/>
            </a:pPr>
            <a:r>
              <a:rPr lang="nb-NO" sz="2400" i="1" noProof="0" dirty="0"/>
              <a:t>«Dyr har egenverdi uavhengig av den nytteverdien de måtte ha for mennesker. Dyr skal behandles godt og beskyttes mot fare for unødige påkjenninger og belastninger»</a:t>
            </a:r>
            <a:endParaRPr lang="nb-NO" sz="2400" noProof="0" dirty="0"/>
          </a:p>
        </p:txBody>
      </p:sp>
      <p:sp>
        <p:nvSpPr>
          <p:cNvPr id="5" name="Rektangel 4"/>
          <p:cNvSpPr/>
          <p:nvPr/>
        </p:nvSpPr>
        <p:spPr>
          <a:xfrm>
            <a:off x="7608168" y="6141055"/>
            <a:ext cx="46649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noProof="0" dirty="0">
                <a:hlinkClick r:id="rId3"/>
              </a:rPr>
              <a:t>https://lovdata.no/dokument/NL/lov/2009-06-19-97#KAPITTEL_1</a:t>
            </a:r>
            <a:endParaRPr lang="nb-NO" noProof="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6916" y="152072"/>
            <a:ext cx="3456884" cy="22152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72864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143000"/>
          </a:xfrm>
        </p:spPr>
        <p:txBody>
          <a:bodyPr>
            <a:normAutofit/>
          </a:bodyPr>
          <a:lstStyle/>
          <a:p>
            <a:r>
              <a:rPr lang="nb-NO" sz="3600" b="1" noProof="0" dirty="0"/>
              <a:t>Vurdering av matprodukter </a:t>
            </a:r>
            <a:br>
              <a:rPr lang="nb-NO" sz="3600" b="1" noProof="0" dirty="0"/>
            </a:br>
            <a:r>
              <a:rPr lang="nb-NO" sz="3600" b="1" noProof="0" dirty="0"/>
              <a:t>basert på dyrevelferd</a:t>
            </a:r>
          </a:p>
        </p:txBody>
      </p:sp>
      <p:sp>
        <p:nvSpPr>
          <p:cNvPr id="4" name="Rektangel 3"/>
          <p:cNvSpPr/>
          <p:nvPr/>
        </p:nvSpPr>
        <p:spPr>
          <a:xfrm>
            <a:off x="6233410" y="6311900"/>
            <a:ext cx="5674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noProof="0" dirty="0"/>
              <a:t>https://dyrevern.no/velg-dyrevennlig/kjott-egg-og-meieri/</a:t>
            </a:r>
          </a:p>
        </p:txBody>
      </p:sp>
      <p:graphicFrame>
        <p:nvGraphicFramePr>
          <p:cNvPr id="6" name="Plassholder for innhold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1036559"/>
              </p:ext>
            </p:extLst>
          </p:nvPr>
        </p:nvGraphicFramePr>
        <p:xfrm>
          <a:off x="838200" y="1825623"/>
          <a:ext cx="10586392" cy="4123657"/>
        </p:xfrm>
        <a:graphic>
          <a:graphicData uri="http://schemas.openxmlformats.org/drawingml/2006/table">
            <a:tbl>
              <a:tblPr firstRow="1" bandRow="1"/>
              <a:tblGrid>
                <a:gridCol w="2646598">
                  <a:extLst>
                    <a:ext uri="{9D8B030D-6E8A-4147-A177-3AD203B41FA5}">
                      <a16:colId xmlns:a16="http://schemas.microsoft.com/office/drawing/2014/main" val="3062212717"/>
                    </a:ext>
                  </a:extLst>
                </a:gridCol>
                <a:gridCol w="2646598">
                  <a:extLst>
                    <a:ext uri="{9D8B030D-6E8A-4147-A177-3AD203B41FA5}">
                      <a16:colId xmlns:a16="http://schemas.microsoft.com/office/drawing/2014/main" val="1481937851"/>
                    </a:ext>
                  </a:extLst>
                </a:gridCol>
                <a:gridCol w="2646598">
                  <a:extLst>
                    <a:ext uri="{9D8B030D-6E8A-4147-A177-3AD203B41FA5}">
                      <a16:colId xmlns:a16="http://schemas.microsoft.com/office/drawing/2014/main" val="2890554782"/>
                    </a:ext>
                  </a:extLst>
                </a:gridCol>
                <a:gridCol w="2646598">
                  <a:extLst>
                    <a:ext uri="{9D8B030D-6E8A-4147-A177-3AD203B41FA5}">
                      <a16:colId xmlns:a16="http://schemas.microsoft.com/office/drawing/2014/main" val="2153163937"/>
                    </a:ext>
                  </a:extLst>
                </a:gridCol>
              </a:tblGrid>
              <a:tr h="7018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b-NO" sz="2400" b="1" noProof="0" dirty="0"/>
                        <a:t>Produkt</a:t>
                      </a:r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7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b-NO" sz="2400" b="1" noProof="0" dirty="0"/>
                        <a:t>Kriterier</a:t>
                      </a:r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b-NO" sz="2400" b="1" noProof="0" dirty="0"/>
                        <a:t>Kriterier</a:t>
                      </a:r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b-NO" sz="2400" b="1" noProof="0" dirty="0"/>
                        <a:t>Kriterier</a:t>
                      </a:r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21952"/>
                  </a:ext>
                </a:extLst>
              </a:tr>
              <a:tr h="13257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b-NO" sz="2400" b="1" noProof="0" dirty="0"/>
                        <a:t>Egg</a:t>
                      </a:r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b-NO" sz="1800" b="0" i="0" kern="1200" noProof="0" dirty="0">
                          <a:solidFill>
                            <a:schemeClr val="dk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Hønene går fritt innendørs…</a:t>
                      </a:r>
                      <a:endParaRPr lang="nb-NO" sz="1800" b="0" noProof="0" dirty="0"/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b-NO" sz="1800" b="0" i="0" kern="1200" noProof="0" dirty="0">
                          <a:solidFill>
                            <a:schemeClr val="dk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Det er tilgang til uteområde …</a:t>
                      </a:r>
                      <a:endParaRPr lang="nb-NO" sz="1800" b="0" noProof="0" dirty="0"/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b="0" noProof="0" dirty="0"/>
                        <a:t>Hønene har betydelig bedre plass…</a:t>
                      </a:r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137443"/>
                  </a:ext>
                </a:extLst>
              </a:tr>
              <a:tr h="6986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b-NO" sz="2400" b="1" noProof="0" dirty="0"/>
                        <a:t>Kylling </a:t>
                      </a:r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nb-NO" sz="2400" b="1" noProof="0" dirty="0"/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nb-NO" sz="2400" b="1" noProof="0" dirty="0"/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nb-NO" sz="2400" b="1" noProof="0" dirty="0"/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331160"/>
                  </a:ext>
                </a:extLst>
              </a:tr>
              <a:tr h="6986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b-NO" sz="2400" b="1" noProof="0" dirty="0"/>
                        <a:t>Meieriprodukter</a:t>
                      </a:r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nb-NO" sz="2400" b="1" noProof="0" dirty="0"/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nb-NO" sz="2400" b="1" noProof="0" dirty="0"/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nb-NO" sz="2400" b="1" noProof="0" dirty="0"/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3337273"/>
                  </a:ext>
                </a:extLst>
              </a:tr>
              <a:tr h="6986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b-NO" sz="2400" b="1" noProof="0" dirty="0"/>
                        <a:t>Svin</a:t>
                      </a:r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nb-NO" sz="2400" b="1" noProof="0" dirty="0"/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nb-NO" sz="2400" b="1" noProof="0" dirty="0"/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nb-NO" sz="2400" b="1" noProof="0" dirty="0"/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8448317"/>
                  </a:ext>
                </a:extLst>
              </a:tr>
            </a:tbl>
          </a:graphicData>
        </a:graphic>
      </p:graphicFrame>
      <p:sp>
        <p:nvSpPr>
          <p:cNvPr id="3" name="Rounded Rectangular Callout 2"/>
          <p:cNvSpPr/>
          <p:nvPr/>
        </p:nvSpPr>
        <p:spPr>
          <a:xfrm>
            <a:off x="5648826" y="55743"/>
            <a:ext cx="6126748" cy="1692535"/>
          </a:xfrm>
          <a:prstGeom prst="wedgeRoundRectCallout">
            <a:avLst>
              <a:gd name="adj1" fmla="val 51191"/>
              <a:gd name="adj2" fmla="val 99063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b-NO" sz="2400" noProof="0" dirty="0"/>
              <a:t>Jobb i par: fyll i tabellen i Elevhefte H ved hjelp av nettsidene på </a:t>
            </a:r>
            <a:r>
              <a:rPr lang="nb-NO" sz="2400" noProof="0" dirty="0">
                <a:hlinkClick r:id="rId3"/>
              </a:rPr>
              <a:t>https://dyrevern.no/velg-dyrevennlig/kjott-egg-og-meieri/</a:t>
            </a:r>
            <a:endParaRPr lang="nb-NO" sz="2800" noProof="0" dirty="0"/>
          </a:p>
        </p:txBody>
      </p:sp>
    </p:spTree>
    <p:extLst>
      <p:ext uri="{BB962C8B-B14F-4D97-AF65-F5344CB8AC3E}">
        <p14:creationId xmlns:p14="http://schemas.microsoft.com/office/powerpoint/2010/main" val="3779368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1670AC4-1060-C429-55E8-254BF60E1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nb-NO" sz="3600" b="1" noProof="0" dirty="0"/>
              <a:t>Oppsummering av funn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75301E0-9287-F796-8441-3B6DB7DF6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942729" cy="4351338"/>
          </a:xfrm>
        </p:spPr>
        <p:txBody>
          <a:bodyPr anchor="t">
            <a:normAutofit lnSpcReduction="10000"/>
          </a:bodyPr>
          <a:lstStyle/>
          <a:p>
            <a:r>
              <a:rPr lang="nb-NO" noProof="0" dirty="0"/>
              <a:t>Hva skal til for at eggproduksjon skal få grønn merking?</a:t>
            </a:r>
          </a:p>
          <a:p>
            <a:r>
              <a:rPr lang="nb-NO" noProof="0" dirty="0"/>
              <a:t>Er økologisk melk merket grønn? Hvorfor/hvorfor ikke?</a:t>
            </a:r>
          </a:p>
          <a:p>
            <a:r>
              <a:rPr lang="nb-NO" noProof="0" dirty="0"/>
              <a:t>Hva er forskjellen på rød og grønn merking av svinekjøtt?</a:t>
            </a:r>
          </a:p>
          <a:p>
            <a:r>
              <a:rPr lang="nb-NO" noProof="0" dirty="0"/>
              <a:t>Hva kan kategoriseringen hjelpe forbrukeren med?  </a:t>
            </a:r>
          </a:p>
          <a:p>
            <a:r>
              <a:rPr lang="nb-NO" noProof="0" dirty="0"/>
              <a:t>Bør man være kritisk til nettsteder som dyrevern.no, og i tilfelle hvorfor? Hvilken agenda kan slike nettsteder ha?</a:t>
            </a:r>
          </a:p>
          <a:p>
            <a:endParaRPr lang="nb-NO" noProof="0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B7202CB4-A894-428C-F3D5-6A7B027CB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082" y="1789611"/>
            <a:ext cx="3074400" cy="2358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430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316878A-61DF-1F81-703A-B8E729BD0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noProof="0" dirty="0"/>
              <a:t>4B Vurder kilder</a:t>
            </a:r>
            <a:endParaRPr lang="nb-NO" noProof="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69FE89B-2D0A-F354-BBC9-84C720EDC4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noProof="0" dirty="0"/>
              <a:t>Vurder kildene dere har brukt, i forhold til om de er pålitelige og om innholdet er troverdig. </a:t>
            </a:r>
          </a:p>
          <a:p>
            <a:endParaRPr lang="nb-NO" noProof="0" dirty="0"/>
          </a:p>
          <a:p>
            <a:r>
              <a:rPr lang="nb-NO" noProof="0" dirty="0"/>
              <a:t>Fyll i skjema i </a:t>
            </a:r>
            <a:r>
              <a:rPr lang="nb-NO" i="1" noProof="0" dirty="0"/>
              <a:t>Elevheftet I</a:t>
            </a:r>
            <a:r>
              <a:rPr lang="nb-NO" noProof="0" dirty="0"/>
              <a:t>  og avgjør i hvilken grad dere ønsker å bruke de i svar på oppdraget. </a:t>
            </a:r>
          </a:p>
          <a:p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2944349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86FAAC9-2507-313A-56E2-8BD0E8B61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noProof="0" dirty="0"/>
              <a:t>4C Gruppearbeid </a:t>
            </a:r>
            <a:endParaRPr lang="nb-NO" noProof="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DEA4EC9-77A8-FFE0-276B-5880F3F109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b-NO" noProof="0" dirty="0"/>
              <a:t>Forbered en presentasjon for resten av klassen der dere gir Stian, Sofie eller Ole råd om kosthold og livsstil. </a:t>
            </a:r>
          </a:p>
          <a:p>
            <a:pPr marL="0" indent="0">
              <a:buNone/>
            </a:pPr>
            <a:endParaRPr lang="nb-NO" noProof="0" dirty="0">
              <a:ea typeface="Calibri"/>
              <a:cs typeface="Calibri"/>
            </a:endParaRPr>
          </a:p>
          <a:p>
            <a:r>
              <a:rPr lang="nb-NO" noProof="0" dirty="0"/>
              <a:t>Bruk kjennetegn på måloppnåelse og støttespørsmål som finnes i </a:t>
            </a:r>
            <a:r>
              <a:rPr lang="nb-NO" i="1" noProof="0" dirty="0"/>
              <a:t>Elevheftet J og K, </a:t>
            </a:r>
            <a:r>
              <a:rPr lang="nb-NO" noProof="0" dirty="0"/>
              <a:t>når dere forbereder presentasjonen</a:t>
            </a:r>
            <a:r>
              <a:rPr lang="nb-NO" i="1" noProof="0" dirty="0"/>
              <a:t>.</a:t>
            </a:r>
            <a:r>
              <a:rPr lang="nb-NO" noProof="0" dirty="0"/>
              <a:t> </a:t>
            </a:r>
            <a:endParaRPr lang="nb-NO" noProof="0" dirty="0">
              <a:ea typeface="Calibri"/>
              <a:cs typeface="Calibri"/>
            </a:endParaRPr>
          </a:p>
          <a:p>
            <a:endParaRPr lang="nb-NO" b="1" i="1" noProof="0" dirty="0">
              <a:latin typeface="Segoe UI" panose="020B0502040204020203" pitchFamily="34" charset="0"/>
            </a:endParaRPr>
          </a:p>
          <a:p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1406067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B2BFC29-2178-328F-35BF-659DDA051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590" y="401219"/>
            <a:ext cx="10515600" cy="1325563"/>
          </a:xfrm>
        </p:spPr>
        <p:txBody>
          <a:bodyPr>
            <a:normAutofit/>
          </a:bodyPr>
          <a:lstStyle/>
          <a:p>
            <a:r>
              <a:rPr lang="nb-NO" sz="3200" b="1" noProof="0" dirty="0"/>
              <a:t>Plan for presentasjoner neste økt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D1C7E5C-0DBE-8830-1E6F-39D9EF669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4047"/>
            <a:ext cx="4100762" cy="38729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noProof="0" dirty="0"/>
              <a:t>Når dere vurderer hverandres presentasjon kan dere bruke skjema til </a:t>
            </a:r>
            <a:r>
              <a:rPr lang="nb-NO" noProof="0" dirty="0" err="1"/>
              <a:t>hverandrevurdering</a:t>
            </a:r>
            <a:r>
              <a:rPr lang="nb-NO" noProof="0" dirty="0"/>
              <a:t> som finnes i </a:t>
            </a:r>
            <a:r>
              <a:rPr lang="nb-NO" i="1" noProof="0" dirty="0"/>
              <a:t>Elevheftet L</a:t>
            </a:r>
          </a:p>
          <a:p>
            <a:endParaRPr lang="nb-NO" noProof="0" dirty="0"/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BB6AB9F9-04A6-3B92-DBDF-2BEE256BA7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9793964"/>
              </p:ext>
            </p:extLst>
          </p:nvPr>
        </p:nvGraphicFramePr>
        <p:xfrm>
          <a:off x="5903496" y="401219"/>
          <a:ext cx="5803230" cy="6143964"/>
        </p:xfrm>
        <a:graphic>
          <a:graphicData uri="http://schemas.openxmlformats.org/drawingml/2006/table">
            <a:tbl>
              <a:tblPr>
                <a:tableStyleId>{7E9639D4-E3E2-4D34-9284-5A2195B3D0D7}</a:tableStyleId>
              </a:tblPr>
              <a:tblGrid>
                <a:gridCol w="4935325">
                  <a:extLst>
                    <a:ext uri="{9D8B030D-6E8A-4147-A177-3AD203B41FA5}">
                      <a16:colId xmlns:a16="http://schemas.microsoft.com/office/drawing/2014/main" val="975158511"/>
                    </a:ext>
                  </a:extLst>
                </a:gridCol>
                <a:gridCol w="867905">
                  <a:extLst>
                    <a:ext uri="{9D8B030D-6E8A-4147-A177-3AD203B41FA5}">
                      <a16:colId xmlns:a16="http://schemas.microsoft.com/office/drawing/2014/main" val="3498844811"/>
                    </a:ext>
                  </a:extLst>
                </a:gridCol>
              </a:tblGrid>
              <a:tr h="376585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nb-NO" sz="1600" noProof="0" dirty="0">
                          <a:effectLst/>
                        </a:rPr>
                        <a:t>5A. Oppdrag og kjennetegn på måloppnåelse</a:t>
                      </a:r>
                    </a:p>
                  </a:txBody>
                  <a:tcPr marL="33267" marR="33267" marT="33267" marB="33267"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nb-NO" sz="1600" noProof="0" dirty="0">
                          <a:effectLst/>
                        </a:rPr>
                        <a:t>5 min</a:t>
                      </a:r>
                    </a:p>
                  </a:txBody>
                  <a:tcPr marL="33267" marR="33267" marT="33267" marB="33267"/>
                </a:tc>
                <a:extLst>
                  <a:ext uri="{0D108BD9-81ED-4DB2-BD59-A6C34878D82A}">
                    <a16:rowId xmlns:a16="http://schemas.microsoft.com/office/drawing/2014/main" val="189938413"/>
                  </a:ext>
                </a:extLst>
              </a:tr>
              <a:tr h="350919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nb-NO" sz="1600" noProof="0" dirty="0">
                          <a:effectLst/>
                        </a:rPr>
                        <a:t>5B: Gruppe 1 presenterer</a:t>
                      </a:r>
                    </a:p>
                  </a:txBody>
                  <a:tcPr marL="33267" marR="33267" marT="33267" marB="33267"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nb-NO" sz="1600" noProof="0" dirty="0">
                          <a:effectLst/>
                        </a:rPr>
                        <a:t>10 min</a:t>
                      </a:r>
                    </a:p>
                  </a:txBody>
                  <a:tcPr marL="33267" marR="33267" marT="33267" marB="33267"/>
                </a:tc>
                <a:extLst>
                  <a:ext uri="{0D108BD9-81ED-4DB2-BD59-A6C34878D82A}">
                    <a16:rowId xmlns:a16="http://schemas.microsoft.com/office/drawing/2014/main" val="4092450822"/>
                  </a:ext>
                </a:extLst>
              </a:tr>
              <a:tr h="626611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nb-NO" sz="1600" noProof="0" dirty="0">
                          <a:effectLst/>
                        </a:rPr>
                        <a:t>5C. Gruppearbeid, vurdere presentasjon til gruppe 1, forberede tilbakemeldinger</a:t>
                      </a:r>
                    </a:p>
                  </a:txBody>
                  <a:tcPr marL="33267" marR="33267" marT="33267" marB="33267"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nb-NO" sz="1600" noProof="0" dirty="0">
                          <a:effectLst/>
                        </a:rPr>
                        <a:t>5 min</a:t>
                      </a:r>
                    </a:p>
                  </a:txBody>
                  <a:tcPr marL="33267" marR="33267" marT="33267" marB="33267"/>
                </a:tc>
                <a:extLst>
                  <a:ext uri="{0D108BD9-81ED-4DB2-BD59-A6C34878D82A}">
                    <a16:rowId xmlns:a16="http://schemas.microsoft.com/office/drawing/2014/main" val="284934601"/>
                  </a:ext>
                </a:extLst>
              </a:tr>
              <a:tr h="376585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nb-NO" sz="1600" noProof="0" dirty="0">
                          <a:effectLst/>
                        </a:rPr>
                        <a:t>5D. Gruppe 1 sin kritiske venn gir tilbakemeldinger</a:t>
                      </a:r>
                    </a:p>
                  </a:txBody>
                  <a:tcPr marL="33267" marR="33267" marT="33267" marB="33267"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nb-NO" sz="1600" noProof="0" dirty="0">
                          <a:effectLst/>
                        </a:rPr>
                        <a:t>5 min</a:t>
                      </a:r>
                    </a:p>
                  </a:txBody>
                  <a:tcPr marL="33267" marR="33267" marT="33267" marB="33267"/>
                </a:tc>
                <a:extLst>
                  <a:ext uri="{0D108BD9-81ED-4DB2-BD59-A6C34878D82A}">
                    <a16:rowId xmlns:a16="http://schemas.microsoft.com/office/drawing/2014/main" val="932533270"/>
                  </a:ext>
                </a:extLst>
              </a:tr>
              <a:tr h="350919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nb-NO" sz="1600" noProof="0" dirty="0">
                          <a:effectLst/>
                        </a:rPr>
                        <a:t>5E. Gruppe 2 presenterer</a:t>
                      </a:r>
                    </a:p>
                  </a:txBody>
                  <a:tcPr marL="33267" marR="33267" marT="33267" marB="33267"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nb-NO" sz="1600" noProof="0" dirty="0">
                          <a:effectLst/>
                        </a:rPr>
                        <a:t>10 min</a:t>
                      </a:r>
                    </a:p>
                  </a:txBody>
                  <a:tcPr marL="33267" marR="33267" marT="33267" marB="33267"/>
                </a:tc>
                <a:extLst>
                  <a:ext uri="{0D108BD9-81ED-4DB2-BD59-A6C34878D82A}">
                    <a16:rowId xmlns:a16="http://schemas.microsoft.com/office/drawing/2014/main" val="1404779841"/>
                  </a:ext>
                </a:extLst>
              </a:tr>
              <a:tr h="626611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nb-NO" sz="1600" noProof="0" dirty="0">
                          <a:effectLst/>
                        </a:rPr>
                        <a:t>5F. Gruppearbeid, vurdere presentasjon til gruppe 2, forberede tilbakemeldinger</a:t>
                      </a:r>
                    </a:p>
                  </a:txBody>
                  <a:tcPr marL="33267" marR="33267" marT="33267" marB="33267"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nb-NO" sz="1600" noProof="0" dirty="0">
                          <a:effectLst/>
                        </a:rPr>
                        <a:t>5 min</a:t>
                      </a:r>
                    </a:p>
                  </a:txBody>
                  <a:tcPr marL="33267" marR="33267" marT="33267" marB="33267"/>
                </a:tc>
                <a:extLst>
                  <a:ext uri="{0D108BD9-81ED-4DB2-BD59-A6C34878D82A}">
                    <a16:rowId xmlns:a16="http://schemas.microsoft.com/office/drawing/2014/main" val="2791478782"/>
                  </a:ext>
                </a:extLst>
              </a:tr>
              <a:tr h="376585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nb-NO" sz="1600" noProof="0" dirty="0">
                          <a:effectLst/>
                        </a:rPr>
                        <a:t>5G. Gruppe 2 sin kritiske venn gir tilbakemeldinger</a:t>
                      </a:r>
                    </a:p>
                  </a:txBody>
                  <a:tcPr marL="33267" marR="33267" marT="33267" marB="33267"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nb-NO" sz="1600" noProof="0" dirty="0">
                          <a:effectLst/>
                        </a:rPr>
                        <a:t>5 min</a:t>
                      </a:r>
                    </a:p>
                  </a:txBody>
                  <a:tcPr marL="33267" marR="33267" marT="33267" marB="33267"/>
                </a:tc>
                <a:extLst>
                  <a:ext uri="{0D108BD9-81ED-4DB2-BD59-A6C34878D82A}">
                    <a16:rowId xmlns:a16="http://schemas.microsoft.com/office/drawing/2014/main" val="439775514"/>
                  </a:ext>
                </a:extLst>
              </a:tr>
              <a:tr h="350919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nb-NO" sz="1600" noProof="0" dirty="0">
                          <a:effectLst/>
                        </a:rPr>
                        <a:t>5H. Gruppe 3 presenterer</a:t>
                      </a:r>
                    </a:p>
                  </a:txBody>
                  <a:tcPr marL="33267" marR="33267" marT="33267" marB="33267"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nb-NO" sz="1600" noProof="0" dirty="0">
                          <a:effectLst/>
                        </a:rPr>
                        <a:t>10 min</a:t>
                      </a:r>
                    </a:p>
                  </a:txBody>
                  <a:tcPr marL="33267" marR="33267" marT="33267" marB="33267"/>
                </a:tc>
                <a:extLst>
                  <a:ext uri="{0D108BD9-81ED-4DB2-BD59-A6C34878D82A}">
                    <a16:rowId xmlns:a16="http://schemas.microsoft.com/office/drawing/2014/main" val="2694588031"/>
                  </a:ext>
                </a:extLst>
              </a:tr>
              <a:tr h="626611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nb-NO" sz="1600" noProof="0" dirty="0">
                          <a:effectLst/>
                        </a:rPr>
                        <a:t>5I. Gruppearbeid, vurdere presentasjon til gruppe 3, forberede tilbakemeldinger</a:t>
                      </a:r>
                    </a:p>
                  </a:txBody>
                  <a:tcPr marL="33267" marR="33267" marT="33267" marB="33267"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nb-NO" sz="1600" noProof="0" dirty="0">
                          <a:effectLst/>
                        </a:rPr>
                        <a:t>5 min</a:t>
                      </a:r>
                    </a:p>
                  </a:txBody>
                  <a:tcPr marL="33267" marR="33267" marT="33267" marB="33267"/>
                </a:tc>
                <a:extLst>
                  <a:ext uri="{0D108BD9-81ED-4DB2-BD59-A6C34878D82A}">
                    <a16:rowId xmlns:a16="http://schemas.microsoft.com/office/drawing/2014/main" val="1877450809"/>
                  </a:ext>
                </a:extLst>
              </a:tr>
              <a:tr h="376585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nb-NO" sz="1600" noProof="0" dirty="0">
                          <a:effectLst/>
                        </a:rPr>
                        <a:t>5J. Gruppe 3 sin kritiske venn gir tilbakemeldinger</a:t>
                      </a:r>
                    </a:p>
                  </a:txBody>
                  <a:tcPr marL="33267" marR="33267" marT="33267" marB="33267"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nb-NO" sz="1600" noProof="0" dirty="0">
                          <a:effectLst/>
                        </a:rPr>
                        <a:t>5 min</a:t>
                      </a:r>
                    </a:p>
                  </a:txBody>
                  <a:tcPr marL="33267" marR="33267" marT="33267" marB="33267"/>
                </a:tc>
                <a:extLst>
                  <a:ext uri="{0D108BD9-81ED-4DB2-BD59-A6C34878D82A}">
                    <a16:rowId xmlns:a16="http://schemas.microsoft.com/office/drawing/2014/main" val="1838844400"/>
                  </a:ext>
                </a:extLst>
              </a:tr>
              <a:tr h="350919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nb-NO" sz="1600" noProof="0" dirty="0">
                          <a:effectLst/>
                        </a:rPr>
                        <a:t>5K. Gruppe 4 presenterer</a:t>
                      </a:r>
                    </a:p>
                  </a:txBody>
                  <a:tcPr marL="33267" marR="33267" marT="33267" marB="33267"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nb-NO" sz="1600" noProof="0" dirty="0">
                          <a:effectLst/>
                        </a:rPr>
                        <a:t>10 min</a:t>
                      </a:r>
                    </a:p>
                  </a:txBody>
                  <a:tcPr marL="33267" marR="33267" marT="33267" marB="33267"/>
                </a:tc>
                <a:extLst>
                  <a:ext uri="{0D108BD9-81ED-4DB2-BD59-A6C34878D82A}">
                    <a16:rowId xmlns:a16="http://schemas.microsoft.com/office/drawing/2014/main" val="3065366516"/>
                  </a:ext>
                </a:extLst>
              </a:tr>
              <a:tr h="626611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nb-NO" sz="1600" noProof="0" dirty="0">
                          <a:effectLst/>
                        </a:rPr>
                        <a:t>5L. Gruppearbeid, vurdere presentasjon til gruppe 4, forberede tilbakemeldinger</a:t>
                      </a:r>
                    </a:p>
                  </a:txBody>
                  <a:tcPr marL="33267" marR="33267" marT="33267" marB="33267"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nb-NO" sz="1600" noProof="0" dirty="0">
                          <a:effectLst/>
                        </a:rPr>
                        <a:t>5 min</a:t>
                      </a:r>
                    </a:p>
                  </a:txBody>
                  <a:tcPr marL="33267" marR="33267" marT="33267" marB="33267"/>
                </a:tc>
                <a:extLst>
                  <a:ext uri="{0D108BD9-81ED-4DB2-BD59-A6C34878D82A}">
                    <a16:rowId xmlns:a16="http://schemas.microsoft.com/office/drawing/2014/main" val="703450007"/>
                  </a:ext>
                </a:extLst>
              </a:tr>
              <a:tr h="376585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nb-NO" sz="1600" noProof="0" dirty="0">
                          <a:effectLst/>
                        </a:rPr>
                        <a:t>5M. Gruppe 4 sin kritiske venn gir tilbakemeldinger</a:t>
                      </a:r>
                    </a:p>
                  </a:txBody>
                  <a:tcPr marL="33267" marR="33267" marT="33267" marB="33267"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nb-NO" sz="1600" noProof="0" dirty="0">
                          <a:effectLst/>
                        </a:rPr>
                        <a:t>5 min</a:t>
                      </a:r>
                    </a:p>
                  </a:txBody>
                  <a:tcPr marL="33267" marR="33267" marT="33267" marB="33267"/>
                </a:tc>
                <a:extLst>
                  <a:ext uri="{0D108BD9-81ED-4DB2-BD59-A6C34878D82A}">
                    <a16:rowId xmlns:a16="http://schemas.microsoft.com/office/drawing/2014/main" val="4044486764"/>
                  </a:ext>
                </a:extLst>
              </a:tr>
              <a:tr h="350919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nb-NO" sz="1600" noProof="0" dirty="0">
                          <a:effectLst/>
                        </a:rPr>
                        <a:t>5N. Oppsummering</a:t>
                      </a:r>
                    </a:p>
                  </a:txBody>
                  <a:tcPr marL="33267" marR="33267" marT="33267" marB="33267"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nb-NO" sz="1600" noProof="0" dirty="0">
                          <a:effectLst/>
                        </a:rPr>
                        <a:t>10 min</a:t>
                      </a:r>
                    </a:p>
                  </a:txBody>
                  <a:tcPr marL="33267" marR="33267" marT="33267" marB="33267"/>
                </a:tc>
                <a:extLst>
                  <a:ext uri="{0D108BD9-81ED-4DB2-BD59-A6C34878D82A}">
                    <a16:rowId xmlns:a16="http://schemas.microsoft.com/office/drawing/2014/main" val="14034277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7570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16f540e-7aab-4e8b-9466-45a66b8a1a61">
      <Terms xmlns="http://schemas.microsoft.com/office/infopath/2007/PartnerControls"/>
    </lcf76f155ced4ddcb4097134ff3c332f>
    <TaxCatchAll xmlns="c745b698-e463-48ca-9abc-0c646366a5e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0387ADC35EFBE4190805F03DBBE7F3E" ma:contentTypeVersion="10" ma:contentTypeDescription="Opprett et nytt dokument." ma:contentTypeScope="" ma:versionID="894e1720f9c38f846966cb215f905c0c">
  <xsd:schema xmlns:xsd="http://www.w3.org/2001/XMLSchema" xmlns:xs="http://www.w3.org/2001/XMLSchema" xmlns:p="http://schemas.microsoft.com/office/2006/metadata/properties" xmlns:ns2="b16f540e-7aab-4e8b-9466-45a66b8a1a61" xmlns:ns3="c745b698-e463-48ca-9abc-0c646366a5e7" targetNamespace="http://schemas.microsoft.com/office/2006/metadata/properties" ma:root="true" ma:fieldsID="2e4d371c3d80cca671e4d2c57204f561" ns2:_="" ns3:_="">
    <xsd:import namespace="b16f540e-7aab-4e8b-9466-45a66b8a1a61"/>
    <xsd:import namespace="c745b698-e463-48ca-9abc-0c646366a5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6f540e-7aab-4e8b-9466-45a66b8a1a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Bildemerkelapper" ma:readOnly="false" ma:fieldId="{5cf76f15-5ced-4ddc-b409-7134ff3c332f}" ma:taxonomyMulti="true" ma:sspId="c22fd018-c39b-462c-89de-126a365ef1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45b698-e463-48ca-9abc-0c646366a5e7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1c6dda97-d309-4828-a036-3734e09dda2b}" ma:internalName="TaxCatchAll" ma:showField="CatchAllData" ma:web="c745b698-e463-48ca-9abc-0c646366a5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32CB63A-C62E-4C53-939A-DB66A712AED3}">
  <ds:schemaRefs>
    <ds:schemaRef ds:uri="b16f540e-7aab-4e8b-9466-45a66b8a1a61"/>
    <ds:schemaRef ds:uri="c745b698-e463-48ca-9abc-0c646366a5e7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97E6A7A-555B-450E-83A5-2ACD8BC615B9}">
  <ds:schemaRefs>
    <ds:schemaRef ds:uri="b16f540e-7aab-4e8b-9466-45a66b8a1a61"/>
    <ds:schemaRef ds:uri="c745b698-e463-48ca-9abc-0c646366a5e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78D7B90-885A-4A37-8617-1E1797AA391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463b6811-b0a4-4b2a-b932-72c4c970c5d2}" enabled="0" method="" siteId="{463b6811-b0a4-4b2a-b932-72c4c970c5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487</Words>
  <Application>Microsoft Office PowerPoint</Application>
  <PresentationFormat>Widescreen</PresentationFormat>
  <Paragraphs>72</Paragraphs>
  <Slides>7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Helvetica Neue</vt:lpstr>
      <vt:lpstr>Segoe UI</vt:lpstr>
      <vt:lpstr>Office Theme</vt:lpstr>
      <vt:lpstr>4 Bærekraftige valg og dyrevelferd</vt:lpstr>
      <vt:lpstr>4A Dyrevelferd</vt:lpstr>
      <vt:lpstr>Vurdering av matprodukter  basert på dyrevelferd</vt:lpstr>
      <vt:lpstr>Oppsummering av funn</vt:lpstr>
      <vt:lpstr>4B Vurder kilder</vt:lpstr>
      <vt:lpstr>4C Gruppearbeid </vt:lpstr>
      <vt:lpstr>Plan for presentasjoner neste økt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Matproduksjon og klima</dc:title>
  <dc:creator>Majken Korsager</dc:creator>
  <cp:lastModifiedBy>Øystein Sørborg</cp:lastModifiedBy>
  <cp:revision>2</cp:revision>
  <dcterms:created xsi:type="dcterms:W3CDTF">2020-06-03T09:21:16Z</dcterms:created>
  <dcterms:modified xsi:type="dcterms:W3CDTF">2026-05-08T09:50:36Z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0x01010010387ADC35EFBE4190805F03DBBE7F3E</vt:lpwstr>
  </property>
  <property fmtid="{D5CDD505-2E9C-101B-9397-08002B2CF9AE}" pid="3" name="MediaServiceImageTags">
    <vt:lpwstr/>
  </property>
</Properties>
</file>