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3" r:id="rId2"/>
    <p:sldId id="290" r:id="rId3"/>
    <p:sldId id="270" r:id="rId4"/>
    <p:sldId id="271" r:id="rId5"/>
    <p:sldId id="269" r:id="rId6"/>
    <p:sldId id="291" r:id="rId7"/>
    <p:sldId id="276" r:id="rId8"/>
    <p:sldId id="292" r:id="rId9"/>
    <p:sldId id="302" r:id="rId10"/>
    <p:sldId id="293" r:id="rId11"/>
    <p:sldId id="258" r:id="rId12"/>
    <p:sldId id="267" r:id="rId13"/>
    <p:sldId id="265" r:id="rId14"/>
    <p:sldId id="266" r:id="rId15"/>
    <p:sldId id="257" r:id="rId16"/>
    <p:sldId id="295" r:id="rId17"/>
    <p:sldId id="268" r:id="rId18"/>
    <p:sldId id="260" r:id="rId19"/>
    <p:sldId id="296" r:id="rId20"/>
    <p:sldId id="278" r:id="rId21"/>
    <p:sldId id="288" r:id="rId22"/>
    <p:sldId id="301" r:id="rId23"/>
    <p:sldId id="300" r:id="rId24"/>
    <p:sldId id="298" r:id="rId2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FCFDD3"/>
    <a:srgbClr val="00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28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71B2A-119E-469B-8351-17B53581368C}" type="datetimeFigureOut">
              <a:rPr lang="nb-NO" smtClean="0"/>
              <a:t>17.08.2017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B9F96-F8F7-4AF2-B379-C3E7C67B2A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09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System: fra gresk, «sammenstilling»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056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2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3E5D-12D9-4517-8C01-F7C95DF22AFA}" type="datetime1">
              <a:rPr lang="nb-NO" smtClean="0"/>
              <a:t>17.08.2017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42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8A5F-1B58-46CC-AD4E-7190AF90AE4E}" type="datetime1">
              <a:rPr lang="nb-NO" smtClean="0"/>
              <a:t>17.08.2017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305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A32F-C906-495A-A8C6-AEA89270EF6F}" type="datetime1">
              <a:rPr lang="nb-NO" smtClean="0"/>
              <a:t>17.08.2017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92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6A03-7491-4FEA-AD04-F43A6B3B8EF1}" type="datetime1">
              <a:rPr lang="nb-NO" smtClean="0"/>
              <a:t>17.08.2017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528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689-F130-4FB5-BBC2-30CD76A681C6}" type="datetime1">
              <a:rPr lang="nb-NO" smtClean="0"/>
              <a:t>17.08.2017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2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B15A-6988-43C6-8A00-5B24567D8A7D}" type="datetime1">
              <a:rPr lang="nb-NO" smtClean="0"/>
              <a:t>17.08.2017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377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E64A-EE14-42AC-A124-2DFCDDF8F81B}" type="datetime1">
              <a:rPr lang="nb-NO" smtClean="0"/>
              <a:t>17.08.2017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6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EB1-438F-4390-9C4D-A52425DDCF60}" type="datetime1">
              <a:rPr lang="nb-NO" smtClean="0"/>
              <a:t>17.08.2017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64" y="53589"/>
            <a:ext cx="1399050" cy="31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81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44D6-BFFE-4CB8-AEB5-F3227CF46820}" type="datetime1">
              <a:rPr lang="nb-NO" smtClean="0"/>
              <a:t>17.08.2017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97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1CB4-5DC3-4849-981A-695630BAB05B}" type="datetime1">
              <a:rPr lang="nb-NO" smtClean="0"/>
              <a:t>17.08.2017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81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E483-D001-4374-9E54-E282C43BF9A2}" type="datetime1">
              <a:rPr lang="nb-NO" smtClean="0"/>
              <a:t>17.08.2017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11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7E07-A901-4F50-A3FD-51500362F0EB}" type="datetime1">
              <a:rPr lang="nb-NO" smtClean="0"/>
              <a:t>17.08.2017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D523-BC95-4141-9848-736D6BC0A56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 userDrawn="1"/>
        </p:nvSpPr>
        <p:spPr>
          <a:xfrm>
            <a:off x="8605690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3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web.posten.no/fotoweb/default.fwx?archiveId=5000&amp;search=(IPTC080%20contains(Birger%20Morken))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3Irzq3GiLx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imeo.com/6363857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1900: Spådom om år 2000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 descr="http://www.abcnyheter.no/files/images/2007-50/teater.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661920" cy="49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6" y="347584"/>
            <a:ext cx="3846336" cy="2854730"/>
          </a:xfr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176464" cy="4600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99592" y="1412776"/>
            <a:ext cx="5218736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5400" b="1" dirty="0" smtClean="0"/>
              <a:t>Internett – eit</a:t>
            </a:r>
          </a:p>
          <a:p>
            <a:r>
              <a:rPr lang="nn-NO" sz="5400" b="1" i="1" dirty="0" smtClean="0"/>
              <a:t>elektronisk </a:t>
            </a:r>
          </a:p>
          <a:p>
            <a:r>
              <a:rPr lang="nn-NO" sz="5400" b="1" i="1" dirty="0" smtClean="0"/>
              <a:t>kommunikasjons-</a:t>
            </a:r>
          </a:p>
          <a:p>
            <a:r>
              <a:rPr lang="nn-NO" sz="5400" b="1" i="1" dirty="0" smtClean="0"/>
              <a:t>system</a:t>
            </a:r>
            <a:endParaRPr lang="nn-NO" sz="5400" b="1" dirty="0"/>
          </a:p>
        </p:txBody>
      </p:sp>
    </p:spTree>
    <p:extLst>
      <p:ext uri="{BB962C8B-B14F-4D97-AF65-F5344CB8AC3E}">
        <p14:creationId xmlns:p14="http://schemas.microsoft.com/office/powerpoint/2010/main" val="299249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kkel, Sport, Mountain, Vien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r="1002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935596" y="548680"/>
            <a:ext cx="766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2800" b="1" dirty="0" smtClean="0"/>
              <a:t>Ein sykkel er eit </a:t>
            </a:r>
            <a:r>
              <a:rPr lang="nn-NO" sz="2800" b="1" i="1" dirty="0" smtClean="0"/>
              <a:t>system</a:t>
            </a:r>
            <a:r>
              <a:rPr lang="nn-NO" sz="2800" b="1" dirty="0" smtClean="0"/>
              <a:t> som består av fleire delar. </a:t>
            </a:r>
          </a:p>
        </p:txBody>
      </p:sp>
      <p:sp>
        <p:nvSpPr>
          <p:cNvPr id="5" name="Rektangel 4"/>
          <p:cNvSpPr/>
          <p:nvPr/>
        </p:nvSpPr>
        <p:spPr>
          <a:xfrm>
            <a:off x="2013520" y="4694965"/>
            <a:ext cx="5053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2800" b="1" dirty="0" smtClean="0"/>
              <a:t>Kva for delar består sykkelen av?</a:t>
            </a:r>
            <a:endParaRPr lang="nn-NO" sz="2800" b="1" dirty="0"/>
          </a:p>
        </p:txBody>
      </p:sp>
    </p:spTree>
    <p:extLst>
      <p:ext uri="{BB962C8B-B14F-4D97-AF65-F5344CB8AC3E}">
        <p14:creationId xmlns:p14="http://schemas.microsoft.com/office/powerpoint/2010/main" val="146640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532549"/>
              </p:ext>
            </p:extLst>
          </p:nvPr>
        </p:nvGraphicFramePr>
        <p:xfrm>
          <a:off x="1259632" y="912958"/>
          <a:ext cx="6624736" cy="5211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16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solidFill>
                            <a:schemeClr val="tx1"/>
                          </a:solidFill>
                          <a:effectLst/>
                        </a:rPr>
                        <a:t>Omgrep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Forklaring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system</a:t>
                      </a:r>
                      <a:endParaRPr lang="nb-NO" sz="18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noko</a:t>
                      </a:r>
                      <a:r>
                        <a:rPr lang="nb-NO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som består av </a:t>
                      </a:r>
                      <a:r>
                        <a:rPr lang="nb-NO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fleire</a:t>
                      </a:r>
                      <a:r>
                        <a:rPr lang="nb-NO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delar</a:t>
                      </a:r>
                      <a:r>
                        <a:rPr lang="nb-NO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som </a:t>
                      </a:r>
                      <a:r>
                        <a:rPr lang="nb-NO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verkar</a:t>
                      </a:r>
                      <a:r>
                        <a:rPr lang="nb-NO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saman</a:t>
                      </a:r>
                      <a:endParaRPr lang="nb-NO" sz="1800" b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nb-NO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ykkel, Sport, Mountain, Vien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r="1002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935596" y="548680"/>
            <a:ext cx="766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2800" b="1" dirty="0" smtClean="0"/>
              <a:t>Ein sykkel er eit </a:t>
            </a:r>
            <a:r>
              <a:rPr lang="nn-NO" sz="2800" b="1" i="1" dirty="0" smtClean="0"/>
              <a:t>system</a:t>
            </a:r>
            <a:r>
              <a:rPr lang="nn-NO" sz="2800" b="1" dirty="0" smtClean="0"/>
              <a:t> som består av fleire delar. </a:t>
            </a:r>
          </a:p>
        </p:txBody>
      </p:sp>
      <p:sp>
        <p:nvSpPr>
          <p:cNvPr id="5" name="Rektangel 4"/>
          <p:cNvSpPr/>
          <p:nvPr/>
        </p:nvSpPr>
        <p:spPr>
          <a:xfrm>
            <a:off x="2013520" y="4694965"/>
            <a:ext cx="5053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2800" b="1" dirty="0" smtClean="0"/>
              <a:t>Kva for delar består sykkelen av?</a:t>
            </a:r>
            <a:endParaRPr lang="nn-NO" sz="2800" b="1" dirty="0"/>
          </a:p>
        </p:txBody>
      </p:sp>
      <p:sp>
        <p:nvSpPr>
          <p:cNvPr id="7" name="Rektangel 6"/>
          <p:cNvSpPr/>
          <p:nvPr/>
        </p:nvSpPr>
        <p:spPr>
          <a:xfrm>
            <a:off x="916090" y="5210036"/>
            <a:ext cx="7206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2800" b="1" dirty="0" smtClean="0">
                <a:solidFill>
                  <a:schemeClr val="bg1"/>
                </a:solidFill>
              </a:rPr>
              <a:t>Kva </a:t>
            </a:r>
            <a:r>
              <a:rPr lang="nn-NO" sz="2800" b="1" i="1" dirty="0" smtClean="0">
                <a:solidFill>
                  <a:schemeClr val="bg1"/>
                </a:solidFill>
              </a:rPr>
              <a:t>funksjon</a:t>
            </a:r>
            <a:r>
              <a:rPr lang="nn-NO" sz="2800" b="1" dirty="0" smtClean="0">
                <a:solidFill>
                  <a:schemeClr val="bg1"/>
                </a:solidFill>
              </a:rPr>
              <a:t> har dei ulike delane av ein sykkel?</a:t>
            </a:r>
            <a:endParaRPr lang="nn-NO" sz="2800" b="1" dirty="0">
              <a:solidFill>
                <a:schemeClr val="bg1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397658" y="1196752"/>
            <a:ext cx="434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2800" b="1" dirty="0" smtClean="0">
                <a:solidFill>
                  <a:schemeClr val="bg1"/>
                </a:solidFill>
              </a:rPr>
              <a:t>Kva</a:t>
            </a:r>
            <a:r>
              <a:rPr lang="nn-NO" sz="2800" b="1" i="1" dirty="0" smtClean="0">
                <a:solidFill>
                  <a:schemeClr val="bg1"/>
                </a:solidFill>
              </a:rPr>
              <a:t> funksjon</a:t>
            </a:r>
            <a:r>
              <a:rPr lang="nn-NO" sz="2800" b="1" dirty="0" smtClean="0">
                <a:solidFill>
                  <a:schemeClr val="bg1"/>
                </a:solidFill>
              </a:rPr>
              <a:t> har ein sykkel?</a:t>
            </a:r>
            <a:endParaRPr lang="nn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9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Bilderesultat for sykkelde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02179"/>
            <a:ext cx="3693219" cy="36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1867669" y="332656"/>
            <a:ext cx="5152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2400" b="1" dirty="0" smtClean="0"/>
              <a:t>Alle desse delane har kvar sin </a:t>
            </a:r>
            <a:r>
              <a:rPr lang="nn-NO" sz="2400" b="1" i="1" dirty="0" smtClean="0"/>
              <a:t>funksjon</a:t>
            </a:r>
            <a:r>
              <a:rPr lang="nn-NO" sz="2400" b="1" dirty="0" smtClean="0"/>
              <a:t>, men delane jobbar saman.</a:t>
            </a:r>
            <a:endParaRPr lang="nn-NO" sz="2400" b="1" dirty="0"/>
          </a:p>
        </p:txBody>
      </p:sp>
      <p:sp>
        <p:nvSpPr>
          <p:cNvPr id="4" name="Rektangel 3"/>
          <p:cNvSpPr/>
          <p:nvPr/>
        </p:nvSpPr>
        <p:spPr>
          <a:xfrm>
            <a:off x="1867669" y="1340768"/>
            <a:ext cx="5152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2400" b="1" dirty="0" smtClean="0"/>
              <a:t>Dei ulike delane har også ei </a:t>
            </a:r>
            <a:r>
              <a:rPr lang="nn-NO" sz="2400" b="1" i="1" dirty="0" smtClean="0"/>
              <a:t>form</a:t>
            </a:r>
            <a:r>
              <a:rPr lang="nn-NO" sz="2400" b="1" dirty="0" smtClean="0"/>
              <a:t> som passar til funksjonen.</a:t>
            </a:r>
            <a:endParaRPr lang="nn-NO" sz="2400" b="1" dirty="0"/>
          </a:p>
        </p:txBody>
      </p:sp>
      <p:pic>
        <p:nvPicPr>
          <p:cNvPr id="2052" name="Picture 4" descr="Bilderesultat for sykkeldel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2" y="1988840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resultat for sykkeldel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65351"/>
            <a:ext cx="19050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deresultat for sykkeldele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34" y="1984276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lderesultat for sykkeldele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32856"/>
            <a:ext cx="2408342" cy="240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ilderesultat for sykkeldele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5" y="4229359"/>
            <a:ext cx="1691696" cy="11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ilderesultat for sykkeldeler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" y="793027"/>
            <a:ext cx="1645346" cy="96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Bilderesultat for sykkeldele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2" y="5511477"/>
            <a:ext cx="1301899" cy="130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ilderesultat for sykkeldeler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9" y="5719483"/>
            <a:ext cx="1826568" cy="8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Bilderesultat for sykkeldeler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690" y="479682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Bilderesultat for sykkelstyr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32" y="334988"/>
            <a:ext cx="2424361" cy="1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02" y="2133391"/>
            <a:ext cx="4885738" cy="325748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11560" y="379983"/>
            <a:ext cx="772403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dirty="0" smtClean="0">
                <a:latin typeface="+mj-lt"/>
                <a:ea typeface="+mj-ea"/>
                <a:cs typeface="+mj-cs"/>
              </a:rPr>
              <a:t>Kan de komme på andre system?</a:t>
            </a:r>
          </a:p>
          <a:p>
            <a:pPr algn="ctr"/>
            <a:r>
              <a:rPr lang="nn-NO" sz="3200" dirty="0" smtClean="0">
                <a:latin typeface="+mj-lt"/>
                <a:ea typeface="+mj-ea"/>
                <a:cs typeface="+mj-cs"/>
              </a:rPr>
              <a:t>Mobil som system</a:t>
            </a:r>
            <a:endParaRPr lang="nn-NO" sz="3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8" name="Gruppe 17"/>
          <p:cNvGrpSpPr/>
          <p:nvPr/>
        </p:nvGrpSpPr>
        <p:grpSpPr>
          <a:xfrm>
            <a:off x="899592" y="3140968"/>
            <a:ext cx="6932249" cy="2241540"/>
            <a:chOff x="-1116632" y="3140968"/>
            <a:chExt cx="6932249" cy="2241540"/>
          </a:xfrm>
        </p:grpSpPr>
        <p:sp>
          <p:nvSpPr>
            <p:cNvPr id="4" name="TekstSylinder 3"/>
            <p:cNvSpPr txBox="1"/>
            <p:nvPr/>
          </p:nvSpPr>
          <p:spPr>
            <a:xfrm>
              <a:off x="454344" y="3140968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>
                  <a:solidFill>
                    <a:schemeClr val="tx2">
                      <a:lumMod val="75000"/>
                    </a:schemeClr>
                  </a:solidFill>
                </a:rPr>
                <a:t>skjerm</a:t>
              </a:r>
              <a:endParaRPr lang="nn-NO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" name="TekstSylinder 7"/>
            <p:cNvSpPr txBox="1"/>
            <p:nvPr/>
          </p:nvSpPr>
          <p:spPr>
            <a:xfrm>
              <a:off x="-1116632" y="3510300"/>
              <a:ext cx="1368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>
                  <a:solidFill>
                    <a:schemeClr val="tx2">
                      <a:lumMod val="75000"/>
                    </a:schemeClr>
                  </a:solidFill>
                </a:rPr>
                <a:t>av/på-knapp</a:t>
              </a:r>
              <a:endParaRPr lang="nn-NO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TekstSylinder 8"/>
            <p:cNvSpPr txBox="1"/>
            <p:nvPr/>
          </p:nvSpPr>
          <p:spPr>
            <a:xfrm>
              <a:off x="-993267" y="4706654"/>
              <a:ext cx="881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>
                  <a:solidFill>
                    <a:schemeClr val="tx2">
                      <a:lumMod val="75000"/>
                    </a:schemeClr>
                  </a:solidFill>
                </a:rPr>
                <a:t>kamera</a:t>
              </a:r>
              <a:endParaRPr lang="nn-NO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TekstSylinder 9"/>
            <p:cNvSpPr txBox="1"/>
            <p:nvPr/>
          </p:nvSpPr>
          <p:spPr>
            <a:xfrm>
              <a:off x="3349760" y="5013176"/>
              <a:ext cx="816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>
                  <a:solidFill>
                    <a:schemeClr val="tx2">
                      <a:lumMod val="75000"/>
                    </a:schemeClr>
                  </a:solidFill>
                </a:rPr>
                <a:t>hylster</a:t>
              </a:r>
              <a:endParaRPr lang="nn-NO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TekstSylinder 10"/>
            <p:cNvSpPr txBox="1"/>
            <p:nvPr/>
          </p:nvSpPr>
          <p:spPr>
            <a:xfrm>
              <a:off x="5004048" y="3446382"/>
              <a:ext cx="811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n-NO" dirty="0" smtClean="0">
                  <a:solidFill>
                    <a:schemeClr val="tx2">
                      <a:lumMod val="75000"/>
                    </a:schemeClr>
                  </a:solidFill>
                </a:rPr>
                <a:t>batteri</a:t>
              </a:r>
              <a:endParaRPr lang="nn-NO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6" name="Rett linje 5"/>
            <p:cNvCxnSpPr/>
            <p:nvPr/>
          </p:nvCxnSpPr>
          <p:spPr>
            <a:xfrm flipH="1" flipV="1">
              <a:off x="1011245" y="3453971"/>
              <a:ext cx="256142" cy="11265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/>
            <p:cNvCxnSpPr/>
            <p:nvPr/>
          </p:nvCxnSpPr>
          <p:spPr>
            <a:xfrm flipH="1" flipV="1">
              <a:off x="252012" y="3762133"/>
              <a:ext cx="330403" cy="1094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 flipH="1" flipV="1">
              <a:off x="2339752" y="4891320"/>
              <a:ext cx="936104" cy="3065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 flipH="1">
              <a:off x="-108520" y="4614321"/>
              <a:ext cx="525733" cy="18466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 flipH="1" flipV="1">
              <a:off x="4572000" y="3510300"/>
              <a:ext cx="434378" cy="9181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000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Øystein Sørborg\AppData\Local\Microsoft\Windows\INetCache\IE\JH6PHD54\ecosystem_movemen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30871"/>
            <a:ext cx="5688632" cy="592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2210662" y="261430"/>
            <a:ext cx="342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3200" dirty="0" smtClean="0">
                <a:latin typeface="+mj-lt"/>
                <a:ea typeface="+mj-ea"/>
                <a:cs typeface="+mj-cs"/>
              </a:rPr>
              <a:t>Skogen som system</a:t>
            </a:r>
            <a:endParaRPr lang="nn-NO" sz="3200" dirty="0">
              <a:latin typeface="+mj-lt"/>
              <a:ea typeface="+mj-ea"/>
              <a:cs typeface="+mj-cs"/>
            </a:endParaRPr>
          </a:p>
        </p:txBody>
      </p:sp>
      <p:cxnSp>
        <p:nvCxnSpPr>
          <p:cNvPr id="4" name="Rett linje 3"/>
          <p:cNvCxnSpPr/>
          <p:nvPr/>
        </p:nvCxnSpPr>
        <p:spPr>
          <a:xfrm flipH="1">
            <a:off x="7252241" y="3613666"/>
            <a:ext cx="25614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 flipH="1">
            <a:off x="5515122" y="2780928"/>
            <a:ext cx="256142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 flipH="1" flipV="1">
            <a:off x="6996099" y="1685129"/>
            <a:ext cx="256142" cy="563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 flipH="1">
            <a:off x="1435538" y="2378760"/>
            <a:ext cx="25614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flipH="1" flipV="1">
            <a:off x="7508383" y="4725144"/>
            <a:ext cx="256142" cy="1126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 flipH="1" flipV="1">
            <a:off x="7097492" y="5877272"/>
            <a:ext cx="256142" cy="1126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 flipH="1" flipV="1">
            <a:off x="5004048" y="6237312"/>
            <a:ext cx="256142" cy="1126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/>
          <p:cNvSpPr txBox="1"/>
          <p:nvPr/>
        </p:nvSpPr>
        <p:spPr>
          <a:xfrm>
            <a:off x="7285822" y="155679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tx2">
                    <a:lumMod val="75000"/>
                  </a:schemeClr>
                </a:solidFill>
              </a:rPr>
              <a:t>sol</a:t>
            </a:r>
            <a:endParaRPr lang="nn-NO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8" name="Rett linje 17"/>
          <p:cNvCxnSpPr/>
          <p:nvPr/>
        </p:nvCxnSpPr>
        <p:spPr>
          <a:xfrm flipH="1" flipV="1">
            <a:off x="7418746" y="2389774"/>
            <a:ext cx="256142" cy="563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7674888" y="229362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tx2">
                    <a:lumMod val="75000"/>
                  </a:schemeClr>
                </a:solidFill>
              </a:rPr>
              <a:t>luft</a:t>
            </a:r>
            <a:endParaRPr lang="nn-N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7561745" y="3429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tx2">
                    <a:lumMod val="75000"/>
                  </a:schemeClr>
                </a:solidFill>
              </a:rPr>
              <a:t>dyr</a:t>
            </a:r>
            <a:endParaRPr lang="nn-N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5808418" y="2511186"/>
            <a:ext cx="85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tx2">
                    <a:lumMod val="75000"/>
                  </a:schemeClr>
                </a:solidFill>
              </a:rPr>
              <a:t>planter</a:t>
            </a:r>
            <a:endParaRPr lang="nn-N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7734984" y="4725144"/>
            <a:ext cx="55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tx2">
                    <a:lumMod val="75000"/>
                  </a:schemeClr>
                </a:solidFill>
              </a:rPr>
              <a:t>jord</a:t>
            </a:r>
            <a:endParaRPr lang="nn-N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7316494" y="587727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tx2">
                    <a:lumMod val="75000"/>
                  </a:schemeClr>
                </a:solidFill>
              </a:rPr>
              <a:t>sopp</a:t>
            </a:r>
            <a:endParaRPr lang="nn-N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kstSylinder 23"/>
          <p:cNvSpPr txBox="1"/>
          <p:nvPr/>
        </p:nvSpPr>
        <p:spPr>
          <a:xfrm>
            <a:off x="5260190" y="6246604"/>
            <a:ext cx="130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err="1" smtClean="0">
                <a:solidFill>
                  <a:schemeClr val="tx2">
                    <a:lumMod val="75000"/>
                  </a:schemeClr>
                </a:solidFill>
              </a:rPr>
              <a:t>nedbrytarar</a:t>
            </a:r>
            <a:endParaRPr lang="nn-N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kstSylinder 24"/>
          <p:cNvSpPr txBox="1"/>
          <p:nvPr/>
        </p:nvSpPr>
        <p:spPr>
          <a:xfrm>
            <a:off x="567993" y="220510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>
                <a:solidFill>
                  <a:schemeClr val="tx2">
                    <a:lumMod val="75000"/>
                  </a:schemeClr>
                </a:solidFill>
              </a:rPr>
              <a:t>nedbør</a:t>
            </a:r>
            <a:endParaRPr lang="nn-NO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572000" y="6152766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n-NO" sz="1200" dirty="0" smtClean="0"/>
              <a:t>Illustrasjonsfoto: colourbox.no </a:t>
            </a:r>
            <a:endParaRPr lang="nn-NO" sz="1200" dirty="0"/>
          </a:p>
        </p:txBody>
      </p:sp>
      <p:sp>
        <p:nvSpPr>
          <p:cNvPr id="3" name="Rektangel 2"/>
          <p:cNvSpPr/>
          <p:nvPr/>
        </p:nvSpPr>
        <p:spPr>
          <a:xfrm>
            <a:off x="2339752" y="370503"/>
            <a:ext cx="364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3200" dirty="0" smtClean="0">
                <a:latin typeface="+mj-lt"/>
                <a:ea typeface="+mj-ea"/>
                <a:cs typeface="+mj-cs"/>
              </a:rPr>
              <a:t>Kroppen som system</a:t>
            </a:r>
            <a:endParaRPr lang="nn-NO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45006"/>
            <a:ext cx="6768752" cy="451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Lag eit flytskjema</a:t>
            </a:r>
            <a:endParaRPr lang="nn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3" y="1052736"/>
            <a:ext cx="1836204" cy="2448272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627784" y="1700808"/>
            <a:ext cx="14401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grøn mann lyser</a:t>
            </a:r>
            <a:endParaRPr lang="nn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669523" y="1853208"/>
            <a:ext cx="14401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sanseceller i auget mitt</a:t>
            </a:r>
            <a:endParaRPr lang="nn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6402737" y="4668310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hjernen</a:t>
            </a:r>
            <a:endParaRPr lang="nn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827584" y="4364257"/>
            <a:ext cx="14401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musklar i beina</a:t>
            </a:r>
            <a:endParaRPr lang="nn-NO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4177680" y="1299210"/>
            <a:ext cx="1415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Lysstrålar blir sende ut, nokre treff auget.</a:t>
            </a:r>
            <a:endParaRPr lang="nn-NO" sz="1400" dirty="0"/>
          </a:p>
        </p:txBody>
      </p:sp>
      <p:cxnSp>
        <p:nvCxnSpPr>
          <p:cNvPr id="16" name="Rett pil 15"/>
          <p:cNvCxnSpPr>
            <a:stCxn id="7" idx="3"/>
            <a:endCxn id="10" idx="1"/>
          </p:cNvCxnSpPr>
          <p:nvPr/>
        </p:nvCxnSpPr>
        <p:spPr>
          <a:xfrm>
            <a:off x="4067944" y="2023974"/>
            <a:ext cx="1601579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 18"/>
          <p:cNvCxnSpPr>
            <a:endCxn id="12" idx="3"/>
          </p:cNvCxnSpPr>
          <p:nvPr/>
        </p:nvCxnSpPr>
        <p:spPr>
          <a:xfrm flipH="1" flipV="1">
            <a:off x="2267744" y="4687423"/>
            <a:ext cx="932612" cy="1655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/>
          <p:nvPr/>
        </p:nvCxnSpPr>
        <p:spPr>
          <a:xfrm flipH="1">
            <a:off x="6951844" y="3501008"/>
            <a:ext cx="170973" cy="937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22"/>
          <p:cNvSpPr txBox="1"/>
          <p:nvPr/>
        </p:nvSpPr>
        <p:spPr>
          <a:xfrm>
            <a:off x="7109682" y="3762618"/>
            <a:ext cx="12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sender nervesignal til </a:t>
            </a:r>
            <a:endParaRPr lang="nn-NO" sz="1400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4705481" y="5150753"/>
            <a:ext cx="12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sender nervesignal til</a:t>
            </a:r>
            <a:endParaRPr lang="nn-NO" sz="1400" dirty="0"/>
          </a:p>
        </p:txBody>
      </p:sp>
      <p:sp>
        <p:nvSpPr>
          <p:cNvPr id="30" name="TekstSylinder 29"/>
          <p:cNvSpPr txBox="1"/>
          <p:nvPr/>
        </p:nvSpPr>
        <p:spPr>
          <a:xfrm>
            <a:off x="6992969" y="2996952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nerveceller </a:t>
            </a:r>
            <a:endParaRPr lang="nn-NO" dirty="0"/>
          </a:p>
        </p:txBody>
      </p:sp>
      <p:cxnSp>
        <p:nvCxnSpPr>
          <p:cNvPr id="31" name="Rett pil 30"/>
          <p:cNvCxnSpPr/>
          <p:nvPr/>
        </p:nvCxnSpPr>
        <p:spPr>
          <a:xfrm>
            <a:off x="6800668" y="2528029"/>
            <a:ext cx="507636" cy="406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Sylinder 32"/>
          <p:cNvSpPr txBox="1"/>
          <p:nvPr/>
        </p:nvSpPr>
        <p:spPr>
          <a:xfrm>
            <a:off x="7283053" y="2266419"/>
            <a:ext cx="146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sender nervesignal til</a:t>
            </a:r>
            <a:endParaRPr lang="nn-NO" sz="1400" dirty="0"/>
          </a:p>
        </p:txBody>
      </p:sp>
      <p:sp>
        <p:nvSpPr>
          <p:cNvPr id="36" name="TekstSylinder 35"/>
          <p:cNvSpPr txBox="1"/>
          <p:nvPr/>
        </p:nvSpPr>
        <p:spPr>
          <a:xfrm>
            <a:off x="2841269" y="494116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nerveceller </a:t>
            </a:r>
            <a:endParaRPr lang="nn-NO" dirty="0"/>
          </a:p>
        </p:txBody>
      </p:sp>
      <p:cxnSp>
        <p:nvCxnSpPr>
          <p:cNvPr id="38" name="Rett pil 37"/>
          <p:cNvCxnSpPr/>
          <p:nvPr/>
        </p:nvCxnSpPr>
        <p:spPr>
          <a:xfrm flipH="1">
            <a:off x="4424160" y="5037642"/>
            <a:ext cx="1660008" cy="455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/>
          <p:cNvSpPr txBox="1"/>
          <p:nvPr/>
        </p:nvSpPr>
        <p:spPr>
          <a:xfrm>
            <a:off x="2673890" y="4210369"/>
            <a:ext cx="12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sender nervesignal til</a:t>
            </a:r>
            <a:endParaRPr lang="nn-NO" sz="1400" dirty="0"/>
          </a:p>
        </p:txBody>
      </p:sp>
    </p:spTree>
    <p:extLst>
      <p:ext uri="{BB962C8B-B14F-4D97-AF65-F5344CB8AC3E}">
        <p14:creationId xmlns:p14="http://schemas.microsoft.com/office/powerpoint/2010/main" val="88926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4" grpId="0"/>
      <p:bldP spid="23" grpId="0"/>
      <p:bldP spid="25" grpId="0"/>
      <p:bldP spid="30" grpId="0" animBg="1"/>
      <p:bldP spid="33" grpId="0"/>
      <p:bldP spid="36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 dag: TV og internett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35" y="1600200"/>
            <a:ext cx="6801729" cy="4525963"/>
          </a:xfrm>
        </p:spPr>
      </p:pic>
    </p:spTree>
    <p:extLst>
      <p:ext uri="{BB962C8B-B14F-4D97-AF65-F5344CB8AC3E}">
        <p14:creationId xmlns:p14="http://schemas.microsoft.com/office/powerpoint/2010/main" val="3549675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null/2f23cbb5-8ad6-4e51-8118-ae812a62b6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3" name="AutoShape 4" descr="blob:null/2f23cbb5-8ad6-4e51-8118-ae812a62b6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AutoShape 6" descr="blob:null/2f23cbb5-8ad6-4e51-8118-ae812a62b6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671226" cy="510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7019147" y="6457102"/>
            <a:ext cx="1472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 smtClean="0"/>
              <a:t>Foto: </a:t>
            </a:r>
            <a:r>
              <a:rPr lang="nb-NO" sz="1200" dirty="0" smtClean="0">
                <a:hlinkClick r:id="rId3"/>
              </a:rPr>
              <a:t>Birger Morken </a:t>
            </a:r>
            <a:endParaRPr lang="nb-NO" sz="1200" dirty="0"/>
          </a:p>
        </p:txBody>
      </p:sp>
      <p:sp>
        <p:nvSpPr>
          <p:cNvPr id="7" name="Rektangel 6"/>
          <p:cNvSpPr/>
          <p:nvPr/>
        </p:nvSpPr>
        <p:spPr>
          <a:xfrm>
            <a:off x="1403648" y="190080"/>
            <a:ext cx="6161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dirty="0">
                <a:latin typeface="+mj-lt"/>
                <a:ea typeface="+mj-ea"/>
                <a:cs typeface="+mj-cs"/>
              </a:rPr>
              <a:t>Posten som </a:t>
            </a:r>
            <a:r>
              <a:rPr lang="nb-NO" sz="3200" dirty="0" smtClean="0">
                <a:latin typeface="+mj-lt"/>
                <a:ea typeface="+mj-ea"/>
                <a:cs typeface="+mj-cs"/>
              </a:rPr>
              <a:t>kommunikasjonssystem</a:t>
            </a:r>
            <a:endParaRPr lang="nb-NO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81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Korleis får vi sendt eit brev?</a:t>
            </a:r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2"/>
          <a:stretch/>
        </p:blipFill>
        <p:spPr>
          <a:xfrm>
            <a:off x="1115616" y="1390467"/>
            <a:ext cx="6749066" cy="5301304"/>
          </a:xfrm>
        </p:spPr>
      </p:pic>
      <p:sp>
        <p:nvSpPr>
          <p:cNvPr id="5" name="TekstSylinder 4"/>
          <p:cNvSpPr txBox="1"/>
          <p:nvPr/>
        </p:nvSpPr>
        <p:spPr>
          <a:xfrm>
            <a:off x="5796136" y="6530446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 smtClean="0"/>
              <a:t>Illustrasjonsfoto: colourbox.no</a:t>
            </a:r>
            <a:endParaRPr lang="nn-NO" sz="1100" dirty="0"/>
          </a:p>
        </p:txBody>
      </p:sp>
    </p:spTree>
    <p:extLst>
      <p:ext uri="{BB962C8B-B14F-4D97-AF65-F5344CB8AC3E}">
        <p14:creationId xmlns:p14="http://schemas.microsoft.com/office/powerpoint/2010/main" val="11952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Lag eit flytskjema</a:t>
            </a:r>
            <a:endParaRPr lang="nn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7" y="1652850"/>
            <a:ext cx="1836204" cy="1248044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627784" y="170080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sendar</a:t>
            </a:r>
            <a:endParaRPr lang="nn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5669523" y="185320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postkasse</a:t>
            </a:r>
            <a:endParaRPr lang="nn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6816067" y="4501285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terminal</a:t>
            </a:r>
            <a:endParaRPr lang="nn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1024991" y="4852975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postbod</a:t>
            </a:r>
            <a:endParaRPr lang="nn-NO" dirty="0"/>
          </a:p>
        </p:txBody>
      </p:sp>
      <p:cxnSp>
        <p:nvCxnSpPr>
          <p:cNvPr id="16" name="Rett pil 15"/>
          <p:cNvCxnSpPr>
            <a:stCxn id="7" idx="3"/>
            <a:endCxn id="10" idx="1"/>
          </p:cNvCxnSpPr>
          <p:nvPr/>
        </p:nvCxnSpPr>
        <p:spPr>
          <a:xfrm>
            <a:off x="4067944" y="1885474"/>
            <a:ext cx="1601579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 18"/>
          <p:cNvCxnSpPr/>
          <p:nvPr/>
        </p:nvCxnSpPr>
        <p:spPr>
          <a:xfrm flipH="1">
            <a:off x="4427984" y="5320018"/>
            <a:ext cx="682330" cy="1482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/>
          <p:nvPr/>
        </p:nvCxnSpPr>
        <p:spPr>
          <a:xfrm>
            <a:off x="7222145" y="3501008"/>
            <a:ext cx="582" cy="8512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Sylinder 29"/>
          <p:cNvSpPr txBox="1"/>
          <p:nvPr/>
        </p:nvSpPr>
        <p:spPr>
          <a:xfrm>
            <a:off x="6992969" y="2996952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postbod</a:t>
            </a:r>
            <a:endParaRPr lang="nn-NO" dirty="0"/>
          </a:p>
        </p:txBody>
      </p:sp>
      <p:cxnSp>
        <p:nvCxnSpPr>
          <p:cNvPr id="31" name="Rett pil 30"/>
          <p:cNvCxnSpPr/>
          <p:nvPr/>
        </p:nvCxnSpPr>
        <p:spPr>
          <a:xfrm>
            <a:off x="6800668" y="2528029"/>
            <a:ext cx="507636" cy="406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Sylinder 35"/>
          <p:cNvSpPr txBox="1"/>
          <p:nvPr/>
        </p:nvSpPr>
        <p:spPr>
          <a:xfrm>
            <a:off x="5179106" y="5098919"/>
            <a:ext cx="9808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fly</a:t>
            </a:r>
            <a:endParaRPr lang="nn-NO" dirty="0"/>
          </a:p>
        </p:txBody>
      </p:sp>
      <p:cxnSp>
        <p:nvCxnSpPr>
          <p:cNvPr id="38" name="Rett pil 37"/>
          <p:cNvCxnSpPr/>
          <p:nvPr/>
        </p:nvCxnSpPr>
        <p:spPr>
          <a:xfrm flipH="1">
            <a:off x="6178248" y="4930358"/>
            <a:ext cx="603735" cy="2145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/>
        </p:nvSpPr>
        <p:spPr>
          <a:xfrm>
            <a:off x="4167969" y="1544053"/>
            <a:ext cx="2084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 smtClean="0"/>
              <a:t>legg eit adressert brev i ei</a:t>
            </a:r>
            <a:endParaRPr lang="nn-NO" sz="14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7019711" y="2423371"/>
            <a:ext cx="1258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 smtClean="0"/>
              <a:t>blir tømt av eit</a:t>
            </a:r>
            <a:endParaRPr lang="nn-NO" sz="14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7222145" y="3772723"/>
            <a:ext cx="1887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 smtClean="0"/>
              <a:t>sender all posten til ein</a:t>
            </a:r>
            <a:endParaRPr lang="nn-NO" sz="140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6582642" y="5068418"/>
            <a:ext cx="1229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brevet blir transportert </a:t>
            </a:r>
            <a:r>
              <a:rPr lang="nn-NO" sz="1400" dirty="0" smtClean="0"/>
              <a:t>derfrå </a:t>
            </a:r>
            <a:r>
              <a:rPr lang="nn-NO" sz="1400" dirty="0" smtClean="0"/>
              <a:t>med eit </a:t>
            </a:r>
            <a:endParaRPr lang="nn-NO" sz="1400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592705" y="382014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postkasse</a:t>
            </a:r>
            <a:endParaRPr lang="nn-NO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1865108" y="2816456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mottakar</a:t>
            </a:r>
            <a:endParaRPr lang="nn-NO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2915816" y="5373069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 smtClean="0"/>
              <a:t>postmottak</a:t>
            </a:r>
            <a:endParaRPr lang="nn-NO" dirty="0"/>
          </a:p>
        </p:txBody>
      </p:sp>
      <p:cxnSp>
        <p:nvCxnSpPr>
          <p:cNvPr id="27" name="Rett pil 26"/>
          <p:cNvCxnSpPr/>
          <p:nvPr/>
        </p:nvCxnSpPr>
        <p:spPr>
          <a:xfrm flipH="1" flipV="1">
            <a:off x="2230887" y="5384418"/>
            <a:ext cx="575429" cy="1733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flipH="1" flipV="1">
            <a:off x="1438323" y="4437112"/>
            <a:ext cx="341165" cy="341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/>
          <p:nvPr/>
        </p:nvCxnSpPr>
        <p:spPr>
          <a:xfrm flipV="1">
            <a:off x="1449492" y="3366284"/>
            <a:ext cx="399296" cy="331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Sylinder 32"/>
          <p:cNvSpPr txBox="1"/>
          <p:nvPr/>
        </p:nvSpPr>
        <p:spPr>
          <a:xfrm>
            <a:off x="4459342" y="5742401"/>
            <a:ext cx="1899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 smtClean="0"/>
              <a:t>brevet hamnar på riktig</a:t>
            </a:r>
            <a:endParaRPr lang="nn-NO" sz="1400" dirty="0"/>
          </a:p>
        </p:txBody>
      </p:sp>
      <p:sp>
        <p:nvSpPr>
          <p:cNvPr id="34" name="TekstSylinder 33"/>
          <p:cNvSpPr txBox="1"/>
          <p:nvPr/>
        </p:nvSpPr>
        <p:spPr>
          <a:xfrm>
            <a:off x="1363343" y="5588512"/>
            <a:ext cx="155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brevet blir med ut av eit</a:t>
            </a:r>
            <a:endParaRPr lang="nn-NO" sz="1400" dirty="0"/>
          </a:p>
        </p:txBody>
      </p:sp>
      <p:sp>
        <p:nvSpPr>
          <p:cNvPr id="35" name="TekstSylinder 34"/>
          <p:cNvSpPr txBox="1"/>
          <p:nvPr/>
        </p:nvSpPr>
        <p:spPr>
          <a:xfrm>
            <a:off x="1617274" y="4378174"/>
            <a:ext cx="12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 smtClean="0"/>
              <a:t>legg brevet i ei </a:t>
            </a:r>
            <a:endParaRPr lang="nn-NO" sz="1400" dirty="0"/>
          </a:p>
        </p:txBody>
      </p:sp>
      <p:sp>
        <p:nvSpPr>
          <p:cNvPr id="37" name="TekstSylinder 36"/>
          <p:cNvSpPr txBox="1"/>
          <p:nvPr/>
        </p:nvSpPr>
        <p:spPr>
          <a:xfrm>
            <a:off x="1779488" y="3398098"/>
            <a:ext cx="1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 smtClean="0"/>
              <a:t>blir tømt av ein</a:t>
            </a:r>
            <a:endParaRPr lang="nn-NO" sz="1400" dirty="0"/>
          </a:p>
        </p:txBody>
      </p:sp>
    </p:spTree>
    <p:extLst>
      <p:ext uri="{BB962C8B-B14F-4D97-AF65-F5344CB8AC3E}">
        <p14:creationId xmlns:p14="http://schemas.microsoft.com/office/powerpoint/2010/main" val="41642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30" grpId="0" animBg="1"/>
      <p:bldP spid="36" grpId="0" animBg="1"/>
      <p:bldP spid="2" grpId="0"/>
      <p:bldP spid="17" grpId="0"/>
      <p:bldP spid="18" grpId="0"/>
      <p:bldP spid="21" grpId="0"/>
      <p:bldP spid="22" grpId="0" animBg="1"/>
      <p:bldP spid="23" grpId="0" animBg="1"/>
      <p:bldP spid="25" grpId="0" animBg="1"/>
      <p:bldP spid="33" grpId="0"/>
      <p:bldP spid="34" grpId="0"/>
      <p:bldP spid="35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264134"/>
              </p:ext>
            </p:extLst>
          </p:nvPr>
        </p:nvGraphicFramePr>
        <p:xfrm>
          <a:off x="323528" y="188640"/>
          <a:ext cx="8496944" cy="648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669"/>
                <a:gridCol w="3060803"/>
                <a:gridCol w="2016224"/>
                <a:gridCol w="2232248"/>
              </a:tblGrid>
              <a:tr h="4855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 noProof="0" dirty="0" smtClean="0">
                          <a:effectLst/>
                        </a:rPr>
                        <a:t>Del</a:t>
                      </a: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Definisjon</a:t>
                      </a: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 noProof="0" dirty="0" smtClean="0">
                          <a:effectLst/>
                        </a:rPr>
                        <a:t>Funksjon</a:t>
                      </a: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 noProof="0" dirty="0" smtClean="0">
                          <a:effectLst/>
                        </a:rPr>
                        <a:t>Eksempel</a:t>
                      </a:r>
                      <a:r>
                        <a:rPr lang="nn-NO" sz="1400" baseline="0" noProof="0" dirty="0" smtClean="0">
                          <a:effectLst/>
                        </a:rPr>
                        <a:t> frå pakke- og brevpost</a:t>
                      </a: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</a:tr>
              <a:tr h="738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 noProof="0" dirty="0" smtClean="0">
                          <a:effectLst/>
                        </a:rPr>
                        <a:t>Informasjon</a:t>
                      </a: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1400" noProof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</a:tr>
              <a:tr h="677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 noProof="0" dirty="0" smtClean="0">
                          <a:effectLst/>
                        </a:rPr>
                        <a:t>Sendar</a:t>
                      </a: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 noProof="0" dirty="0" smtClean="0">
                          <a:effectLst/>
                        </a:rPr>
                        <a:t>Mottakar</a:t>
                      </a: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</a:tr>
              <a:tr h="546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 noProof="0" dirty="0" smtClean="0">
                          <a:effectLst/>
                        </a:rPr>
                        <a:t>Adresse</a:t>
                      </a: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</a:tr>
              <a:tr h="989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 noProof="0" dirty="0" smtClean="0">
                          <a:effectLst/>
                        </a:rPr>
                        <a:t>Adresseliste og rute-informasjon</a:t>
                      </a: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</a:tr>
              <a:tr h="504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 noProof="0" dirty="0" smtClean="0">
                          <a:effectLst/>
                        </a:rPr>
                        <a:t>Transport</a:t>
                      </a: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</a:tr>
              <a:tr h="1386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 noProof="0" dirty="0" smtClean="0">
                          <a:effectLst/>
                        </a:rPr>
                        <a:t>Grensesnitt</a:t>
                      </a: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400" noProof="0" dirty="0" smtClean="0">
                          <a:effectLst/>
                        </a:rPr>
                        <a:t>Overvaking/</a:t>
                      </a:r>
                      <a:br>
                        <a:rPr lang="nn-NO" sz="1400" noProof="0" dirty="0" smtClean="0">
                          <a:effectLst/>
                        </a:rPr>
                      </a:br>
                      <a:r>
                        <a:rPr lang="nn-NO" sz="1400" noProof="0" dirty="0" smtClean="0">
                          <a:effectLst/>
                        </a:rPr>
                        <a:t>kontroll</a:t>
                      </a: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n-NO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73" marR="43173" marT="0" marB="0"/>
                </a:tc>
              </a:tr>
            </a:tbl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588224" y="692696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tekst, bilde og alle gjenstandar som kan bli sende som pakke</a:t>
            </a:r>
            <a:endParaRPr lang="nn-NO" sz="14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588224" y="1497556"/>
            <a:ext cx="1775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person</a:t>
            </a:r>
            <a:endParaRPr lang="nn-NO" sz="14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588224" y="2113111"/>
            <a:ext cx="1805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person</a:t>
            </a:r>
            <a:endParaRPr lang="nn-NO" sz="1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588224" y="2533578"/>
            <a:ext cx="201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ein bestemt geografisk stad</a:t>
            </a:r>
            <a:endParaRPr lang="nn-NO" sz="1400" dirty="0">
              <a:ea typeface="Calibri"/>
              <a:cs typeface="Times New Roman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6588225" y="3122446"/>
            <a:ext cx="2313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lister og databasar hos Posten</a:t>
            </a:r>
            <a:endParaRPr lang="nn-NO" sz="1400" dirty="0" smtClean="0">
              <a:ea typeface="Calibri"/>
              <a:cs typeface="Times New Roman"/>
            </a:endParaRPr>
          </a:p>
          <a:p>
            <a:endParaRPr lang="nn-NO" sz="1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6588225" y="4073292"/>
            <a:ext cx="223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bilar, båtar, fly og </a:t>
            </a:r>
            <a:r>
              <a:rPr lang="nn-NO" sz="1400" dirty="0" err="1" smtClean="0"/>
              <a:t>postbud</a:t>
            </a:r>
            <a:r>
              <a:rPr lang="nn-NO" sz="1400" dirty="0" smtClean="0"/>
              <a:t> på sykkel eller til fots</a:t>
            </a:r>
            <a:endParaRPr lang="nn-NO" sz="1400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6588224" y="4864103"/>
            <a:ext cx="223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postkasse, disken på postkontoret, lasteramper</a:t>
            </a:r>
            <a:endParaRPr lang="nn-NO" sz="14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6588226" y="6101099"/>
            <a:ext cx="2232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datamaskinar/robotar</a:t>
            </a:r>
            <a:endParaRPr lang="nn-NO" sz="1400" dirty="0">
              <a:ea typeface="Calibri"/>
              <a:cs typeface="Times New Roman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4572001" y="815806"/>
            <a:ext cx="1779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 smtClean="0"/>
              <a:t>overbringe</a:t>
            </a:r>
            <a:r>
              <a:rPr lang="nn-NO" sz="1400" dirty="0" smtClean="0"/>
              <a:t> noko</a:t>
            </a:r>
            <a:endParaRPr lang="nn-NO" sz="14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1498312" y="1420613"/>
            <a:ext cx="256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startpunkt for ei informasjonsoverføring</a:t>
            </a:r>
            <a:endParaRPr lang="nn-NO" sz="140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4572000" y="218511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ta imot informasjon</a:t>
            </a:r>
            <a:endParaRPr lang="nn-NO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4572000" y="3122445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seie kva for veg informasjonen skal bli send</a:t>
            </a:r>
            <a:endParaRPr lang="nn-NO" sz="14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1498311" y="3119185"/>
            <a:ext cx="3073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oversikt over adresser i systemet og transportruter gjennom systemet slik at informasjon blir send riktig veg gjennom systemet fram til mottakar</a:t>
            </a:r>
            <a:endParaRPr lang="nn-NO" sz="14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4572001" y="408897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frakte informasjonen</a:t>
            </a:r>
            <a:endParaRPr lang="nn-NO" sz="1400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4572000" y="4869160"/>
            <a:ext cx="1980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overføre informasjonen frå ein del til ein annan i systemet</a:t>
            </a:r>
            <a:endParaRPr lang="nn-NO" sz="1400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4572000" y="5949280"/>
            <a:ext cx="1980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avsløre feil og hindre at uvedkomande får tilgang til informasjonen</a:t>
            </a:r>
            <a:endParaRPr lang="nn-NO" sz="1400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1498312" y="694437"/>
            <a:ext cx="3073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opplysningar eller materiell som blir sende mellom delane i eit kommunikasjonssystem</a:t>
            </a:r>
            <a:endParaRPr lang="nn-NO" sz="1400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4572001" y="1420613"/>
            <a:ext cx="2088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bestemme kva for informasjon som skal bli send</a:t>
            </a:r>
            <a:endParaRPr lang="nn-NO" sz="1400" dirty="0"/>
          </a:p>
        </p:txBody>
      </p:sp>
      <p:sp>
        <p:nvSpPr>
          <p:cNvPr id="24" name="TekstSylinder 23"/>
          <p:cNvSpPr txBox="1"/>
          <p:nvPr/>
        </p:nvSpPr>
        <p:spPr>
          <a:xfrm>
            <a:off x="1498312" y="2043905"/>
            <a:ext cx="256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endepunkt for ei informasjonsoverføring</a:t>
            </a:r>
            <a:endParaRPr lang="nn-NO" sz="1400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1498311" y="2545740"/>
            <a:ext cx="3073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unik identifikasjonsopplysning for ein geografisk stad eller ein eining</a:t>
            </a:r>
            <a:endParaRPr lang="nn-NO" sz="1400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1498312" y="4073292"/>
            <a:ext cx="307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frakt eller overføring av informasjonen i systemet</a:t>
            </a:r>
            <a:endParaRPr lang="nn-NO" sz="1400" dirty="0"/>
          </a:p>
        </p:txBody>
      </p:sp>
      <p:sp>
        <p:nvSpPr>
          <p:cNvPr id="27" name="TekstSylinder 26"/>
          <p:cNvSpPr txBox="1"/>
          <p:nvPr/>
        </p:nvSpPr>
        <p:spPr>
          <a:xfrm>
            <a:off x="1498311" y="4581128"/>
            <a:ext cx="30736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kopling mellom to delar i eit kommunikasjonssystem, der utforminga av grensesnittet og korleis informasjon blir overført gjennom grensesnittet må vere avtalt (standardisert)</a:t>
            </a:r>
            <a:endParaRPr lang="nn-NO" sz="1400" dirty="0"/>
          </a:p>
        </p:txBody>
      </p:sp>
      <p:sp>
        <p:nvSpPr>
          <p:cNvPr id="28" name="TekstSylinder 27"/>
          <p:cNvSpPr txBox="1"/>
          <p:nvPr/>
        </p:nvSpPr>
        <p:spPr>
          <a:xfrm>
            <a:off x="1498312" y="5949280"/>
            <a:ext cx="3073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avsløring av feil i systemet og hindring av at uvedkomande får tilgang til informasjon</a:t>
            </a:r>
            <a:endParaRPr lang="nn-NO" sz="1400" dirty="0"/>
          </a:p>
        </p:txBody>
      </p:sp>
      <p:sp>
        <p:nvSpPr>
          <p:cNvPr id="29" name="TekstSylinder 28"/>
          <p:cNvSpPr txBox="1"/>
          <p:nvPr/>
        </p:nvSpPr>
        <p:spPr>
          <a:xfrm>
            <a:off x="4572000" y="2533578"/>
            <a:ext cx="208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plassere informasjonen ein bestemt stad</a:t>
            </a:r>
            <a:endParaRPr lang="nn-NO" sz="1400" dirty="0"/>
          </a:p>
        </p:txBody>
      </p:sp>
    </p:spTree>
    <p:extLst>
      <p:ext uri="{BB962C8B-B14F-4D97-AF65-F5344CB8AC3E}">
        <p14:creationId xmlns:p14="http://schemas.microsoft.com/office/powerpoint/2010/main" val="35159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507518"/>
              </p:ext>
            </p:extLst>
          </p:nvPr>
        </p:nvGraphicFramePr>
        <p:xfrm>
          <a:off x="899592" y="908720"/>
          <a:ext cx="6624736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2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800" b="0" noProof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8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Funksjonen til alle kommunikasjonssystem er å sende  informasjon frå ein sendar til éin eller fleire mottakarar.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800" b="0" noProof="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800" b="0" noProof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Eit kommunikasjonssystem består av fleire delar med kvar sin funksjon. Delane jobbar saman for å overføre informasjon.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9432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Nøkkelsetningsark</a:t>
            </a:r>
            <a:endParaRPr lang="nb-NO" b="1" dirty="0">
              <a:solidFill>
                <a:schemeClr val="bg1"/>
              </a:solidFill>
              <a:effectLst>
                <a:outerShdw dist="38100" dir="18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64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600" dirty="0" smtClean="0"/>
              <a:t>1960: Spådom om år 2017</a:t>
            </a:r>
            <a:r>
              <a:rPr lang="nb-NO" sz="3600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45794"/>
            <a:ext cx="5904656" cy="543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4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I dag: </a:t>
            </a:r>
            <a:r>
              <a:rPr lang="nn-NO" dirty="0" err="1" smtClean="0"/>
              <a:t>Skype</a:t>
            </a:r>
            <a:r>
              <a:rPr lang="nn-NO" dirty="0" smtClean="0"/>
              <a:t> og </a:t>
            </a:r>
            <a:r>
              <a:rPr lang="nn-NO" dirty="0" err="1" smtClean="0"/>
              <a:t>snap</a:t>
            </a:r>
            <a:endParaRPr lang="nn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2939"/>
            <a:ext cx="8229600" cy="4520484"/>
          </a:xfrm>
        </p:spPr>
      </p:pic>
    </p:spTree>
    <p:extLst>
      <p:ext uri="{BB962C8B-B14F-4D97-AF65-F5344CB8AC3E}">
        <p14:creationId xmlns:p14="http://schemas.microsoft.com/office/powerpoint/2010/main" val="31008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6768752" cy="1143000"/>
          </a:xfrm>
        </p:spPr>
        <p:txBody>
          <a:bodyPr/>
          <a:lstStyle/>
          <a:p>
            <a:r>
              <a:rPr lang="nn-NO" dirty="0" smtClean="0"/>
              <a:t>Glaskula 1996</a:t>
            </a:r>
            <a:endParaRPr lang="nn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22450" r="12305" b="20429"/>
          <a:stretch/>
        </p:blipFill>
        <p:spPr>
          <a:xfrm rot="5400000">
            <a:off x="3687390" y="2050702"/>
            <a:ext cx="5877336" cy="3305340"/>
          </a:xfrm>
        </p:spPr>
      </p:pic>
      <p:sp>
        <p:nvSpPr>
          <p:cNvPr id="7" name="TekstSylinder 6"/>
          <p:cNvSpPr txBox="1"/>
          <p:nvPr/>
        </p:nvSpPr>
        <p:spPr>
          <a:xfrm>
            <a:off x="683568" y="1700808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dirty="0" smtClean="0"/>
              <a:t>Sjå 20 år fram i tid.</a:t>
            </a:r>
          </a:p>
          <a:p>
            <a:r>
              <a:rPr lang="nn-NO" sz="2800" dirty="0" smtClean="0"/>
              <a:t>Korleis få tilgang til alt, alltid?</a:t>
            </a:r>
            <a:endParaRPr lang="nn-NO" sz="2800" dirty="0"/>
          </a:p>
        </p:txBody>
      </p:sp>
    </p:spTree>
    <p:extLst>
      <p:ext uri="{BB962C8B-B14F-4D97-AF65-F5344CB8AC3E}">
        <p14:creationId xmlns:p14="http://schemas.microsoft.com/office/powerpoint/2010/main" val="30258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 dag: smarttelefon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59587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106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7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Smarte klede til fiskarar</a:t>
            </a:r>
            <a:endParaRPr lang="nn-NO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29" y="1844824"/>
            <a:ext cx="7479308" cy="417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5400" b="1" dirty="0" smtClean="0"/>
              <a:t>Oppdrag snakketøy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n-NO" sz="3600" dirty="0"/>
              <a:t>Idékonkurranse frå Snakketøyet AS</a:t>
            </a:r>
          </a:p>
          <a:p>
            <a:r>
              <a:rPr lang="nn-NO" sz="3600" dirty="0"/>
              <a:t>Finn opp eit smart klesplagg som kommuniserer med internett for å dekke eit behov. </a:t>
            </a:r>
          </a:p>
          <a:p>
            <a:r>
              <a:rPr lang="nn-NO" sz="3600" dirty="0"/>
              <a:t>Presenter </a:t>
            </a:r>
            <a:r>
              <a:rPr lang="nn-NO" sz="3600" dirty="0" err="1"/>
              <a:t>idéen</a:t>
            </a:r>
            <a:r>
              <a:rPr lang="nn-NO" sz="3600" dirty="0"/>
              <a:t> gjennom film eller bildeserie.</a:t>
            </a:r>
          </a:p>
          <a:p>
            <a:pPr marL="0" indent="0">
              <a:buNone/>
            </a:pPr>
            <a:endParaRPr lang="nb-NO" sz="3600" dirty="0" smtClean="0"/>
          </a:p>
          <a:p>
            <a:endParaRPr lang="nb-NO" sz="3600" dirty="0" smtClean="0"/>
          </a:p>
        </p:txBody>
      </p:sp>
      <p:sp>
        <p:nvSpPr>
          <p:cNvPr id="4" name="Ellipse 3"/>
          <p:cNvSpPr/>
          <p:nvPr/>
        </p:nvSpPr>
        <p:spPr>
          <a:xfrm>
            <a:off x="6732240" y="3717032"/>
            <a:ext cx="1872208" cy="13681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Flytskjema? </a:t>
            </a:r>
            <a:endParaRPr lang="nn-NO" dirty="0"/>
          </a:p>
        </p:txBody>
      </p:sp>
      <p:sp>
        <p:nvSpPr>
          <p:cNvPr id="5" name="Ellipse 4"/>
          <p:cNvSpPr/>
          <p:nvPr/>
        </p:nvSpPr>
        <p:spPr>
          <a:xfrm>
            <a:off x="6236568" y="2357264"/>
            <a:ext cx="1656184" cy="1224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Internett?</a:t>
            </a:r>
            <a:endParaRPr lang="nn-NO" dirty="0"/>
          </a:p>
        </p:txBody>
      </p:sp>
      <p:sp>
        <p:nvSpPr>
          <p:cNvPr id="6" name="Ellipse 5"/>
          <p:cNvSpPr/>
          <p:nvPr/>
        </p:nvSpPr>
        <p:spPr>
          <a:xfrm>
            <a:off x="4211960" y="4473116"/>
            <a:ext cx="1656184" cy="1224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Smart klesplagg?</a:t>
            </a:r>
            <a:endParaRPr lang="nn-NO" dirty="0"/>
          </a:p>
        </p:txBody>
      </p:sp>
      <p:sp>
        <p:nvSpPr>
          <p:cNvPr id="7" name="Ellipse 6"/>
          <p:cNvSpPr/>
          <p:nvPr/>
        </p:nvSpPr>
        <p:spPr>
          <a:xfrm>
            <a:off x="1619672" y="2816932"/>
            <a:ext cx="1656184" cy="1224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Trådlaust?</a:t>
            </a:r>
            <a:endParaRPr lang="nn-NO" dirty="0"/>
          </a:p>
        </p:txBody>
      </p:sp>
      <p:sp>
        <p:nvSpPr>
          <p:cNvPr id="8" name="Ellipse 7"/>
          <p:cNvSpPr/>
          <p:nvPr/>
        </p:nvSpPr>
        <p:spPr>
          <a:xfrm>
            <a:off x="3923928" y="1583668"/>
            <a:ext cx="2160240" cy="14852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Kommunisere?</a:t>
            </a:r>
            <a:endParaRPr lang="nn-NO" dirty="0"/>
          </a:p>
        </p:txBody>
      </p:sp>
      <p:sp>
        <p:nvSpPr>
          <p:cNvPr id="9" name="Ellipse 8"/>
          <p:cNvSpPr/>
          <p:nvPr/>
        </p:nvSpPr>
        <p:spPr>
          <a:xfrm>
            <a:off x="1691680" y="4725144"/>
            <a:ext cx="1656184" cy="1224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Tekniske data?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171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6247</TotalTime>
  <Words>546</Words>
  <Application>Microsoft Office PowerPoint</Application>
  <PresentationFormat>Skjermfremvisning (4:3)</PresentationFormat>
  <Paragraphs>149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5" baseType="lpstr">
      <vt:lpstr>Office-tema</vt:lpstr>
      <vt:lpstr>1900: Spådom om år 2000</vt:lpstr>
      <vt:lpstr>I dag: TV og internett</vt:lpstr>
      <vt:lpstr>1960: Spådom om år 2017 </vt:lpstr>
      <vt:lpstr>I dag: Skype og snap</vt:lpstr>
      <vt:lpstr>Glaskula 1996</vt:lpstr>
      <vt:lpstr>I dag: smarttelefon</vt:lpstr>
      <vt:lpstr>PowerPoint-presentasjon</vt:lpstr>
      <vt:lpstr>Smarte klede til fiskarar</vt:lpstr>
      <vt:lpstr>Oppdrag snakketøy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Lag eit flytskjema</vt:lpstr>
      <vt:lpstr>PowerPoint-presentasjon</vt:lpstr>
      <vt:lpstr>Korleis får vi sendt eit brev?</vt:lpstr>
      <vt:lpstr>Lag eit flytskjema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Aud Ragnhild V K Skår</cp:lastModifiedBy>
  <cp:revision>109</cp:revision>
  <dcterms:created xsi:type="dcterms:W3CDTF">2016-11-04T13:38:15Z</dcterms:created>
  <dcterms:modified xsi:type="dcterms:W3CDTF">2017-08-17T13:17:04Z</dcterms:modified>
</cp:coreProperties>
</file>