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30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57" r:id="rId11"/>
    <p:sldId id="259" r:id="rId12"/>
    <p:sldId id="270" r:id="rId13"/>
    <p:sldId id="271" r:id="rId14"/>
    <p:sldId id="260" r:id="rId15"/>
    <p:sldId id="261" r:id="rId16"/>
    <p:sldId id="273" r:id="rId17"/>
    <p:sldId id="266" r:id="rId18"/>
    <p:sldId id="268" r:id="rId19"/>
    <p:sldId id="267" r:id="rId20"/>
    <p:sldId id="283" r:id="rId21"/>
    <p:sldId id="284" r:id="rId22"/>
    <p:sldId id="285" r:id="rId23"/>
    <p:sldId id="286" r:id="rId24"/>
    <p:sldId id="287" r:id="rId25"/>
    <p:sldId id="288" r:id="rId26"/>
    <p:sldId id="291" r:id="rId27"/>
    <p:sldId id="289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6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7772-BE18-46A3-A825-3EEE726E219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C0D11-2682-416B-8624-8E26AA6E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2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C0D11-2682-416B-8624-8E26AA6E6F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C0D11-2682-416B-8624-8E26AA6E6F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0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% anbefalt inntak</a:t>
            </a:r>
            <a:r>
              <a:rPr lang="nb-NO" baseline="0" dirty="0" smtClean="0"/>
              <a:t> for barn 6 – 9 år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C0D11-2682-416B-8624-8E26AA6E6F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2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0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9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7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7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8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7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4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6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7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6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4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nhi.no/animasjoner/hormoner-og-ernaring/vitaminer-og-mineraler/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create.kahoot.it/v2/share/vitaminer-og-mineraler/79559997-bae9-4aac-aa41-a06f9a8d201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hi.no/kosthold/ernaring/vitaminer-hva-er-d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NEmhUCAnqQ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kostholdsplanleggeren.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s0O2yjhOR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32321102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fRC3XO0eq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5342" y="4614760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000" dirty="0" err="1"/>
              <a:t>Økt</a:t>
            </a:r>
            <a:r>
              <a:rPr lang="en-US" sz="6000" dirty="0"/>
              <a:t> </a:t>
            </a:r>
            <a:r>
              <a:rPr lang="en-US" sz="6000" dirty="0" smtClean="0"/>
              <a:t>1</a:t>
            </a:r>
          </a:p>
          <a:p>
            <a:pPr algn="ctr"/>
            <a:r>
              <a:rPr lang="en-US" sz="6000" dirty="0" err="1" smtClean="0"/>
              <a:t>Kosthald</a:t>
            </a:r>
            <a:endParaRPr lang="en-US" sz="6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" b="16162"/>
          <a:stretch/>
        </p:blipFill>
        <p:spPr>
          <a:xfrm>
            <a:off x="3096139" y="1026383"/>
            <a:ext cx="5567103" cy="31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Næringsstoff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err="1" smtClean="0"/>
              <a:t>Levande</a:t>
            </a:r>
            <a:r>
              <a:rPr lang="nb-NO" sz="2200" dirty="0" smtClean="0"/>
              <a:t> </a:t>
            </a:r>
            <a:r>
              <a:rPr lang="nb-NO" sz="2200" dirty="0" err="1" smtClean="0"/>
              <a:t>organismar</a:t>
            </a:r>
            <a:r>
              <a:rPr lang="nb-NO" sz="2200" dirty="0" smtClean="0"/>
              <a:t> treng energi og </a:t>
            </a:r>
            <a:r>
              <a:rPr lang="nb-NO" sz="2200" dirty="0" err="1" smtClean="0"/>
              <a:t>byggesteinar</a:t>
            </a:r>
            <a:r>
              <a:rPr lang="nb-NO" sz="2200" dirty="0" smtClean="0"/>
              <a:t> til å </a:t>
            </a:r>
            <a:r>
              <a:rPr lang="nb-NO" sz="2200" dirty="0" err="1" smtClean="0"/>
              <a:t>vekse</a:t>
            </a:r>
            <a:r>
              <a:rPr lang="nb-NO" sz="2200" dirty="0" smtClean="0"/>
              <a:t> og bygge opp celler og vev. </a:t>
            </a:r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r>
              <a:rPr lang="nb-NO" sz="2200" dirty="0" smtClean="0"/>
              <a:t>Dette får vi </a:t>
            </a:r>
            <a:r>
              <a:rPr lang="nb-NO" sz="2200" dirty="0" err="1" smtClean="0"/>
              <a:t>frå</a:t>
            </a:r>
            <a:r>
              <a:rPr lang="nb-NO" sz="2200" dirty="0" smtClean="0"/>
              <a:t> kjemiske </a:t>
            </a:r>
            <a:r>
              <a:rPr lang="nb-NO" sz="2200" dirty="0" err="1" smtClean="0"/>
              <a:t>sambindingar</a:t>
            </a:r>
            <a:r>
              <a:rPr lang="nb-NO" sz="2200" dirty="0" smtClean="0"/>
              <a:t> og grunnstoff som vi </a:t>
            </a:r>
            <a:r>
              <a:rPr lang="nb-NO" sz="2200" dirty="0" err="1" smtClean="0"/>
              <a:t>kallar</a:t>
            </a:r>
            <a:r>
              <a:rPr lang="nb-NO" sz="2200" dirty="0" smtClean="0"/>
              <a:t> næringsstoff. </a:t>
            </a:r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r>
              <a:rPr lang="nb-NO" sz="2200" dirty="0" smtClean="0"/>
              <a:t>Her skal vi lære litt om næringsstoffa </a:t>
            </a:r>
            <a:r>
              <a:rPr lang="nb-NO" sz="2200" i="1" dirty="0" smtClean="0"/>
              <a:t>karbohydrat, protein, feitt, vitamin og mineral</a:t>
            </a:r>
            <a:r>
              <a:rPr lang="nb-NO" sz="2200" dirty="0" smtClean="0"/>
              <a:t>.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2" y="1690688"/>
            <a:ext cx="5308240" cy="3461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49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Karbohydrat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521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/>
              <a:t>Er </a:t>
            </a:r>
            <a:r>
              <a:rPr lang="nb-NO" dirty="0" err="1" smtClean="0"/>
              <a:t>hovudkjelda</a:t>
            </a:r>
            <a:r>
              <a:rPr lang="nb-NO" dirty="0" smtClean="0"/>
              <a:t> til kroppen for </a:t>
            </a:r>
            <a:r>
              <a:rPr lang="nb-NO" i="1" dirty="0"/>
              <a:t>energi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Fordøyingssystemet bryt karbohydrata </a:t>
            </a:r>
            <a:r>
              <a:rPr lang="nb-NO" dirty="0"/>
              <a:t>ned til glukose, fruktose og galaktose, som </a:t>
            </a:r>
            <a:r>
              <a:rPr lang="nb-NO" dirty="0" smtClean="0"/>
              <a:t>blir frakta </a:t>
            </a:r>
            <a:r>
              <a:rPr lang="nb-NO" dirty="0"/>
              <a:t>til </a:t>
            </a:r>
            <a:r>
              <a:rPr lang="nb-NO" i="1" dirty="0" smtClean="0"/>
              <a:t>cellene i kroppen, </a:t>
            </a:r>
            <a:r>
              <a:rPr lang="nb-NO" dirty="0"/>
              <a:t>og eventuelt </a:t>
            </a:r>
            <a:r>
              <a:rPr lang="nb-NO" i="1" dirty="0"/>
              <a:t>overskudd </a:t>
            </a:r>
            <a:r>
              <a:rPr lang="nb-NO" i="1" dirty="0" smtClean="0"/>
              <a:t>blir lagra</a:t>
            </a:r>
            <a:r>
              <a:rPr lang="nb-NO" dirty="0" smtClean="0"/>
              <a:t> </a:t>
            </a:r>
            <a:r>
              <a:rPr lang="nb-NO" dirty="0"/>
              <a:t>til </a:t>
            </a:r>
            <a:r>
              <a:rPr lang="nb-NO" dirty="0" smtClean="0"/>
              <a:t>seinere </a:t>
            </a:r>
            <a:r>
              <a:rPr lang="nb-NO" dirty="0"/>
              <a:t>bruk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i="1" dirty="0"/>
              <a:t>Komplekse </a:t>
            </a:r>
            <a:r>
              <a:rPr lang="nb-NO" dirty="0" smtClean="0"/>
              <a:t>karbohydrat </a:t>
            </a:r>
            <a:r>
              <a:rPr lang="nb-NO" dirty="0"/>
              <a:t>som grove </a:t>
            </a:r>
            <a:r>
              <a:rPr lang="nb-NO" dirty="0" smtClean="0"/>
              <a:t>kornprodukt, </a:t>
            </a:r>
            <a:r>
              <a:rPr lang="nb-NO" dirty="0"/>
              <a:t>frukt, bær og belgfrukter gir kroppen </a:t>
            </a:r>
            <a:r>
              <a:rPr lang="nb-NO" dirty="0" smtClean="0"/>
              <a:t>vitamin </a:t>
            </a:r>
            <a:r>
              <a:rPr lang="nb-NO" dirty="0"/>
              <a:t>og </a:t>
            </a:r>
            <a:r>
              <a:rPr lang="nb-NO" dirty="0" smtClean="0"/>
              <a:t>mineral </a:t>
            </a:r>
            <a:r>
              <a:rPr lang="nb-NO" dirty="0"/>
              <a:t>og fiber i tillegg til </a:t>
            </a:r>
            <a:r>
              <a:rPr lang="nb-NO" dirty="0" smtClean="0"/>
              <a:t>energi.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i="1" dirty="0"/>
              <a:t>Enkle </a:t>
            </a:r>
            <a:r>
              <a:rPr lang="nb-NO" dirty="0" smtClean="0"/>
              <a:t>karbohydrat </a:t>
            </a:r>
            <a:r>
              <a:rPr lang="nb-NO" dirty="0"/>
              <a:t>som </a:t>
            </a:r>
            <a:r>
              <a:rPr lang="nb-NO" dirty="0" smtClean="0"/>
              <a:t>kvit </a:t>
            </a:r>
            <a:r>
              <a:rPr lang="nb-NO" dirty="0"/>
              <a:t>ris og pasta, </a:t>
            </a:r>
            <a:r>
              <a:rPr lang="nb-NO" dirty="0" smtClean="0"/>
              <a:t>kvitt </a:t>
            </a:r>
            <a:r>
              <a:rPr lang="nb-NO" dirty="0"/>
              <a:t>brød, juice, kaker og </a:t>
            </a:r>
            <a:r>
              <a:rPr lang="nb-NO" dirty="0" err="1" smtClean="0"/>
              <a:t>bollar</a:t>
            </a:r>
            <a:r>
              <a:rPr lang="nb-NO" dirty="0" smtClean="0"/>
              <a:t> </a:t>
            </a:r>
            <a:r>
              <a:rPr lang="nb-NO" dirty="0"/>
              <a:t>gir energi </a:t>
            </a:r>
            <a:r>
              <a:rPr lang="nb-NO" dirty="0" smtClean="0"/>
              <a:t>(blir </a:t>
            </a:r>
            <a:r>
              <a:rPr lang="nb-NO" dirty="0"/>
              <a:t>ofte </a:t>
            </a:r>
            <a:r>
              <a:rPr lang="nb-NO" dirty="0" smtClean="0"/>
              <a:t>kalla tomme </a:t>
            </a:r>
            <a:r>
              <a:rPr lang="nb-NO" dirty="0" err="1" smtClean="0"/>
              <a:t>kaloriar</a:t>
            </a:r>
            <a:r>
              <a:rPr lang="nb-NO" dirty="0"/>
              <a:t>), men lite </a:t>
            </a:r>
            <a:r>
              <a:rPr lang="nb-NO" dirty="0" smtClean="0"/>
              <a:t>anna.</a:t>
            </a:r>
            <a:endParaRPr lang="nb-NO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b-NO" sz="2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56" y="1801281"/>
            <a:ext cx="1931844" cy="1287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119" y="2321634"/>
            <a:ext cx="2333510" cy="15556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24" y="3496460"/>
            <a:ext cx="2528120" cy="1420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857" y="526444"/>
            <a:ext cx="2203544" cy="1236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304" y="4572001"/>
            <a:ext cx="2227956" cy="1485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804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Karbohydrat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 smtClean="0"/>
              <a:t>Komplekse karbohydrat</a:t>
            </a:r>
          </a:p>
          <a:p>
            <a:r>
              <a:rPr lang="nb-NO" sz="2200" dirty="0" smtClean="0"/>
              <a:t>blir </a:t>
            </a:r>
            <a:r>
              <a:rPr lang="nb-NO" sz="2200" dirty="0" err="1" smtClean="0"/>
              <a:t>langsamt</a:t>
            </a:r>
            <a:r>
              <a:rPr lang="nb-NO" sz="2200" dirty="0" smtClean="0"/>
              <a:t> tatt opp </a:t>
            </a:r>
            <a:r>
              <a:rPr lang="nb-NO" sz="2200" dirty="0" err="1" smtClean="0"/>
              <a:t>frå</a:t>
            </a:r>
            <a:r>
              <a:rPr lang="nb-NO" sz="2200" dirty="0" smtClean="0"/>
              <a:t> tarmen slik at blodsukkernivået </a:t>
            </a:r>
            <a:r>
              <a:rPr lang="nb-NO" sz="2200" dirty="0" err="1" smtClean="0"/>
              <a:t>aukar</a:t>
            </a:r>
            <a:r>
              <a:rPr lang="nb-NO" sz="2200" dirty="0" smtClean="0"/>
              <a:t> </a:t>
            </a:r>
            <a:r>
              <a:rPr lang="nb-NO" sz="2200" dirty="0" err="1" smtClean="0"/>
              <a:t>langsamt</a:t>
            </a:r>
            <a:endParaRPr lang="nb-NO" sz="2200" dirty="0" smtClean="0"/>
          </a:p>
          <a:p>
            <a:r>
              <a:rPr lang="nb-NO" sz="2200" dirty="0"/>
              <a:t>g</a:t>
            </a:r>
            <a:r>
              <a:rPr lang="nb-NO" sz="2200" dirty="0" smtClean="0"/>
              <a:t>ir moderat </a:t>
            </a:r>
            <a:r>
              <a:rPr lang="nb-NO" sz="2200" dirty="0" err="1" smtClean="0"/>
              <a:t>utskiljing</a:t>
            </a:r>
            <a:r>
              <a:rPr lang="nb-NO" sz="2200" dirty="0" smtClean="0"/>
              <a:t> av insulin som fører til mindre søtsug og kjensle av sult</a:t>
            </a:r>
          </a:p>
          <a:p>
            <a:endParaRPr lang="nb-NO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 smtClean="0"/>
              <a:t>Enkle karbohydrat</a:t>
            </a:r>
          </a:p>
          <a:p>
            <a:r>
              <a:rPr lang="nb-NO" sz="2200" dirty="0" smtClean="0"/>
              <a:t>blir raskt tatt opp i blodet slik at blodsukkernivået </a:t>
            </a:r>
            <a:r>
              <a:rPr lang="nb-NO" sz="2200" dirty="0" err="1" smtClean="0"/>
              <a:t>aukar</a:t>
            </a:r>
            <a:r>
              <a:rPr lang="nb-NO" sz="2200" dirty="0" smtClean="0"/>
              <a:t> raskt, og fell like raskt</a:t>
            </a:r>
          </a:p>
          <a:p>
            <a:r>
              <a:rPr lang="nb-NO" sz="2200" dirty="0"/>
              <a:t>n</a:t>
            </a:r>
            <a:r>
              <a:rPr lang="nb-NO" sz="2200" dirty="0" smtClean="0"/>
              <a:t>år blodsukkernivået fell raskt får </a:t>
            </a:r>
            <a:r>
              <a:rPr lang="nb-NO" sz="2200" dirty="0" err="1" smtClean="0"/>
              <a:t>ein</a:t>
            </a:r>
            <a:r>
              <a:rPr lang="nb-NO" sz="2200" dirty="0" smtClean="0"/>
              <a:t> </a:t>
            </a:r>
            <a:r>
              <a:rPr lang="nb-NO" sz="2200" dirty="0" err="1" smtClean="0"/>
              <a:t>auka</a:t>
            </a:r>
            <a:r>
              <a:rPr lang="nb-NO" sz="2200" dirty="0" smtClean="0"/>
              <a:t> søtsug og </a:t>
            </a:r>
            <a:r>
              <a:rPr lang="nb-NO" sz="2200" dirty="0"/>
              <a:t>kjensle av sult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34" y="4213204"/>
            <a:ext cx="1307411" cy="871607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7" y="3962400"/>
            <a:ext cx="1267761" cy="845174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05" y="4719782"/>
            <a:ext cx="1608392" cy="902207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86" y="4082473"/>
            <a:ext cx="1524000" cy="1016000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513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91" y="365125"/>
            <a:ext cx="11420018" cy="1325563"/>
          </a:xfrm>
        </p:spPr>
        <p:txBody>
          <a:bodyPr/>
          <a:lstStyle/>
          <a:p>
            <a:r>
              <a:rPr lang="nb-NO" dirty="0" err="1" smtClean="0"/>
              <a:t>Samanheng</a:t>
            </a:r>
            <a:r>
              <a:rPr lang="nb-NO" dirty="0" smtClean="0"/>
              <a:t> mellom </a:t>
            </a:r>
            <a:r>
              <a:rPr lang="nb-NO" dirty="0" err="1" smtClean="0"/>
              <a:t>kosthald</a:t>
            </a:r>
            <a:r>
              <a:rPr lang="nb-NO" dirty="0" smtClean="0"/>
              <a:t> og blodsukkernivå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443652"/>
            <a:ext cx="5181600" cy="52029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200" dirty="0" smtClean="0"/>
              <a:t>Alle celler i kroppen brukar glukose som energikjelde, og </a:t>
            </a:r>
            <a:r>
              <a:rPr lang="nb-NO" sz="2200" i="1" dirty="0" smtClean="0"/>
              <a:t>blodsukkernivået er </a:t>
            </a:r>
            <a:r>
              <a:rPr lang="nb-NO" sz="2200" i="1" dirty="0" err="1" smtClean="0"/>
              <a:t>eit</a:t>
            </a:r>
            <a:r>
              <a:rPr lang="nb-NO" sz="2200" i="1" dirty="0" smtClean="0"/>
              <a:t> mål for </a:t>
            </a:r>
            <a:r>
              <a:rPr lang="nb-NO" sz="2200" i="1" dirty="0" err="1" smtClean="0"/>
              <a:t>mengda</a:t>
            </a:r>
            <a:r>
              <a:rPr lang="nb-NO" sz="2200" i="1" dirty="0" smtClean="0"/>
              <a:t> glukose i blodet</a:t>
            </a:r>
            <a:r>
              <a:rPr lang="nb-NO" sz="2200" dirty="0" smtClean="0"/>
              <a:t>. </a:t>
            </a:r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r>
              <a:rPr lang="nb-NO" sz="2200" dirty="0" smtClean="0"/>
              <a:t>Når det er lenge </a:t>
            </a:r>
            <a:r>
              <a:rPr lang="nb-NO" sz="2200" dirty="0" err="1" smtClean="0"/>
              <a:t>sidan</a:t>
            </a:r>
            <a:r>
              <a:rPr lang="nb-NO" sz="2200" dirty="0" smtClean="0"/>
              <a:t> du har ete, kan det bli </a:t>
            </a:r>
            <a:r>
              <a:rPr lang="nb-NO" sz="2200" i="1" dirty="0" err="1" smtClean="0"/>
              <a:t>vanskeleg</a:t>
            </a:r>
            <a:r>
              <a:rPr lang="nb-NO" sz="2200" i="1" dirty="0" smtClean="0"/>
              <a:t> å konsentrere seg </a:t>
            </a:r>
            <a:r>
              <a:rPr lang="nb-NO" sz="2200" dirty="0" smtClean="0"/>
              <a:t>og du kan bli </a:t>
            </a:r>
            <a:r>
              <a:rPr lang="nb-NO" sz="2200" i="1" dirty="0" smtClean="0"/>
              <a:t>svimmel </a:t>
            </a:r>
            <a:r>
              <a:rPr lang="nb-NO" sz="2200" dirty="0" smtClean="0"/>
              <a:t>eller få </a:t>
            </a:r>
            <a:r>
              <a:rPr lang="nb-NO" sz="2200" i="1" dirty="0" smtClean="0"/>
              <a:t>vondt i </a:t>
            </a:r>
            <a:r>
              <a:rPr lang="nb-NO" sz="2200" i="1" dirty="0" err="1" smtClean="0"/>
              <a:t>hovudet</a:t>
            </a:r>
            <a:r>
              <a:rPr lang="nb-NO" sz="2200" dirty="0" smtClean="0"/>
              <a:t>. </a:t>
            </a:r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r>
              <a:rPr lang="nb-NO" sz="2200" dirty="0" smtClean="0"/>
              <a:t>Det er fordi </a:t>
            </a:r>
            <a:r>
              <a:rPr lang="nb-NO" sz="2200" i="1" dirty="0" smtClean="0"/>
              <a:t>hjernecellene</a:t>
            </a:r>
            <a:r>
              <a:rPr lang="nb-NO" sz="2200" dirty="0" smtClean="0"/>
              <a:t> nesten </a:t>
            </a:r>
            <a:r>
              <a:rPr lang="nb-NO" sz="2200" dirty="0" err="1" smtClean="0"/>
              <a:t>berre</a:t>
            </a:r>
            <a:r>
              <a:rPr lang="nb-NO" sz="2200" dirty="0" smtClean="0"/>
              <a:t> brukar glukose som energikjelde og er avhengig av at det til </a:t>
            </a:r>
            <a:r>
              <a:rPr lang="nb-NO" sz="2200" dirty="0" err="1" smtClean="0"/>
              <a:t>einkvar</a:t>
            </a:r>
            <a:r>
              <a:rPr lang="nb-NO" sz="2200" dirty="0" smtClean="0"/>
              <a:t> tid er </a:t>
            </a:r>
            <a:r>
              <a:rPr lang="nb-NO" sz="2200" dirty="0" err="1" smtClean="0"/>
              <a:t>tilgjengeleg</a:t>
            </a:r>
            <a:r>
              <a:rPr lang="nb-NO" sz="2200" dirty="0" smtClean="0"/>
              <a:t> glukose i blodet. </a:t>
            </a:r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r>
              <a:rPr lang="nb-NO" sz="2200" dirty="0" smtClean="0"/>
              <a:t>Både </a:t>
            </a:r>
            <a:r>
              <a:rPr lang="nb-NO" sz="2200" i="1" dirty="0"/>
              <a:t>k</a:t>
            </a:r>
            <a:r>
              <a:rPr lang="nb-NO" sz="2200" i="1" dirty="0" smtClean="0"/>
              <a:t>va</a:t>
            </a:r>
            <a:r>
              <a:rPr lang="nb-NO" sz="2200" dirty="0" smtClean="0"/>
              <a:t> du et og </a:t>
            </a:r>
            <a:r>
              <a:rPr lang="nb-NO" sz="2200" i="1" dirty="0"/>
              <a:t>k</a:t>
            </a:r>
            <a:r>
              <a:rPr lang="nb-NO" sz="2200" i="1" dirty="0" smtClean="0"/>
              <a:t>or ofte </a:t>
            </a:r>
            <a:r>
              <a:rPr lang="nb-NO" sz="2200" dirty="0" smtClean="0"/>
              <a:t>du et påverkar blodsukkeret.</a:t>
            </a:r>
            <a:endParaRPr lang="nb-NO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0" y="62577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1200" dirty="0" err="1" smtClean="0"/>
              <a:t>Samanhengen</a:t>
            </a:r>
            <a:r>
              <a:rPr lang="nb-NO" sz="1200" dirty="0" smtClean="0"/>
              <a:t> mellom </a:t>
            </a:r>
            <a:r>
              <a:rPr lang="nb-NO" sz="1200" dirty="0" err="1" smtClean="0"/>
              <a:t>kosthald</a:t>
            </a:r>
            <a:r>
              <a:rPr lang="nb-NO" sz="1200" dirty="0" smtClean="0"/>
              <a:t> og blodsukkernivå (Helsedirektoratet) https</a:t>
            </a:r>
            <a:r>
              <a:rPr lang="nb-NO" sz="1200" dirty="0"/>
              <a:t>://www.helsenorge.no/kosthold-og-ernaring/sma-grep-for-et-sunt-kosthold/dagens-maltider/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012" b="13158"/>
          <a:stretch/>
        </p:blipFill>
        <p:spPr>
          <a:xfrm>
            <a:off x="6206836" y="1443652"/>
            <a:ext cx="5606473" cy="1493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43" y="3001819"/>
            <a:ext cx="5663767" cy="1570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018" y="4639253"/>
            <a:ext cx="5486400" cy="15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Protein er nødvendige for å </a:t>
            </a:r>
            <a:r>
              <a:rPr lang="nb-NO" i="1" dirty="0" smtClean="0"/>
              <a:t>bygge opp </a:t>
            </a:r>
            <a:r>
              <a:rPr lang="nb-NO" dirty="0" smtClean="0"/>
              <a:t>og </a:t>
            </a:r>
            <a:r>
              <a:rPr lang="nb-NO" i="1" dirty="0" smtClean="0"/>
              <a:t>reparere celler og vev</a:t>
            </a:r>
            <a:r>
              <a:rPr lang="nb-NO" dirty="0" smtClean="0"/>
              <a:t>. Dei er bygde opp av </a:t>
            </a:r>
            <a:r>
              <a:rPr lang="nb-NO" i="1" dirty="0" smtClean="0"/>
              <a:t>aminosyrer.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Aminosyrer blir </a:t>
            </a:r>
            <a:r>
              <a:rPr lang="nb-NO" dirty="0"/>
              <a:t>i </a:t>
            </a:r>
            <a:r>
              <a:rPr lang="nb-NO" dirty="0" smtClean="0"/>
              <a:t>utgangspunktet produsert </a:t>
            </a:r>
            <a:r>
              <a:rPr lang="nb-NO" dirty="0"/>
              <a:t>i planteriket, derfor må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i="1" dirty="0" smtClean="0"/>
              <a:t>bli tilført </a:t>
            </a:r>
            <a:r>
              <a:rPr lang="nb-NO" i="1" dirty="0"/>
              <a:t>gjennom kosten</a:t>
            </a:r>
            <a:r>
              <a:rPr lang="nb-NO" dirty="0"/>
              <a:t>, ved å </a:t>
            </a:r>
            <a:r>
              <a:rPr lang="nb-NO" dirty="0" smtClean="0"/>
              <a:t>ete </a:t>
            </a:r>
            <a:r>
              <a:rPr lang="nb-NO" dirty="0"/>
              <a:t>planter og korn eller </a:t>
            </a:r>
            <a:r>
              <a:rPr lang="nb-NO" dirty="0" err="1" smtClean="0"/>
              <a:t>planteetande</a:t>
            </a:r>
            <a:r>
              <a:rPr lang="nb-NO" dirty="0" smtClean="0"/>
              <a:t> dyr.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Nokre</a:t>
            </a:r>
            <a:r>
              <a:rPr lang="nb-NO" dirty="0" smtClean="0"/>
              <a:t> </a:t>
            </a:r>
            <a:r>
              <a:rPr lang="nb-NO" dirty="0"/>
              <a:t>av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/>
              <a:t>nødvendige aminosyrene kan kroppen </a:t>
            </a:r>
            <a:r>
              <a:rPr lang="nb-NO" dirty="0" err="1" smtClean="0"/>
              <a:t>sjølv</a:t>
            </a:r>
            <a:r>
              <a:rPr lang="nb-NO" dirty="0" smtClean="0"/>
              <a:t> </a:t>
            </a:r>
            <a:r>
              <a:rPr lang="nb-NO" dirty="0"/>
              <a:t>omforme etter </a:t>
            </a:r>
            <a:r>
              <a:rPr lang="nb-NO" dirty="0" smtClean="0"/>
              <a:t>behov.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Egg</a:t>
            </a:r>
            <a:r>
              <a:rPr lang="nb-NO" dirty="0"/>
              <a:t>, fisk, </a:t>
            </a:r>
            <a:r>
              <a:rPr lang="nb-NO" dirty="0" smtClean="0"/>
              <a:t>mjølkeprodukt, </a:t>
            </a:r>
            <a:r>
              <a:rPr lang="nb-NO" dirty="0" err="1" smtClean="0"/>
              <a:t>kjøt</a:t>
            </a:r>
            <a:r>
              <a:rPr lang="nb-NO" dirty="0" smtClean="0"/>
              <a:t>, </a:t>
            </a:r>
            <a:r>
              <a:rPr lang="nb-NO" dirty="0"/>
              <a:t>fugl, fisk, korn, erter og </a:t>
            </a:r>
            <a:r>
              <a:rPr lang="nb-NO" dirty="0" smtClean="0"/>
              <a:t>nøter </a:t>
            </a:r>
            <a:r>
              <a:rPr lang="nb-NO" dirty="0"/>
              <a:t>er proteinrik mat.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nb-NO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13" y="612413"/>
            <a:ext cx="2261181" cy="16958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96" y="1313200"/>
            <a:ext cx="2819010" cy="18793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77" y="2651339"/>
            <a:ext cx="2302637" cy="17281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494" y="3433829"/>
            <a:ext cx="2799121" cy="22115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99" y="4618682"/>
            <a:ext cx="2847561" cy="18983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071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Feitt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850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Feitt </a:t>
            </a:r>
            <a:r>
              <a:rPr lang="nb-NO" dirty="0"/>
              <a:t>er </a:t>
            </a:r>
            <a:r>
              <a:rPr lang="nb-NO" dirty="0" smtClean="0"/>
              <a:t>ei </a:t>
            </a:r>
            <a:r>
              <a:rPr lang="nb-NO" i="1" dirty="0"/>
              <a:t>konsentrert </a:t>
            </a:r>
            <a:r>
              <a:rPr lang="nb-NO" i="1" dirty="0" smtClean="0"/>
              <a:t>kjelde </a:t>
            </a:r>
            <a:r>
              <a:rPr lang="nb-NO" i="1" dirty="0"/>
              <a:t>til energi </a:t>
            </a:r>
            <a:r>
              <a:rPr lang="nb-NO" dirty="0"/>
              <a:t>og det </a:t>
            </a:r>
            <a:r>
              <a:rPr lang="nb-NO" i="1" dirty="0" err="1" smtClean="0"/>
              <a:t>beskyttar</a:t>
            </a:r>
            <a:r>
              <a:rPr lang="nb-NO" i="1" dirty="0" smtClean="0"/>
              <a:t>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/>
              <a:t>indre </a:t>
            </a:r>
            <a:r>
              <a:rPr lang="nb-NO" dirty="0" smtClean="0"/>
              <a:t>organa.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Feitt </a:t>
            </a:r>
            <a:r>
              <a:rPr lang="nb-NO" dirty="0"/>
              <a:t>er nødvendig for å transportere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 err="1" smtClean="0"/>
              <a:t>feittløyselege</a:t>
            </a:r>
            <a:r>
              <a:rPr lang="nb-NO" dirty="0" smtClean="0"/>
              <a:t> vitamina </a:t>
            </a:r>
            <a:r>
              <a:rPr lang="nb-NO" dirty="0"/>
              <a:t>(A, D, E og K) gjennom kroppen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Eksempel </a:t>
            </a:r>
            <a:r>
              <a:rPr lang="nb-NO" dirty="0"/>
              <a:t>på </a:t>
            </a:r>
            <a:r>
              <a:rPr lang="nb-NO" i="1" dirty="0" smtClean="0"/>
              <a:t>metta feitt </a:t>
            </a:r>
            <a:r>
              <a:rPr lang="nb-NO" dirty="0"/>
              <a:t>er ost, meierismør, det </a:t>
            </a:r>
            <a:r>
              <a:rPr lang="nb-NO" dirty="0" smtClean="0"/>
              <a:t>kvite </a:t>
            </a:r>
            <a:r>
              <a:rPr lang="nb-NO" dirty="0" err="1" smtClean="0"/>
              <a:t>feittet</a:t>
            </a:r>
            <a:r>
              <a:rPr lang="nb-NO" dirty="0" smtClean="0"/>
              <a:t> </a:t>
            </a:r>
            <a:r>
              <a:rPr lang="nb-NO" dirty="0"/>
              <a:t>i </a:t>
            </a:r>
            <a:r>
              <a:rPr lang="nb-NO" dirty="0" err="1" smtClean="0"/>
              <a:t>raudt</a:t>
            </a:r>
            <a:r>
              <a:rPr lang="nb-NO" dirty="0" smtClean="0"/>
              <a:t> </a:t>
            </a:r>
            <a:r>
              <a:rPr lang="nb-NO" dirty="0" err="1" smtClean="0"/>
              <a:t>kjøt</a:t>
            </a:r>
            <a:r>
              <a:rPr lang="nb-NO" dirty="0" smtClean="0"/>
              <a:t> </a:t>
            </a:r>
            <a:r>
              <a:rPr lang="nb-NO" dirty="0"/>
              <a:t>og potetgull. </a:t>
            </a:r>
            <a:r>
              <a:rPr lang="nb-NO" dirty="0" smtClean="0"/>
              <a:t>Metta feitt </a:t>
            </a:r>
            <a:r>
              <a:rPr lang="nb-NO" dirty="0"/>
              <a:t>blir </a:t>
            </a:r>
            <a:r>
              <a:rPr lang="nb-NO" dirty="0" err="1" smtClean="0"/>
              <a:t>oftast</a:t>
            </a:r>
            <a:r>
              <a:rPr lang="nb-NO" dirty="0" smtClean="0"/>
              <a:t> </a:t>
            </a:r>
            <a:r>
              <a:rPr lang="nb-NO" dirty="0"/>
              <a:t>hardt i </a:t>
            </a:r>
            <a:r>
              <a:rPr lang="nb-NO" dirty="0" smtClean="0"/>
              <a:t>romtemperatur.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Eksempel </a:t>
            </a:r>
            <a:r>
              <a:rPr lang="nb-NO" dirty="0"/>
              <a:t>på </a:t>
            </a:r>
            <a:r>
              <a:rPr lang="nb-NO" i="1" dirty="0" smtClean="0"/>
              <a:t>umetta feitt </a:t>
            </a:r>
            <a:r>
              <a:rPr lang="nb-NO" dirty="0" smtClean="0"/>
              <a:t>er nøter</a:t>
            </a:r>
            <a:r>
              <a:rPr lang="nb-NO" dirty="0"/>
              <a:t>, avokado, oliven og </a:t>
            </a:r>
            <a:r>
              <a:rPr lang="nb-NO" dirty="0" smtClean="0"/>
              <a:t>oljer</a:t>
            </a:r>
            <a:r>
              <a:rPr lang="nb-NO" dirty="0"/>
              <a:t>. </a:t>
            </a:r>
            <a:r>
              <a:rPr lang="nb-NO" dirty="0" smtClean="0"/>
              <a:t>Umetta feitt </a:t>
            </a:r>
            <a:r>
              <a:rPr lang="nb-NO" dirty="0"/>
              <a:t>er </a:t>
            </a:r>
            <a:r>
              <a:rPr lang="nb-NO" dirty="0" err="1" smtClean="0"/>
              <a:t>vanlegvis</a:t>
            </a:r>
            <a:r>
              <a:rPr lang="nb-NO" dirty="0" smtClean="0"/>
              <a:t> </a:t>
            </a:r>
            <a:r>
              <a:rPr lang="nb-NO" dirty="0" err="1" smtClean="0"/>
              <a:t>flytande</a:t>
            </a:r>
            <a:r>
              <a:rPr lang="nb-NO" dirty="0" smtClean="0"/>
              <a:t> </a:t>
            </a:r>
            <a:r>
              <a:rPr lang="nb-NO" dirty="0"/>
              <a:t>ved romtemperatur.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98" y="2034520"/>
            <a:ext cx="1711694" cy="1074266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7" y="3205173"/>
            <a:ext cx="1841474" cy="1227649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 rot="19310074">
            <a:off x="5737405" y="3250277"/>
            <a:ext cx="2333409" cy="430887"/>
          </a:xfrm>
          <a:prstGeom prst="rect">
            <a:avLst/>
          </a:prstGeom>
          <a:noFill/>
          <a:ln w="60325" cap="rnd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200" b="1" dirty="0" smtClean="0"/>
              <a:t>Metta feitt</a:t>
            </a:r>
            <a:endParaRPr lang="en-US" sz="22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81" y="4794277"/>
            <a:ext cx="2063543" cy="1375695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75" y="3422331"/>
            <a:ext cx="2131816" cy="1426762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33" y="1753275"/>
            <a:ext cx="2179747" cy="1453165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 rot="19310074">
            <a:off x="8717926" y="3408475"/>
            <a:ext cx="2333409" cy="430887"/>
          </a:xfrm>
          <a:prstGeom prst="rect">
            <a:avLst/>
          </a:prstGeom>
          <a:noFill/>
          <a:ln w="60325" cap="rnd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200" b="1" dirty="0" smtClean="0"/>
              <a:t>Umetta feitt</a:t>
            </a:r>
            <a:endParaRPr lang="en-US" sz="2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07" y="4488873"/>
            <a:ext cx="2246001" cy="1157134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715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18" y="365125"/>
            <a:ext cx="10561782" cy="1325563"/>
          </a:xfrm>
        </p:spPr>
        <p:txBody>
          <a:bodyPr/>
          <a:lstStyle/>
          <a:p>
            <a:r>
              <a:rPr lang="nb-NO" dirty="0" smtClean="0"/>
              <a:t>Feitt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92018" y="2490643"/>
            <a:ext cx="5181600" cy="367924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 smtClean="0"/>
              <a:t>Metta feitt</a:t>
            </a:r>
          </a:p>
          <a:p>
            <a:r>
              <a:rPr lang="nb-NO" sz="2200" dirty="0"/>
              <a:t>K</a:t>
            </a:r>
            <a:r>
              <a:rPr lang="nb-NO" sz="2200" dirty="0" smtClean="0"/>
              <a:t>an gi </a:t>
            </a:r>
            <a:r>
              <a:rPr lang="nb-NO" sz="2200" dirty="0" err="1" smtClean="0"/>
              <a:t>auka</a:t>
            </a:r>
            <a:r>
              <a:rPr lang="nb-NO" sz="2200" dirty="0" smtClean="0"/>
              <a:t> mengde av kolesterol i blodet som igjen kan føre til </a:t>
            </a:r>
            <a:r>
              <a:rPr lang="nb-NO" sz="2200" dirty="0" err="1" smtClean="0"/>
              <a:t>auka</a:t>
            </a:r>
            <a:r>
              <a:rPr lang="nb-NO" sz="2200" dirty="0" smtClean="0"/>
              <a:t> risiko for </a:t>
            </a:r>
            <a:r>
              <a:rPr lang="nb-NO" sz="2200" dirty="0" err="1" smtClean="0"/>
              <a:t>hjarte</a:t>
            </a:r>
            <a:r>
              <a:rPr lang="nb-NO" sz="2200" dirty="0" smtClean="0"/>
              <a:t>- og </a:t>
            </a:r>
            <a:r>
              <a:rPr lang="nb-NO" sz="2200" dirty="0" err="1" smtClean="0"/>
              <a:t>karsykdommar</a:t>
            </a:r>
            <a:r>
              <a:rPr lang="nb-NO" sz="2200" dirty="0" smtClean="0"/>
              <a:t>.</a:t>
            </a:r>
          </a:p>
          <a:p>
            <a:r>
              <a:rPr lang="nb-NO" sz="2200" dirty="0" smtClean="0"/>
              <a:t>Metta feitt finn vi ofte i </a:t>
            </a:r>
            <a:r>
              <a:rPr lang="nb-NO" sz="2400" dirty="0" smtClean="0"/>
              <a:t>meierismør, kaker og potetgull. </a:t>
            </a:r>
            <a:endParaRPr lang="nb-NO" sz="2200" dirty="0" smtClean="0"/>
          </a:p>
          <a:p>
            <a:endParaRPr lang="nb-NO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26018" y="2490642"/>
            <a:ext cx="5181600" cy="368848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 smtClean="0"/>
              <a:t>Umetta feitt</a:t>
            </a:r>
          </a:p>
          <a:p>
            <a:r>
              <a:rPr lang="nb-NO" sz="2200" dirty="0" err="1" smtClean="0"/>
              <a:t>Inneheld</a:t>
            </a:r>
            <a:r>
              <a:rPr lang="nb-NO" sz="2200" dirty="0" smtClean="0"/>
              <a:t> omega-3-feittsyrer som er bra for helse og fysiske </a:t>
            </a:r>
            <a:r>
              <a:rPr lang="nb-NO" sz="2200" dirty="0" err="1" smtClean="0"/>
              <a:t>prestasjonar</a:t>
            </a:r>
            <a:r>
              <a:rPr lang="nb-NO" sz="2200" dirty="0" smtClean="0"/>
              <a:t>.</a:t>
            </a:r>
          </a:p>
          <a:p>
            <a:r>
              <a:rPr lang="nb-NO" sz="2200" dirty="0" smtClean="0"/>
              <a:t>Dei beste kjeldene til omega-3-feittsyrer er tran og feit fisk.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077" y="4525818"/>
            <a:ext cx="1608392" cy="902207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86" y="4553526"/>
            <a:ext cx="1524000" cy="1016000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52" y="4857888"/>
            <a:ext cx="1476701" cy="984467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86" y="5012757"/>
            <a:ext cx="2246001" cy="1157134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03564" y="1450109"/>
            <a:ext cx="10427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 smtClean="0"/>
              <a:t>Feitt er nødvendig i </a:t>
            </a:r>
            <a:r>
              <a:rPr lang="nb-NO" sz="2200" dirty="0" err="1" smtClean="0"/>
              <a:t>kosthaldet</a:t>
            </a:r>
            <a:r>
              <a:rPr lang="nb-NO" sz="2200" dirty="0" smtClean="0"/>
              <a:t> for å dekke behovet kroppen har for </a:t>
            </a:r>
            <a:r>
              <a:rPr lang="nb-NO" sz="2200" dirty="0" err="1" smtClean="0"/>
              <a:t>feittsyrer</a:t>
            </a:r>
            <a:r>
              <a:rPr lang="nb-NO" sz="2200" dirty="0" smtClean="0"/>
              <a:t> og </a:t>
            </a:r>
            <a:r>
              <a:rPr lang="nb-NO" sz="2200" dirty="0" err="1" smtClean="0"/>
              <a:t>feittløyselege</a:t>
            </a:r>
            <a:r>
              <a:rPr lang="nb-NO" sz="2200" dirty="0" smtClean="0"/>
              <a:t> vitamin, men kva er best – metta eller umetta feitt?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4727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Vitamin og mineral</a:t>
            </a:r>
            <a:endParaRPr lang="nb-NO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1321410"/>
            <a:ext cx="9058275" cy="5305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02362" y="5829300"/>
            <a:ext cx="1521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Animasjon </a:t>
            </a:r>
            <a:r>
              <a:rPr lang="nb-NO" dirty="0" err="1" smtClean="0"/>
              <a:t>frå</a:t>
            </a:r>
            <a:r>
              <a:rPr lang="nb-NO" dirty="0" smtClean="0"/>
              <a:t> nhi.no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91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12241"/>
            <a:ext cx="6231659" cy="5178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30826" y="59440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https://create.kahoot.it/v2/share/vitaminer-og-mineraler/79559997-bae9-4aac-aa41-a06f9a8d2012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7551175" y="1297858"/>
            <a:ext cx="4168877" cy="2428568"/>
          </a:xfrm>
          <a:prstGeom prst="wedgeRoundRectCallout">
            <a:avLst>
              <a:gd name="adj1" fmla="val 42955"/>
              <a:gd name="adj2" fmla="val 1007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i="1" dirty="0"/>
              <a:t>K</a:t>
            </a:r>
            <a:r>
              <a:rPr lang="nb-NO" sz="2400" i="1" dirty="0" smtClean="0"/>
              <a:t>or </a:t>
            </a:r>
            <a:r>
              <a:rPr lang="nb-NO" sz="2400" i="1" dirty="0" err="1" smtClean="0"/>
              <a:t>mykje</a:t>
            </a:r>
            <a:r>
              <a:rPr lang="nb-NO" sz="2400" i="1" dirty="0" smtClean="0"/>
              <a:t> </a:t>
            </a:r>
            <a:r>
              <a:rPr lang="nb-NO" sz="2400" i="1" dirty="0" err="1" smtClean="0"/>
              <a:t>hugsar</a:t>
            </a:r>
            <a:r>
              <a:rPr lang="nb-NO" sz="2400" i="1" dirty="0" smtClean="0"/>
              <a:t> de </a:t>
            </a:r>
            <a:r>
              <a:rPr lang="nb-NO" sz="2400" i="1" dirty="0" err="1" smtClean="0"/>
              <a:t>frå</a:t>
            </a:r>
            <a:r>
              <a:rPr lang="nb-NO" sz="2400" i="1" dirty="0" smtClean="0"/>
              <a:t> filmen om vitamin og mineral?</a:t>
            </a:r>
            <a:endParaRPr lang="en-US" sz="2400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 smtClean="0"/>
              <a:t>Vitamin og mineral – kort oppsummert</a:t>
            </a:r>
            <a:endParaRPr lang="nb-N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632" y="1579818"/>
            <a:ext cx="5705168" cy="4683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b="1" dirty="0" smtClean="0"/>
              <a:t>Dei </a:t>
            </a:r>
            <a:r>
              <a:rPr lang="nb-NO" sz="2200" b="1" dirty="0"/>
              <a:t>viktige </a:t>
            </a:r>
            <a:r>
              <a:rPr lang="nb-NO" sz="2200" b="1" dirty="0" err="1" smtClean="0"/>
              <a:t>oppgåvene</a:t>
            </a:r>
            <a:r>
              <a:rPr lang="nb-NO" sz="2200" b="1" dirty="0" smtClean="0"/>
              <a:t> til vitamina</a:t>
            </a:r>
            <a:endParaRPr lang="nb-NO" sz="2200" b="1" dirty="0"/>
          </a:p>
          <a:p>
            <a:pPr marL="0" indent="0">
              <a:buNone/>
            </a:pPr>
            <a:r>
              <a:rPr lang="nb-NO" sz="2200" dirty="0"/>
              <a:t>Oppbygging og </a:t>
            </a:r>
            <a:r>
              <a:rPr lang="nb-NO" sz="2200" dirty="0" err="1" smtClean="0"/>
              <a:t>vedlikehald</a:t>
            </a:r>
            <a:r>
              <a:rPr lang="nb-NO" sz="2200" dirty="0" smtClean="0"/>
              <a:t> </a:t>
            </a:r>
            <a:r>
              <a:rPr lang="nb-NO" sz="2200" dirty="0"/>
              <a:t>i </a:t>
            </a:r>
            <a:r>
              <a:rPr lang="nb-NO" sz="2200" dirty="0" err="1" smtClean="0"/>
              <a:t>musklar</a:t>
            </a:r>
            <a:r>
              <a:rPr lang="nb-NO" sz="2200" dirty="0"/>
              <a:t>, skjelett, slimhinner, hud o.l.</a:t>
            </a:r>
          </a:p>
          <a:p>
            <a:pPr marL="0" indent="0">
              <a:buNone/>
            </a:pPr>
            <a:r>
              <a:rPr lang="nb-NO" sz="2200" dirty="0" smtClean="0"/>
              <a:t>Nedbryting </a:t>
            </a:r>
            <a:r>
              <a:rPr lang="nb-NO" sz="2200" dirty="0"/>
              <a:t>av </a:t>
            </a:r>
            <a:r>
              <a:rPr lang="nb-NO" sz="2200" dirty="0" smtClean="0"/>
              <a:t>karbohydrat, protein </a:t>
            </a:r>
            <a:r>
              <a:rPr lang="nb-NO" sz="2200" dirty="0"/>
              <a:t>og </a:t>
            </a:r>
            <a:r>
              <a:rPr lang="nb-NO" sz="2200" dirty="0" smtClean="0"/>
              <a:t>feitt</a:t>
            </a:r>
          </a:p>
          <a:p>
            <a:pPr marL="0" indent="0">
              <a:buNone/>
            </a:pPr>
            <a:r>
              <a:rPr lang="nb-NO" sz="2200" dirty="0" smtClean="0"/>
              <a:t>Danning av </a:t>
            </a:r>
            <a:r>
              <a:rPr lang="nb-NO" sz="2200" dirty="0" err="1" smtClean="0"/>
              <a:t>koagulasjonsfaktorar</a:t>
            </a:r>
            <a:r>
              <a:rPr lang="nb-NO" sz="2200" dirty="0" smtClean="0"/>
              <a:t>, slik at blodet har evne til å koagulere</a:t>
            </a:r>
          </a:p>
          <a:p>
            <a:pPr marL="0" indent="0">
              <a:buNone/>
            </a:pPr>
            <a:r>
              <a:rPr lang="nb-NO" sz="2200" dirty="0" err="1" smtClean="0"/>
              <a:t>Oppretthalde</a:t>
            </a:r>
            <a:r>
              <a:rPr lang="nb-NO" sz="2200" dirty="0" smtClean="0"/>
              <a:t> </a:t>
            </a:r>
            <a:r>
              <a:rPr lang="nb-NO" sz="2200" dirty="0"/>
              <a:t>viktige </a:t>
            </a:r>
            <a:r>
              <a:rPr lang="nb-NO" sz="2200" dirty="0" err="1" smtClean="0"/>
              <a:t>faktorar</a:t>
            </a:r>
            <a:r>
              <a:rPr lang="nb-NO" sz="2200" dirty="0" smtClean="0"/>
              <a:t> </a:t>
            </a:r>
            <a:r>
              <a:rPr lang="nb-NO" sz="2200" dirty="0"/>
              <a:t>i immunsystemet, slik at vi står godt </a:t>
            </a:r>
            <a:r>
              <a:rPr lang="nb-NO" sz="2200" dirty="0" smtClean="0"/>
              <a:t>rusta </a:t>
            </a:r>
            <a:r>
              <a:rPr lang="nb-NO" sz="2200" dirty="0"/>
              <a:t>mot </a:t>
            </a:r>
            <a:r>
              <a:rPr lang="nb-NO" sz="2200" dirty="0" err="1" smtClean="0"/>
              <a:t>infeksjonar</a:t>
            </a:r>
            <a:endParaRPr lang="nb-NO" sz="2200" dirty="0"/>
          </a:p>
          <a:p>
            <a:pPr marL="0" indent="0">
              <a:buNone/>
            </a:pPr>
            <a:r>
              <a:rPr lang="nb-NO" sz="2200" dirty="0"/>
              <a:t>Regulering og avlesing av </a:t>
            </a:r>
            <a:r>
              <a:rPr lang="nb-NO" sz="2200" dirty="0" smtClean="0"/>
              <a:t>gen</a:t>
            </a:r>
            <a:endParaRPr lang="nb-NO" sz="2200" dirty="0"/>
          </a:p>
          <a:p>
            <a:pPr marL="0" indent="0">
              <a:buNone/>
            </a:pPr>
            <a:r>
              <a:rPr lang="nb-NO" sz="2200" dirty="0" err="1" smtClean="0"/>
              <a:t>Vedlikehald</a:t>
            </a:r>
            <a:r>
              <a:rPr lang="nb-NO" sz="2200" dirty="0" smtClean="0"/>
              <a:t> </a:t>
            </a:r>
            <a:r>
              <a:rPr lang="nb-NO" sz="2200" dirty="0"/>
              <a:t>av mørkesyn</a:t>
            </a:r>
          </a:p>
          <a:p>
            <a:pPr marL="0" indent="0">
              <a:buNone/>
            </a:pPr>
            <a:r>
              <a:rPr lang="nb-NO" sz="2200" dirty="0"/>
              <a:t>Regulering av </a:t>
            </a:r>
            <a:r>
              <a:rPr lang="nb-NO" sz="2200" dirty="0" smtClean="0"/>
              <a:t>kva </a:t>
            </a:r>
            <a:r>
              <a:rPr lang="nb-NO" sz="2200" dirty="0"/>
              <a:t>som </a:t>
            </a:r>
            <a:r>
              <a:rPr lang="nb-NO" sz="2200" dirty="0" smtClean="0"/>
              <a:t>blir tatt </a:t>
            </a:r>
            <a:r>
              <a:rPr lang="nb-NO" sz="2200" dirty="0"/>
              <a:t>opp </a:t>
            </a:r>
            <a:r>
              <a:rPr lang="nb-NO" sz="2200" dirty="0" err="1" smtClean="0"/>
              <a:t>frå</a:t>
            </a:r>
            <a:r>
              <a:rPr lang="nb-NO" sz="2200" dirty="0" smtClean="0"/>
              <a:t> </a:t>
            </a:r>
            <a:r>
              <a:rPr lang="nb-NO" sz="2200" dirty="0"/>
              <a:t>tarmen, f.eks. </a:t>
            </a:r>
            <a:r>
              <a:rPr lang="nb-NO" sz="2200" dirty="0" smtClean="0"/>
              <a:t>jern</a:t>
            </a:r>
            <a:endParaRPr lang="nb-NO" sz="2200" dirty="0"/>
          </a:p>
          <a:p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981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 smtClean="0"/>
              <a:t>Mineraler </a:t>
            </a:r>
          </a:p>
          <a:p>
            <a:pPr marL="0" indent="0">
              <a:buNone/>
            </a:pPr>
            <a:r>
              <a:rPr lang="nb-NO" sz="2200" dirty="0" smtClean="0"/>
              <a:t>Grunnstoff som må bli tilført gjennom maten, som for eksempel kalsium, magnesium, fosfor, jern og natrium.</a:t>
            </a:r>
          </a:p>
          <a:p>
            <a:pPr marL="0" indent="0">
              <a:buNone/>
            </a:pPr>
            <a:r>
              <a:rPr lang="nb-NO" sz="2200" dirty="0" smtClean="0"/>
              <a:t>Dagsbehovet varierer </a:t>
            </a:r>
            <a:r>
              <a:rPr lang="nb-NO" sz="2200" dirty="0" err="1" smtClean="0"/>
              <a:t>frå</a:t>
            </a:r>
            <a:r>
              <a:rPr lang="nb-NO" sz="2200" dirty="0" smtClean="0"/>
              <a:t> </a:t>
            </a:r>
            <a:r>
              <a:rPr lang="nb-NO" sz="2200" dirty="0" err="1" smtClean="0"/>
              <a:t>nokre</a:t>
            </a:r>
            <a:r>
              <a:rPr lang="nb-NO" sz="2200" dirty="0" smtClean="0"/>
              <a:t> mikrogram til over </a:t>
            </a:r>
            <a:r>
              <a:rPr lang="nb-NO" sz="2200" dirty="0" err="1" smtClean="0"/>
              <a:t>eitt</a:t>
            </a:r>
            <a:r>
              <a:rPr lang="nb-NO" sz="2200" dirty="0" smtClean="0"/>
              <a:t> gram.</a:t>
            </a:r>
          </a:p>
          <a:p>
            <a:pPr marL="0" indent="0">
              <a:buNone/>
            </a:pPr>
            <a:r>
              <a:rPr lang="nb-NO" sz="2200" dirty="0" smtClean="0"/>
              <a:t>Mangel på mineral kan framkalle </a:t>
            </a:r>
            <a:r>
              <a:rPr lang="nb-NO" sz="2200" dirty="0" err="1" smtClean="0"/>
              <a:t>sykdommar</a:t>
            </a:r>
            <a:r>
              <a:rPr lang="nb-NO" sz="2200" dirty="0" smtClean="0"/>
              <a:t>. For eksempel ved jernmangel kan </a:t>
            </a:r>
            <a:r>
              <a:rPr lang="nb-NO" sz="2200" dirty="0" err="1" smtClean="0"/>
              <a:t>ein</a:t>
            </a:r>
            <a:r>
              <a:rPr lang="nb-NO" sz="2200" dirty="0" smtClean="0"/>
              <a:t> utvikle anemi (blodmangel) eller ved mangel på jod kan </a:t>
            </a:r>
            <a:r>
              <a:rPr lang="nb-NO" sz="2200" dirty="0" err="1" smtClean="0"/>
              <a:t>ein</a:t>
            </a:r>
            <a:r>
              <a:rPr lang="nb-NO" sz="2200" dirty="0" smtClean="0"/>
              <a:t> utvikle struma.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416453" y="166953"/>
            <a:ext cx="5460915" cy="1412865"/>
          </a:xfrm>
          <a:prstGeom prst="wedgeRoundRectCallout">
            <a:avLst>
              <a:gd name="adj1" fmla="val 37598"/>
              <a:gd name="adj2" fmla="val 670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Den beste oppskrifta på å sikre at kroppen får nok vitamin og mineral er sunn og variert kost med rikt innslag av grønsaker og frukt.</a:t>
            </a:r>
            <a:endParaRPr lang="nb-NO" sz="2200" dirty="0"/>
          </a:p>
        </p:txBody>
      </p:sp>
      <p:sp>
        <p:nvSpPr>
          <p:cNvPr id="8" name="Rectangle 7"/>
          <p:cNvSpPr/>
          <p:nvPr/>
        </p:nvSpPr>
        <p:spPr>
          <a:xfrm>
            <a:off x="6627220" y="6324289"/>
            <a:ext cx="540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hlinkClick r:id="rId3"/>
              </a:rPr>
              <a:t>https://nhi.no/kosthold/ernaring/vitaminer-hva-er-det/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490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2" r="21077" b="53"/>
          <a:stretch/>
        </p:blipFill>
        <p:spPr>
          <a:xfrm>
            <a:off x="4031950" y="2399072"/>
            <a:ext cx="3184928" cy="3913239"/>
          </a:xfrm>
        </p:spPr>
      </p:pic>
      <p:sp>
        <p:nvSpPr>
          <p:cNvPr id="4" name="Rounded Rectangular Callout 3"/>
          <p:cNvSpPr/>
          <p:nvPr/>
        </p:nvSpPr>
        <p:spPr>
          <a:xfrm>
            <a:off x="2615381" y="135334"/>
            <a:ext cx="8868696" cy="1785144"/>
          </a:xfrm>
          <a:prstGeom prst="wedgeRoundRectCallout">
            <a:avLst>
              <a:gd name="adj1" fmla="val -63896"/>
              <a:gd name="adj2" fmla="val -4003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z="2800" b="1" i="1" dirty="0" smtClean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nb-NO" sz="2800" b="1" i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Kan de </a:t>
            </a:r>
            <a:r>
              <a:rPr lang="nb-NO" sz="2800" b="1" i="1" dirty="0">
                <a:solidFill>
                  <a:schemeClr val="tx1"/>
                </a:solidFill>
                <a:latin typeface="Bradley Hand ITC" panose="03070402050302030203" pitchFamily="66" charset="0"/>
              </a:rPr>
              <a:t>hjelpe meg? </a:t>
            </a:r>
            <a:endParaRPr lang="nb-NO" sz="2800" b="1" i="1" dirty="0" smtClean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nb-NO" sz="2800" b="1" i="1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Eg</a:t>
            </a:r>
            <a:r>
              <a:rPr lang="nb-NO" sz="2800" b="1" i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treng </a:t>
            </a:r>
            <a:r>
              <a:rPr lang="nb-NO" sz="2800" b="1" i="1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kosthaldsråd</a:t>
            </a:r>
            <a:r>
              <a:rPr lang="nb-NO" sz="2800" b="1" i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nb-NO" sz="2800" b="1" i="1" dirty="0">
                <a:solidFill>
                  <a:schemeClr val="tx1"/>
                </a:solidFill>
                <a:latin typeface="Bradley Hand ITC" panose="03070402050302030203" pitchFamily="66" charset="0"/>
              </a:rPr>
              <a:t>og gjerne </a:t>
            </a:r>
            <a:r>
              <a:rPr lang="nb-NO" sz="2800" b="1" i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livsstilsråd</a:t>
            </a:r>
            <a:endParaRPr lang="en-US" sz="2800" b="1" i="1" dirty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algn="ctr"/>
            <a:endParaRPr lang="nb-NO" sz="2800" b="1" i="1" dirty="0" smtClean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algn="ctr"/>
            <a:endParaRPr lang="nb-NO" sz="2400" b="1" i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94" b="34230"/>
          <a:stretch/>
        </p:blipFill>
        <p:spPr>
          <a:xfrm>
            <a:off x="8515449" y="2447822"/>
            <a:ext cx="2614665" cy="3754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2" t="7991" r="35619" b="34386"/>
          <a:stretch/>
        </p:blipFill>
        <p:spPr>
          <a:xfrm>
            <a:off x="560439" y="2447822"/>
            <a:ext cx="2369574" cy="3864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3673" y="5604387"/>
            <a:ext cx="17690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Sofie - Kokk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72569" y="5604387"/>
            <a:ext cx="235130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Ole - Helsefagarbeidar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1970" y="5630764"/>
            <a:ext cx="20719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Stian – Roughneck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6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Kosten vår påverkar helsa vår på </a:t>
            </a:r>
            <a:r>
              <a:rPr lang="nb-NO" i="1" dirty="0" smtClean="0"/>
              <a:t>lang sikt</a:t>
            </a:r>
            <a:r>
              <a:rPr lang="nb-NO" dirty="0" smtClean="0"/>
              <a:t>, ulike næringsstoff i kosten påverkar blant anna vekta, energinivået og helsetilstanden vår. </a:t>
            </a:r>
          </a:p>
          <a:p>
            <a:r>
              <a:rPr lang="nb-NO" dirty="0" smtClean="0"/>
              <a:t>Men kosten påverkar oss også på </a:t>
            </a:r>
            <a:r>
              <a:rPr lang="nb-NO" i="1" dirty="0" smtClean="0"/>
              <a:t>kort sikt.</a:t>
            </a:r>
            <a:r>
              <a:rPr lang="nb-NO" dirty="0" smtClean="0"/>
              <a:t> Da </a:t>
            </a:r>
            <a:r>
              <a:rPr lang="nb-NO" dirty="0" err="1" smtClean="0"/>
              <a:t>handlar</a:t>
            </a:r>
            <a:r>
              <a:rPr lang="nb-NO" dirty="0" smtClean="0"/>
              <a:t> det spesielt om blodsukkernivået vårt.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391" y="1690688"/>
            <a:ext cx="4771799" cy="432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1F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3529781"/>
            <a:ext cx="10515600" cy="2647182"/>
          </a:xfrm>
        </p:spPr>
        <p:txBody>
          <a:bodyPr/>
          <a:lstStyle/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Følg med på </a:t>
            </a:r>
            <a:r>
              <a:rPr lang="nb-NO" dirty="0" err="1" smtClean="0"/>
              <a:t>elevane</a:t>
            </a:r>
            <a:r>
              <a:rPr lang="nb-NO" dirty="0" smtClean="0"/>
              <a:t> i Blå eller </a:t>
            </a:r>
            <a:r>
              <a:rPr lang="nb-NO" dirty="0" err="1" smtClean="0"/>
              <a:t>Raud</a:t>
            </a:r>
            <a:r>
              <a:rPr lang="nb-NO" dirty="0" smtClean="0"/>
              <a:t> klasse og noter:</a:t>
            </a:r>
          </a:p>
          <a:p>
            <a:pPr marL="0" indent="0">
              <a:buNone/>
            </a:pPr>
            <a:r>
              <a:rPr lang="nb-NO" dirty="0" smtClean="0"/>
              <a:t>1.	Kva mat </a:t>
            </a:r>
            <a:r>
              <a:rPr lang="nb-NO" dirty="0" err="1" smtClean="0"/>
              <a:t>elevane</a:t>
            </a:r>
            <a:r>
              <a:rPr lang="nb-NO" dirty="0" smtClean="0"/>
              <a:t> får </a:t>
            </a:r>
          </a:p>
          <a:p>
            <a:pPr marL="0" indent="0">
              <a:buNone/>
            </a:pPr>
            <a:r>
              <a:rPr lang="nb-NO" dirty="0" smtClean="0"/>
              <a:t>2.	Kva </a:t>
            </a:r>
            <a:r>
              <a:rPr lang="nb-NO" dirty="0" err="1" smtClean="0"/>
              <a:t>åtferd</a:t>
            </a:r>
            <a:r>
              <a:rPr lang="nb-NO" dirty="0" smtClean="0"/>
              <a:t> og energinivå </a:t>
            </a:r>
            <a:r>
              <a:rPr lang="nb-NO" dirty="0" err="1" smtClean="0"/>
              <a:t>elevane</a:t>
            </a:r>
            <a:r>
              <a:rPr lang="nb-NO" dirty="0" smtClean="0"/>
              <a:t> har i løpet av skoledagen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123769" y="462117"/>
            <a:ext cx="9603658" cy="2595716"/>
          </a:xfrm>
          <a:prstGeom prst="wedgeRoundRectCallout">
            <a:avLst>
              <a:gd name="adj1" fmla="val 46431"/>
              <a:gd name="adj2" fmla="val 821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i="1" dirty="0"/>
              <a:t>K</a:t>
            </a:r>
            <a:r>
              <a:rPr lang="nb-NO" sz="2400" i="1" dirty="0" smtClean="0"/>
              <a:t>va </a:t>
            </a:r>
            <a:r>
              <a:rPr lang="nb-NO" sz="2400" i="1" dirty="0"/>
              <a:t>skjer </a:t>
            </a:r>
            <a:r>
              <a:rPr lang="nb-NO" sz="2400" i="1" dirty="0" smtClean="0"/>
              <a:t>dersom </a:t>
            </a:r>
            <a:r>
              <a:rPr lang="nb-NO" sz="2400" i="1" dirty="0"/>
              <a:t>du serverer kebab og cola til lunsj til </a:t>
            </a:r>
            <a:r>
              <a:rPr lang="nb-NO" sz="2400" i="1" dirty="0" err="1" smtClean="0"/>
              <a:t>ein</a:t>
            </a:r>
            <a:r>
              <a:rPr lang="nb-NO" sz="2400" i="1" dirty="0" smtClean="0"/>
              <a:t> </a:t>
            </a:r>
            <a:r>
              <a:rPr lang="nb-NO" sz="2400" i="1" dirty="0"/>
              <a:t>gjeng </a:t>
            </a:r>
            <a:r>
              <a:rPr lang="nb-NO" sz="2400" i="1" dirty="0" err="1" smtClean="0"/>
              <a:t>seksåringar</a:t>
            </a:r>
            <a:r>
              <a:rPr lang="nb-NO" sz="2400" i="1" dirty="0"/>
              <a:t>? </a:t>
            </a:r>
            <a:endParaRPr lang="nb-NO" sz="2400" i="1" dirty="0" smtClean="0"/>
          </a:p>
          <a:p>
            <a:endParaRPr lang="nb-NO" sz="2400" dirty="0"/>
          </a:p>
          <a:p>
            <a:r>
              <a:rPr lang="nb-NO" sz="2400" dirty="0" smtClean="0"/>
              <a:t>I filmen «Skolemateksperimentet</a:t>
            </a:r>
            <a:r>
              <a:rPr lang="nb-NO" sz="2400" dirty="0"/>
              <a:t>» får vi </a:t>
            </a:r>
            <a:r>
              <a:rPr lang="nb-NO" sz="2400" dirty="0" smtClean="0"/>
              <a:t>sjå </a:t>
            </a:r>
            <a:r>
              <a:rPr lang="nb-NO" sz="2400" dirty="0"/>
              <a:t>k</a:t>
            </a:r>
            <a:r>
              <a:rPr lang="nb-NO" sz="2400" dirty="0" smtClean="0"/>
              <a:t>va </a:t>
            </a:r>
            <a:r>
              <a:rPr lang="nb-NO" sz="2400" dirty="0"/>
              <a:t>som skjer når to </a:t>
            </a:r>
            <a:r>
              <a:rPr lang="nb-NO" sz="2400" dirty="0" err="1" smtClean="0"/>
              <a:t>førsteklassar</a:t>
            </a:r>
            <a:r>
              <a:rPr lang="nb-NO" sz="2400" dirty="0" smtClean="0"/>
              <a:t> </a:t>
            </a:r>
            <a:r>
              <a:rPr lang="nb-NO" sz="2400" dirty="0"/>
              <a:t>får servert lunsjen til </a:t>
            </a:r>
            <a:r>
              <a:rPr lang="nb-NO" sz="2400" dirty="0" smtClean="0"/>
              <a:t>to </a:t>
            </a:r>
            <a:r>
              <a:rPr lang="nb-NO" sz="2400" dirty="0" err="1" smtClean="0"/>
              <a:t>ungdomsskoleelevar</a:t>
            </a:r>
            <a:r>
              <a:rPr lang="nb-NO" sz="2400" dirty="0"/>
              <a:t>. </a:t>
            </a:r>
            <a:r>
              <a:rPr lang="nb-NO" sz="2400" dirty="0" smtClean="0">
                <a:effectLst/>
              </a:rPr>
              <a:t/>
            </a:r>
            <a:br>
              <a:rPr lang="nb-NO" sz="2400" dirty="0" smtClean="0">
                <a:effectLst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35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oNEmhUCAnq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589935"/>
            <a:ext cx="10294374" cy="57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2401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Diskuter i grupper: </a:t>
            </a:r>
          </a:p>
          <a:p>
            <a:r>
              <a:rPr lang="nb-NO" dirty="0" err="1" smtClean="0"/>
              <a:t>Korleis</a:t>
            </a:r>
            <a:r>
              <a:rPr lang="nb-NO" dirty="0" smtClean="0"/>
              <a:t> trur de blodsukkernivået til </a:t>
            </a:r>
            <a:r>
              <a:rPr lang="nb-NO" dirty="0" err="1" smtClean="0"/>
              <a:t>elevane</a:t>
            </a:r>
            <a:r>
              <a:rPr lang="nb-NO" dirty="0" smtClean="0"/>
              <a:t> endra seg i løpet av dagen?  </a:t>
            </a:r>
          </a:p>
          <a:p>
            <a:endParaRPr lang="nb-NO" dirty="0" smtClean="0"/>
          </a:p>
          <a:p>
            <a:r>
              <a:rPr lang="nb-NO" dirty="0" smtClean="0"/>
              <a:t>Skisser ei kurve som illustrerer blodsukkernivået gjennom dagen.   </a:t>
            </a:r>
          </a:p>
          <a:p>
            <a:endParaRPr lang="nb-NO" dirty="0" smtClean="0"/>
          </a:p>
          <a:p>
            <a:r>
              <a:rPr lang="nb-NO" dirty="0"/>
              <a:t>På bakgrunn av det </a:t>
            </a:r>
            <a:r>
              <a:rPr lang="nb-NO" dirty="0" smtClean="0"/>
              <a:t>de </a:t>
            </a:r>
            <a:r>
              <a:rPr lang="nb-NO" dirty="0"/>
              <a:t>har observert </a:t>
            </a:r>
            <a:r>
              <a:rPr lang="nb-NO" dirty="0" smtClean="0"/>
              <a:t>om </a:t>
            </a:r>
            <a:r>
              <a:rPr lang="nb-NO" dirty="0" err="1" smtClean="0"/>
              <a:t>åtferda</a:t>
            </a:r>
            <a:r>
              <a:rPr lang="nb-NO" dirty="0" smtClean="0"/>
              <a:t> til </a:t>
            </a:r>
            <a:r>
              <a:rPr lang="nb-NO" dirty="0" err="1" smtClean="0"/>
              <a:t>elevane</a:t>
            </a:r>
            <a:r>
              <a:rPr lang="nb-NO" dirty="0" smtClean="0"/>
              <a:t> – Kva næringsstoff trur de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/>
              <a:t>to ulike </a:t>
            </a:r>
            <a:r>
              <a:rPr lang="nb-NO" dirty="0" smtClean="0"/>
              <a:t>måltida </a:t>
            </a:r>
            <a:r>
              <a:rPr lang="nb-NO" dirty="0" err="1" smtClean="0"/>
              <a:t>innehaldt</a:t>
            </a:r>
            <a:r>
              <a:rPr lang="nb-NO" dirty="0"/>
              <a:t>? </a:t>
            </a:r>
            <a:endParaRPr lang="en-US" dirty="0"/>
          </a:p>
          <a:p>
            <a:endParaRPr lang="nb-NO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399" y="2369573"/>
            <a:ext cx="3158249" cy="28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089258" y="3342967"/>
            <a:ext cx="6102742" cy="34394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3342967"/>
            <a:ext cx="6065867" cy="3439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1F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19234" y="4129095"/>
            <a:ext cx="3806141" cy="224646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5030948"/>
            <a:ext cx="5181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680" y="4129095"/>
            <a:ext cx="3568813" cy="2303049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2251587" y="5948523"/>
            <a:ext cx="3690613" cy="427037"/>
          </a:xfrm>
          <a:prstGeom prst="wedgeRoundRectCallout">
            <a:avLst>
              <a:gd name="adj1" fmla="val 16199"/>
              <a:gd name="adj2" fmla="val -144719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6361176" y="6041644"/>
            <a:ext cx="3589317" cy="587146"/>
          </a:xfrm>
          <a:prstGeom prst="wedgeRoundRectCallout">
            <a:avLst>
              <a:gd name="adj1" fmla="val 4743"/>
              <a:gd name="adj2" fmla="val -225301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t="10648" b="17475"/>
          <a:stretch/>
        </p:blipFill>
        <p:spPr>
          <a:xfrm>
            <a:off x="53050" y="4131925"/>
            <a:ext cx="1971696" cy="2461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4096893" y="130481"/>
            <a:ext cx="337271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nb-NO" dirty="0" smtClean="0"/>
              <a:t>% anbefalt inntak</a:t>
            </a:r>
            <a:r>
              <a:rPr lang="nb-NO" baseline="0" dirty="0" smtClean="0"/>
              <a:t> for barn 6–9 år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7215" y="6404730"/>
            <a:ext cx="2564523" cy="188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b="12842"/>
          <a:stretch/>
        </p:blipFill>
        <p:spPr>
          <a:xfrm>
            <a:off x="2024746" y="577005"/>
            <a:ext cx="7807512" cy="2746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b="17538"/>
          <a:stretch/>
        </p:blipFill>
        <p:spPr>
          <a:xfrm>
            <a:off x="10089139" y="4046057"/>
            <a:ext cx="1975318" cy="258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58925"/>
            <a:ext cx="7143750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Gå inn på </a:t>
            </a:r>
            <a:r>
              <a:rPr lang="nb-NO" dirty="0" err="1" smtClean="0"/>
              <a:t>kosthaldplanleggaren</a:t>
            </a:r>
            <a:r>
              <a:rPr lang="nb-NO" dirty="0" smtClean="0"/>
              <a:t>, </a:t>
            </a:r>
            <a:r>
              <a:rPr lang="nb-NO" dirty="0" smtClean="0"/>
              <a:t>og legg inn </a:t>
            </a:r>
            <a:r>
              <a:rPr lang="nb-NO" dirty="0" err="1" smtClean="0"/>
              <a:t>kosthaldet</a:t>
            </a:r>
            <a:r>
              <a:rPr lang="nb-NO" dirty="0" smtClean="0"/>
              <a:t> til profilen </a:t>
            </a:r>
            <a:r>
              <a:rPr lang="nb-NO" dirty="0" err="1" smtClean="0"/>
              <a:t>dykkar</a:t>
            </a:r>
            <a:r>
              <a:rPr lang="nb-NO" dirty="0" smtClean="0"/>
              <a:t>: </a:t>
            </a:r>
            <a:r>
              <a:rPr lang="en-US" dirty="0">
                <a:hlinkClick r:id="rId2"/>
              </a:rPr>
              <a:t>https://www.kostholdsplanleggeren.no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nb-NO" dirty="0" smtClean="0"/>
              <a:t>Følg </a:t>
            </a:r>
            <a:r>
              <a:rPr lang="nb-NO" dirty="0" err="1" smtClean="0"/>
              <a:t>instruksjonane</a:t>
            </a:r>
            <a:r>
              <a:rPr lang="nb-NO" dirty="0" smtClean="0"/>
              <a:t> i </a:t>
            </a:r>
            <a:r>
              <a:rPr lang="nb-NO" b="1" i="1" dirty="0" smtClean="0"/>
              <a:t>Elevheftet C1.</a:t>
            </a:r>
            <a:endParaRPr lang="nb-NO" b="1" i="1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3691428"/>
            <a:ext cx="4669793" cy="2823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295" y="1961011"/>
            <a:ext cx="4599304" cy="18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Fyll </a:t>
            </a:r>
            <a:r>
              <a:rPr lang="nb-NO" dirty="0" smtClean="0"/>
              <a:t>i ei oversikt over profilen i </a:t>
            </a:r>
            <a:r>
              <a:rPr lang="nb-NO" b="1" i="1" dirty="0" smtClean="0"/>
              <a:t>Elevheftet </a:t>
            </a:r>
            <a:r>
              <a:rPr lang="nb-NO" b="1" i="1" dirty="0" smtClean="0"/>
              <a:t>C2 </a:t>
            </a:r>
            <a:r>
              <a:rPr lang="nb-NO" dirty="0" smtClean="0"/>
              <a:t>med:</a:t>
            </a:r>
          </a:p>
          <a:p>
            <a:pPr lvl="1"/>
            <a:r>
              <a:rPr lang="nb-NO" dirty="0" smtClean="0"/>
              <a:t>Beskriving profil (kjønn/alder/yrke/aktivitetsnivå)</a:t>
            </a:r>
          </a:p>
          <a:p>
            <a:pPr lvl="1"/>
            <a:r>
              <a:rPr lang="nb-NO" dirty="0" smtClean="0"/>
              <a:t>Beskriving av problem</a:t>
            </a:r>
          </a:p>
          <a:p>
            <a:pPr lvl="1"/>
            <a:r>
              <a:rPr lang="nb-NO" dirty="0" smtClean="0"/>
              <a:t>Bilde med diagram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kosthaldplanleggaren</a:t>
            </a:r>
            <a:endParaRPr lang="nb-NO" dirty="0" smtClean="0"/>
          </a:p>
          <a:p>
            <a:endParaRPr lang="nb-N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4" name="Rounded Rectangular Callout 3"/>
          <p:cNvSpPr/>
          <p:nvPr/>
        </p:nvSpPr>
        <p:spPr>
          <a:xfrm>
            <a:off x="1986116" y="2037018"/>
            <a:ext cx="7030065" cy="2585884"/>
          </a:xfrm>
          <a:prstGeom prst="wedgeRoundRectCallout">
            <a:avLst>
              <a:gd name="adj1" fmla="val 71335"/>
              <a:gd name="adj2" fmla="val 541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smtClean="0"/>
              <a:t>«Kva har vi lært?» </a:t>
            </a:r>
          </a:p>
          <a:p>
            <a:pPr algn="ctr"/>
            <a:endParaRPr lang="nb-NO" sz="3200" dirty="0"/>
          </a:p>
          <a:p>
            <a:pPr algn="ctr"/>
            <a:r>
              <a:rPr lang="nb-NO" sz="3200" dirty="0" smtClean="0"/>
              <a:t>Fyll i </a:t>
            </a:r>
            <a:r>
              <a:rPr lang="nb-NO" sz="3200" b="1" i="1" dirty="0" smtClean="0"/>
              <a:t>Elevheftet </a:t>
            </a:r>
            <a:r>
              <a:rPr lang="nb-NO" sz="3200" b="1" i="1" dirty="0" smtClean="0"/>
              <a:t>D</a:t>
            </a:r>
            <a:endParaRPr lang="en-US" sz="3200" b="1" i="1" dirty="0" smtClean="0"/>
          </a:p>
          <a:p>
            <a:pPr algn="ctr"/>
            <a:endParaRPr lang="nb-NO" sz="3200" dirty="0" smtClean="0"/>
          </a:p>
        </p:txBody>
      </p:sp>
    </p:spTree>
    <p:extLst>
      <p:ext uri="{BB962C8B-B14F-4D97-AF65-F5344CB8AC3E}">
        <p14:creationId xmlns:p14="http://schemas.microsoft.com/office/powerpoint/2010/main" val="9818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231759"/>
            <a:ext cx="6400800" cy="2626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</a:t>
            </a:r>
            <a:r>
              <a:rPr lang="nb-NO" dirty="0" smtClean="0"/>
              <a:t>va </a:t>
            </a:r>
            <a:r>
              <a:rPr lang="nb-NO" dirty="0"/>
              <a:t>kan </a:t>
            </a:r>
            <a:r>
              <a:rPr lang="nb-NO" dirty="0" err="1" smtClean="0"/>
              <a:t>vere</a:t>
            </a:r>
            <a:r>
              <a:rPr lang="nb-NO" dirty="0" smtClean="0"/>
              <a:t> </a:t>
            </a:r>
            <a:r>
              <a:rPr lang="nb-NO" dirty="0"/>
              <a:t>forklaring til </a:t>
            </a:r>
            <a:r>
              <a:rPr lang="nb-NO" dirty="0" smtClean="0"/>
              <a:t>problema til profilen? </a:t>
            </a:r>
            <a:endParaRPr lang="en-US" dirty="0"/>
          </a:p>
          <a:p>
            <a:pPr lvl="0"/>
            <a:r>
              <a:rPr lang="nb-NO" dirty="0" smtClean="0"/>
              <a:t>Kva for </a:t>
            </a:r>
            <a:r>
              <a:rPr lang="nb-NO" dirty="0"/>
              <a:t>råd kan/vil </a:t>
            </a:r>
            <a:r>
              <a:rPr lang="nb-NO" dirty="0" smtClean="0"/>
              <a:t>de </a:t>
            </a:r>
            <a:r>
              <a:rPr lang="nb-NO" dirty="0"/>
              <a:t>foreløpig gi? </a:t>
            </a:r>
            <a:endParaRPr lang="en-US" dirty="0"/>
          </a:p>
          <a:p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8828" y="3003090"/>
            <a:ext cx="3962400" cy="1412721"/>
          </a:xfrm>
          <a:prstGeom prst="wedgeRoundRectCallout">
            <a:avLst>
              <a:gd name="adj1" fmla="val 31881"/>
              <a:gd name="adj2" fmla="val 819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Problemet mitt er at </a:t>
            </a:r>
            <a:r>
              <a:rPr lang="nb-NO" dirty="0" err="1" smtClean="0"/>
              <a:t>eg</a:t>
            </a:r>
            <a:r>
              <a:rPr lang="nb-NO" dirty="0" smtClean="0"/>
              <a:t> </a:t>
            </a:r>
            <a:r>
              <a:rPr lang="nb-NO" dirty="0"/>
              <a:t>i den siste </a:t>
            </a:r>
            <a:r>
              <a:rPr lang="nb-NO" dirty="0" smtClean="0"/>
              <a:t>tida </a:t>
            </a:r>
            <a:r>
              <a:rPr lang="nb-NO" dirty="0"/>
              <a:t>har følt meg veldig slapp, og </a:t>
            </a:r>
            <a:r>
              <a:rPr lang="nb-NO" dirty="0" err="1" smtClean="0"/>
              <a:t>eg</a:t>
            </a:r>
            <a:r>
              <a:rPr lang="nb-NO" dirty="0" smtClean="0"/>
              <a:t> </a:t>
            </a:r>
            <a:r>
              <a:rPr lang="nb-NO" dirty="0"/>
              <a:t>har </a:t>
            </a:r>
            <a:r>
              <a:rPr lang="nb-NO" dirty="0" smtClean="0"/>
              <a:t>mista </a:t>
            </a:r>
            <a:r>
              <a:rPr lang="nb-NO" dirty="0"/>
              <a:t>motivasjonen til å trene om kvelden. </a:t>
            </a:r>
            <a:endParaRPr lang="nb-NO" sz="3200" dirty="0" smtClean="0"/>
          </a:p>
        </p:txBody>
      </p:sp>
      <p:sp>
        <p:nvSpPr>
          <p:cNvPr id="8" name="Rounded Rectangular Callout 7"/>
          <p:cNvSpPr/>
          <p:nvPr/>
        </p:nvSpPr>
        <p:spPr>
          <a:xfrm>
            <a:off x="8229600" y="3003090"/>
            <a:ext cx="3962400" cy="1412721"/>
          </a:xfrm>
          <a:prstGeom prst="wedgeRoundRectCallout">
            <a:avLst>
              <a:gd name="adj1" fmla="val -36605"/>
              <a:gd name="adj2" fmla="val 910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Problemet mitt er at </a:t>
            </a:r>
            <a:r>
              <a:rPr lang="nb-NO" dirty="0" err="1" smtClean="0"/>
              <a:t>eg</a:t>
            </a:r>
            <a:r>
              <a:rPr lang="nb-NO" dirty="0" smtClean="0"/>
              <a:t> </a:t>
            </a:r>
            <a:r>
              <a:rPr lang="nb-NO" dirty="0"/>
              <a:t>i den siste </a:t>
            </a:r>
            <a:r>
              <a:rPr lang="nb-NO" dirty="0" smtClean="0"/>
              <a:t>tida </a:t>
            </a:r>
            <a:r>
              <a:rPr lang="nb-NO" dirty="0"/>
              <a:t>har begynt å gå ganske kraftig opp i vekt, alt </a:t>
            </a:r>
            <a:r>
              <a:rPr lang="nb-NO" dirty="0" err="1" smtClean="0"/>
              <a:t>kjennest</a:t>
            </a:r>
            <a:r>
              <a:rPr lang="nb-NO" dirty="0" smtClean="0"/>
              <a:t> </a:t>
            </a:r>
            <a:r>
              <a:rPr lang="nb-NO" dirty="0"/>
              <a:t>tungt, og </a:t>
            </a:r>
            <a:r>
              <a:rPr lang="nb-NO" dirty="0" err="1" smtClean="0"/>
              <a:t>eg</a:t>
            </a:r>
            <a:r>
              <a:rPr lang="nb-NO" dirty="0" smtClean="0"/>
              <a:t> </a:t>
            </a:r>
            <a:r>
              <a:rPr lang="nb-NO" dirty="0"/>
              <a:t>har </a:t>
            </a:r>
            <a:r>
              <a:rPr lang="nb-NO" dirty="0" smtClean="0"/>
              <a:t>mista tiltakslysta.</a:t>
            </a:r>
            <a:endParaRPr lang="nb-NO" sz="3200" dirty="0" smtClean="0"/>
          </a:p>
        </p:txBody>
      </p:sp>
      <p:sp>
        <p:nvSpPr>
          <p:cNvPr id="9" name="Rounded Rectangular Callout 8"/>
          <p:cNvSpPr/>
          <p:nvPr/>
        </p:nvSpPr>
        <p:spPr>
          <a:xfrm>
            <a:off x="4189774" y="3018706"/>
            <a:ext cx="3962400" cy="1412721"/>
          </a:xfrm>
          <a:prstGeom prst="wedgeRoundRectCallout">
            <a:avLst>
              <a:gd name="adj1" fmla="val -18243"/>
              <a:gd name="adj2" fmla="val 861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Problemet mitt er at </a:t>
            </a:r>
            <a:r>
              <a:rPr lang="nb-NO" dirty="0" err="1" smtClean="0"/>
              <a:t>eg</a:t>
            </a:r>
            <a:r>
              <a:rPr lang="nb-NO" dirty="0" smtClean="0"/>
              <a:t> </a:t>
            </a:r>
            <a:r>
              <a:rPr lang="nb-NO" dirty="0"/>
              <a:t>i den siste </a:t>
            </a:r>
            <a:r>
              <a:rPr lang="nb-NO" dirty="0" smtClean="0"/>
              <a:t>tid </a:t>
            </a:r>
            <a:r>
              <a:rPr lang="nb-NO" dirty="0"/>
              <a:t>har begynt å gå ned i </a:t>
            </a:r>
            <a:r>
              <a:rPr lang="nb-NO" dirty="0" smtClean="0"/>
              <a:t>vekt.</a:t>
            </a:r>
            <a:endParaRPr lang="nb-NO" sz="3200" dirty="0" smtClean="0"/>
          </a:p>
        </p:txBody>
      </p:sp>
    </p:spTree>
    <p:extLst>
      <p:ext uri="{BB962C8B-B14F-4D97-AF65-F5344CB8AC3E}">
        <p14:creationId xmlns:p14="http://schemas.microsoft.com/office/powerpoint/2010/main" val="7448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73877" cy="4351338"/>
          </a:xfrm>
        </p:spPr>
        <p:txBody>
          <a:bodyPr/>
          <a:lstStyle/>
          <a:p>
            <a:r>
              <a:rPr lang="nb-NO" dirty="0" smtClean="0"/>
              <a:t>Les </a:t>
            </a:r>
            <a:r>
              <a:rPr lang="nb-NO" dirty="0"/>
              <a:t>gjennom </a:t>
            </a:r>
            <a:r>
              <a:rPr lang="nb-NO" dirty="0" smtClean="0"/>
              <a:t>e-posten </a:t>
            </a:r>
            <a:r>
              <a:rPr lang="nb-NO" dirty="0" err="1" smtClean="0"/>
              <a:t>frå</a:t>
            </a:r>
            <a:r>
              <a:rPr lang="nb-NO" dirty="0" smtClean="0"/>
              <a:t> Stian, Sofie og Ole.</a:t>
            </a:r>
          </a:p>
          <a:p>
            <a:endParaRPr lang="nb-NO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971" y="1130709"/>
            <a:ext cx="4359138" cy="43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Vi skal sjå </a:t>
            </a:r>
            <a:r>
              <a:rPr lang="nb-NO" dirty="0" err="1" smtClean="0"/>
              <a:t>videoar</a:t>
            </a:r>
            <a:r>
              <a:rPr lang="nb-NO" dirty="0" smtClean="0"/>
              <a:t> som viser </a:t>
            </a:r>
            <a:r>
              <a:rPr lang="nb-NO" dirty="0" err="1" smtClean="0"/>
              <a:t>korleis</a:t>
            </a:r>
            <a:r>
              <a:rPr lang="nb-NO" dirty="0" smtClean="0"/>
              <a:t> </a:t>
            </a:r>
            <a:r>
              <a:rPr lang="nb-NO" dirty="0" err="1" smtClean="0"/>
              <a:t>ein</a:t>
            </a:r>
            <a:r>
              <a:rPr lang="nb-NO" dirty="0" smtClean="0"/>
              <a:t> typisk arbeidsdag kan sjå ut for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smtClean="0"/>
              <a:t>kokk,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err="1" smtClean="0"/>
              <a:t>helsefagarbeidar</a:t>
            </a:r>
            <a:r>
              <a:rPr lang="nb-NO" dirty="0" smtClean="0"/>
              <a:t>, og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err="1" smtClean="0"/>
              <a:t>fagarbeidar</a:t>
            </a:r>
            <a:r>
              <a:rPr lang="nb-NO" dirty="0" smtClean="0"/>
              <a:t> på plattform (</a:t>
            </a:r>
            <a:r>
              <a:rPr lang="nb-NO" dirty="0" err="1" smtClean="0"/>
              <a:t>roughneck</a:t>
            </a:r>
            <a:r>
              <a:rPr lang="nb-NO" dirty="0" smtClean="0"/>
              <a:t>). 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Følg </a:t>
            </a:r>
            <a:r>
              <a:rPr lang="nb-NO" dirty="0"/>
              <a:t>med på </a:t>
            </a:r>
            <a:r>
              <a:rPr lang="nb-NO" dirty="0" smtClean="0"/>
              <a:t>kva </a:t>
            </a:r>
            <a:r>
              <a:rPr lang="nb-NO" dirty="0" err="1" smtClean="0"/>
              <a:t>videoane</a:t>
            </a:r>
            <a:r>
              <a:rPr lang="nb-NO" dirty="0" smtClean="0"/>
              <a:t> </a:t>
            </a:r>
            <a:r>
              <a:rPr lang="nb-NO" dirty="0" err="1" smtClean="0"/>
              <a:t>fortel</a:t>
            </a:r>
            <a:r>
              <a:rPr lang="nb-NO" dirty="0" smtClean="0"/>
              <a:t> </a:t>
            </a:r>
            <a:r>
              <a:rPr lang="nb-NO" dirty="0"/>
              <a:t>om </a:t>
            </a:r>
            <a:r>
              <a:rPr lang="nb-NO" dirty="0" err="1" smtClean="0"/>
              <a:t>ungdommanes</a:t>
            </a:r>
            <a:r>
              <a:rPr lang="nb-NO" dirty="0" smtClean="0"/>
              <a:t> </a:t>
            </a:r>
            <a:r>
              <a:rPr lang="nb-NO" dirty="0"/>
              <a:t>fysiske aktivitet og </a:t>
            </a:r>
            <a:r>
              <a:rPr lang="nb-NO" dirty="0" err="1" smtClean="0"/>
              <a:t>kosthald</a:t>
            </a:r>
            <a:r>
              <a:rPr lang="nb-NO" dirty="0" smtClean="0"/>
              <a:t> </a:t>
            </a:r>
            <a:r>
              <a:rPr lang="nb-NO" dirty="0"/>
              <a:t>gjennom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/>
              <a:t>arbeidsdag og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/>
              <a:t>kryss i skjemaet i </a:t>
            </a:r>
            <a:r>
              <a:rPr lang="nb-NO" b="1" i="1" dirty="0"/>
              <a:t>Elevheftet A</a:t>
            </a:r>
            <a:r>
              <a:rPr lang="nb-NO" b="1" dirty="0"/>
              <a:t>. </a:t>
            </a:r>
            <a:endParaRPr lang="nb-NO" b="1" dirty="0" smtClean="0"/>
          </a:p>
          <a:p>
            <a:endParaRPr lang="nb-NO" dirty="0" smtClean="0"/>
          </a:p>
          <a:p>
            <a:r>
              <a:rPr lang="nb-NO" dirty="0" smtClean="0"/>
              <a:t>Kriteria </a:t>
            </a:r>
            <a:r>
              <a:rPr lang="nb-NO" dirty="0"/>
              <a:t>i skjemaet er </a:t>
            </a:r>
            <a:r>
              <a:rPr lang="nb-NO" dirty="0" smtClean="0"/>
              <a:t>henta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kosthaldsplanleggaren</a:t>
            </a:r>
            <a:r>
              <a:rPr lang="nb-NO" dirty="0" smtClean="0"/>
              <a:t> </a:t>
            </a:r>
            <a:r>
              <a:rPr lang="nb-NO" dirty="0"/>
              <a:t>som </a:t>
            </a:r>
            <a:r>
              <a:rPr lang="nb-NO" dirty="0" smtClean="0"/>
              <a:t>de </a:t>
            </a:r>
            <a:r>
              <a:rPr lang="nb-NO" dirty="0"/>
              <a:t>skal jobbe med etterpå.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A</a:t>
            </a:r>
            <a:r>
              <a:rPr lang="nb-NO" sz="3600" dirty="0" smtClean="0"/>
              <a:t>rbeidsdag for </a:t>
            </a:r>
            <a:r>
              <a:rPr lang="nb-NO" sz="3600" dirty="0" err="1" smtClean="0"/>
              <a:t>ein</a:t>
            </a:r>
            <a:r>
              <a:rPr lang="nb-NO" sz="3600" dirty="0" smtClean="0"/>
              <a:t> </a:t>
            </a:r>
            <a:r>
              <a:rPr lang="nb-NO" sz="3600" dirty="0" err="1" smtClean="0"/>
              <a:t>roughneck</a:t>
            </a:r>
            <a:r>
              <a:rPr lang="nb-NO" sz="3600" dirty="0" smtClean="0"/>
              <a:t> (</a:t>
            </a:r>
            <a:r>
              <a:rPr lang="nb-NO" sz="3600" dirty="0" err="1" smtClean="0"/>
              <a:t>fagarbeidar</a:t>
            </a:r>
            <a:r>
              <a:rPr lang="nb-NO" sz="3600" dirty="0" smtClean="0"/>
              <a:t> på plattform)</a:t>
            </a:r>
            <a:endParaRPr lang="en-US" sz="3600" dirty="0"/>
          </a:p>
        </p:txBody>
      </p:sp>
      <p:pic>
        <p:nvPicPr>
          <p:cNvPr id="4" name="2s0O2yjhOR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0645" y="1540951"/>
            <a:ext cx="8731045" cy="491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Arbeidsdag for </a:t>
            </a:r>
            <a:r>
              <a:rPr lang="nb-NO" dirty="0" err="1" smtClean="0"/>
              <a:t>ein</a:t>
            </a:r>
            <a:r>
              <a:rPr lang="nb-NO" dirty="0" smtClean="0"/>
              <a:t> kokk</a:t>
            </a:r>
            <a:endParaRPr lang="en-US" dirty="0"/>
          </a:p>
        </p:txBody>
      </p:sp>
      <p:pic>
        <p:nvPicPr>
          <p:cNvPr id="5" name="323211021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9471" y="1578077"/>
            <a:ext cx="8544232" cy="48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Arbeidsdag for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err="1" smtClean="0"/>
              <a:t>helsefagarbeidar</a:t>
            </a:r>
            <a:endParaRPr lang="en-US" dirty="0"/>
          </a:p>
        </p:txBody>
      </p:sp>
      <p:pic>
        <p:nvPicPr>
          <p:cNvPr id="4" name="UfRC3XO0eq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1148" y="1524359"/>
            <a:ext cx="8799871" cy="49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65490" cy="4351338"/>
          </a:xfrm>
        </p:spPr>
        <p:txBody>
          <a:bodyPr/>
          <a:lstStyle/>
          <a:p>
            <a:r>
              <a:rPr lang="nb-NO" dirty="0" smtClean="0"/>
              <a:t>Vel </a:t>
            </a:r>
            <a:r>
              <a:rPr lang="nb-NO" dirty="0" err="1" smtClean="0"/>
              <a:t>ein</a:t>
            </a:r>
            <a:r>
              <a:rPr lang="nb-NO" dirty="0" smtClean="0"/>
              <a:t> av </a:t>
            </a:r>
            <a:r>
              <a:rPr lang="nb-NO" dirty="0" err="1" smtClean="0"/>
              <a:t>profilane</a:t>
            </a:r>
            <a:r>
              <a:rPr lang="nb-NO" dirty="0" smtClean="0"/>
              <a:t> Sofie</a:t>
            </a:r>
            <a:r>
              <a:rPr lang="nb-NO" dirty="0"/>
              <a:t>, </a:t>
            </a:r>
            <a:r>
              <a:rPr lang="nb-NO" dirty="0" smtClean="0"/>
              <a:t>Ole eller Stian som de ønsker å gi </a:t>
            </a:r>
            <a:r>
              <a:rPr lang="nb-NO" dirty="0" err="1" smtClean="0"/>
              <a:t>kosthaldsråd</a:t>
            </a:r>
            <a:r>
              <a:rPr lang="nb-NO" dirty="0" smtClean="0"/>
              <a:t> og livsstilsråd.</a:t>
            </a:r>
          </a:p>
          <a:p>
            <a:endParaRPr lang="nb-NO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724" y="3351660"/>
            <a:ext cx="6677025" cy="273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 </a:t>
            </a:r>
            <a:r>
              <a:rPr lang="nb-NO" dirty="0" err="1" smtClean="0"/>
              <a:t>kosthaldplanleggaren</a:t>
            </a:r>
            <a:r>
              <a:rPr lang="nb-NO" dirty="0" smtClean="0"/>
              <a:t> kan vi få vi </a:t>
            </a:r>
            <a:r>
              <a:rPr lang="nb-NO" dirty="0" err="1" smtClean="0"/>
              <a:t>ein</a:t>
            </a:r>
            <a:r>
              <a:rPr lang="nb-NO" dirty="0" smtClean="0"/>
              <a:t> oversikt over kva for næringsstoff </a:t>
            </a:r>
            <a:r>
              <a:rPr lang="nb-NO" dirty="0" err="1" smtClean="0"/>
              <a:t>profilane</a:t>
            </a:r>
            <a:r>
              <a:rPr lang="nb-NO" dirty="0" smtClean="0"/>
              <a:t> våre får i seg gjennom kosten. 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Noter dykk </a:t>
            </a:r>
            <a:r>
              <a:rPr lang="nb-NO" dirty="0" err="1" smtClean="0"/>
              <a:t>funksjonar</a:t>
            </a:r>
            <a:r>
              <a:rPr lang="nb-NO" dirty="0" smtClean="0"/>
              <a:t> </a:t>
            </a:r>
            <a:r>
              <a:rPr lang="nb-NO" dirty="0"/>
              <a:t>til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 err="1" smtClean="0"/>
              <a:t>viktigaste</a:t>
            </a:r>
            <a:r>
              <a:rPr lang="nb-NO" dirty="0" smtClean="0"/>
              <a:t> næringsstoffa </a:t>
            </a:r>
            <a:r>
              <a:rPr lang="nb-NO" dirty="0"/>
              <a:t>og </a:t>
            </a:r>
            <a:r>
              <a:rPr lang="nb-NO" dirty="0" smtClean="0"/>
              <a:t>kvar </a:t>
            </a:r>
            <a:r>
              <a:rPr lang="nb-NO" dirty="0"/>
              <a:t>vi får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/>
              <a:t>i </a:t>
            </a:r>
            <a:r>
              <a:rPr lang="nb-NO" b="1" i="1" dirty="0"/>
              <a:t>Elevheftet </a:t>
            </a:r>
            <a:r>
              <a:rPr lang="nb-NO" b="1" i="1" dirty="0" smtClean="0"/>
              <a:t>B</a:t>
            </a:r>
            <a:r>
              <a:rPr lang="nb-NO" i="1" dirty="0" smtClean="0"/>
              <a:t>,</a:t>
            </a:r>
            <a:r>
              <a:rPr lang="nb-NO" dirty="0" smtClean="0"/>
              <a:t> </a:t>
            </a:r>
            <a:r>
              <a:rPr lang="nb-NO" dirty="0"/>
              <a:t>under </a:t>
            </a:r>
            <a:r>
              <a:rPr lang="nb-NO" dirty="0" smtClean="0"/>
              <a:t>forelesinga og filmen. </a:t>
            </a:r>
            <a:endParaRPr lang="en-US" dirty="0"/>
          </a:p>
          <a:p>
            <a:r>
              <a:rPr lang="nb-NO" dirty="0" smtClean="0"/>
              <a:t>Etterpå skal vi ha </a:t>
            </a:r>
            <a:r>
              <a:rPr lang="nb-NO" dirty="0" err="1" smtClean="0"/>
              <a:t>ein</a:t>
            </a:r>
            <a:r>
              <a:rPr lang="nb-NO" dirty="0" smtClean="0"/>
              <a:t> quiz om vitamin og mineral.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248697" y="2733368"/>
            <a:ext cx="8465574" cy="1700980"/>
          </a:xfrm>
          <a:prstGeom prst="wedgeRoundRectCallout">
            <a:avLst>
              <a:gd name="adj1" fmla="val 71385"/>
              <a:gd name="adj2" fmla="val 642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i="1" dirty="0" smtClean="0"/>
              <a:t>Men kva for funksjon har </a:t>
            </a:r>
            <a:r>
              <a:rPr lang="nb-NO" sz="2800" i="1" dirty="0" err="1" smtClean="0"/>
              <a:t>eigentleg</a:t>
            </a:r>
            <a:r>
              <a:rPr lang="nb-NO" sz="2800" i="1" dirty="0" smtClean="0"/>
              <a:t> </a:t>
            </a:r>
            <a:r>
              <a:rPr lang="nb-NO" sz="2800" i="1" dirty="0" err="1" smtClean="0"/>
              <a:t>dei</a:t>
            </a:r>
            <a:r>
              <a:rPr lang="nb-NO" sz="2800" i="1" dirty="0" smtClean="0"/>
              <a:t> ulike næringsstoffa og </a:t>
            </a:r>
            <a:r>
              <a:rPr lang="nb-NO" sz="2800" i="1" dirty="0" err="1" smtClean="0"/>
              <a:t>korleis</a:t>
            </a:r>
            <a:r>
              <a:rPr lang="nb-NO" sz="2800" i="1" dirty="0" smtClean="0"/>
              <a:t> påverkar </a:t>
            </a:r>
            <a:r>
              <a:rPr lang="nb-NO" sz="2800" i="1" dirty="0" err="1" smtClean="0"/>
              <a:t>kosthaldet</a:t>
            </a:r>
            <a:r>
              <a:rPr lang="nb-NO" sz="2800" i="1" dirty="0" smtClean="0"/>
              <a:t> helsa vår?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6563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</TotalTime>
  <Words>1275</Words>
  <Application>Microsoft Office PowerPoint</Application>
  <PresentationFormat>Widescreen</PresentationFormat>
  <Paragraphs>152</Paragraphs>
  <Slides>28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Bradley Hand ITC</vt:lpstr>
      <vt:lpstr>Calibri</vt:lpstr>
      <vt:lpstr>Calibri Light</vt:lpstr>
      <vt:lpstr>Office Theme</vt:lpstr>
      <vt:lpstr>PowerPoint Presentation</vt:lpstr>
      <vt:lpstr>1A</vt:lpstr>
      <vt:lpstr>1B</vt:lpstr>
      <vt:lpstr>1B</vt:lpstr>
      <vt:lpstr>Arbeidsdag for ein roughneck (fagarbeidar på plattform)</vt:lpstr>
      <vt:lpstr>Arbeidsdag for ein kokk</vt:lpstr>
      <vt:lpstr>Arbeidsdag for ein helsefagarbeidar</vt:lpstr>
      <vt:lpstr>1C</vt:lpstr>
      <vt:lpstr>1D</vt:lpstr>
      <vt:lpstr>Næringsstoff </vt:lpstr>
      <vt:lpstr>Karbohydrat</vt:lpstr>
      <vt:lpstr>Karbohydrat</vt:lpstr>
      <vt:lpstr>Samanheng mellom kosthald og blodsukkernivå</vt:lpstr>
      <vt:lpstr>Protein</vt:lpstr>
      <vt:lpstr>Feitt</vt:lpstr>
      <vt:lpstr>Feitt</vt:lpstr>
      <vt:lpstr>Vitamin og mineral</vt:lpstr>
      <vt:lpstr>1E</vt:lpstr>
      <vt:lpstr>Vitamin og mineral – kort oppsummert</vt:lpstr>
      <vt:lpstr>1F</vt:lpstr>
      <vt:lpstr>1F</vt:lpstr>
      <vt:lpstr>PowerPoint Presentation</vt:lpstr>
      <vt:lpstr>1F</vt:lpstr>
      <vt:lpstr>1F</vt:lpstr>
      <vt:lpstr>1G</vt:lpstr>
      <vt:lpstr>1G</vt:lpstr>
      <vt:lpstr>1H</vt:lpstr>
      <vt:lpstr>1I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Næringsstoffer</dc:title>
  <dc:creator>Berit Reitan</dc:creator>
  <cp:lastModifiedBy>Berit Reitan</cp:lastModifiedBy>
  <cp:revision>93</cp:revision>
  <dcterms:created xsi:type="dcterms:W3CDTF">2020-03-16T12:35:34Z</dcterms:created>
  <dcterms:modified xsi:type="dcterms:W3CDTF">2021-12-16T10:41:42Z</dcterms:modified>
</cp:coreProperties>
</file>