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3"/>
  </p:notesMasterIdLst>
  <p:sldIdLst>
    <p:sldId id="256" r:id="rId5"/>
    <p:sldId id="266" r:id="rId6"/>
    <p:sldId id="258" r:id="rId7"/>
    <p:sldId id="259" r:id="rId8"/>
    <p:sldId id="260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88774" autoAdjust="0"/>
  </p:normalViewPr>
  <p:slideViewPr>
    <p:cSldViewPr snapToGrid="0">
      <p:cViewPr varScale="1">
        <p:scale>
          <a:sx n="83" d="100"/>
          <a:sy n="83" d="100"/>
        </p:scale>
        <p:origin x="102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A1E5-192D-4A5D-97D8-897AC4708D5A}" type="datetimeFigureOut">
              <a:rPr lang="nb-NO" smtClean="0"/>
              <a:t>24.02.2025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7755-6022-4AF3-A1B9-FD7FB51A01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7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5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Det er i skogen vi finner flest arter, og det er derfor ikke overraskende at flest </a:t>
            </a:r>
            <a:r>
              <a:rPr lang="nb-NO" b="0" i="1" dirty="0">
                <a:solidFill>
                  <a:srgbClr val="262F31"/>
                </a:solidFill>
                <a:effectLst/>
                <a:latin typeface="Chivo"/>
              </a:rPr>
              <a:t>truede arter </a:t>
            </a: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finnes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Flest finnes i Oslo og gamle Akershus, færrest finnes i Troms og Finnmark.</a:t>
            </a:r>
          </a:p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3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fuglelyder.net/sta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ZH6tfXFNT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sdatabanken.no/rodlisteforarter2021/Rodlistahvahvemhvorfor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z-y9mX_hO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042FE-A622-A411-D940-C848AF693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Morellmysteriet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FAEA08-9CA8-EB49-3B68-64DACB2D0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Kven er den skuldige?</a:t>
            </a:r>
          </a:p>
        </p:txBody>
      </p:sp>
    </p:spTree>
    <p:extLst>
      <p:ext uri="{BB962C8B-B14F-4D97-AF65-F5344CB8AC3E}">
        <p14:creationId xmlns:p14="http://schemas.microsoft.com/office/powerpoint/2010/main" val="3480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9BFCA-BFF0-F08F-E222-C1DCDA8C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Utfylt tabell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CE87AA2-506E-8AEB-3081-6D199D4B5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55441"/>
              </p:ext>
            </p:extLst>
          </p:nvPr>
        </p:nvGraphicFramePr>
        <p:xfrm>
          <a:off x="346493" y="669112"/>
          <a:ext cx="11396328" cy="4518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324">
                  <a:extLst>
                    <a:ext uri="{9D8B030D-6E8A-4147-A177-3AD203B41FA5}">
                      <a16:colId xmlns:a16="http://schemas.microsoft.com/office/drawing/2014/main" val="591053172"/>
                    </a:ext>
                  </a:extLst>
                </a:gridCol>
                <a:gridCol w="1613935">
                  <a:extLst>
                    <a:ext uri="{9D8B030D-6E8A-4147-A177-3AD203B41FA5}">
                      <a16:colId xmlns:a16="http://schemas.microsoft.com/office/drawing/2014/main" val="3918326672"/>
                    </a:ext>
                  </a:extLst>
                </a:gridCol>
                <a:gridCol w="1758468">
                  <a:extLst>
                    <a:ext uri="{9D8B030D-6E8A-4147-A177-3AD203B41FA5}">
                      <a16:colId xmlns:a16="http://schemas.microsoft.com/office/drawing/2014/main" val="4060013081"/>
                    </a:ext>
                  </a:extLst>
                </a:gridCol>
                <a:gridCol w="1774124">
                  <a:extLst>
                    <a:ext uri="{9D8B030D-6E8A-4147-A177-3AD203B41FA5}">
                      <a16:colId xmlns:a16="http://schemas.microsoft.com/office/drawing/2014/main" val="1107402459"/>
                    </a:ext>
                  </a:extLst>
                </a:gridCol>
                <a:gridCol w="1642649">
                  <a:extLst>
                    <a:ext uri="{9D8B030D-6E8A-4147-A177-3AD203B41FA5}">
                      <a16:colId xmlns:a16="http://schemas.microsoft.com/office/drawing/2014/main" val="3361531948"/>
                    </a:ext>
                  </a:extLst>
                </a:gridCol>
                <a:gridCol w="1726140">
                  <a:extLst>
                    <a:ext uri="{9D8B030D-6E8A-4147-A177-3AD203B41FA5}">
                      <a16:colId xmlns:a16="http://schemas.microsoft.com/office/drawing/2014/main" val="1394929510"/>
                    </a:ext>
                  </a:extLst>
                </a:gridCol>
                <a:gridCol w="1818688">
                  <a:extLst>
                    <a:ext uri="{9D8B030D-6E8A-4147-A177-3AD203B41FA5}">
                      <a16:colId xmlns:a16="http://schemas.microsoft.com/office/drawing/2014/main" val="670397080"/>
                    </a:ext>
                  </a:extLst>
                </a:gridCol>
              </a:tblGrid>
              <a:tr h="469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Kjøttmeis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Bokfink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Linerle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Flaggspett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Gråtrost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453679026"/>
                  </a:ext>
                </a:extLst>
              </a:tr>
              <a:tr h="1271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1946680309"/>
                  </a:ext>
                </a:extLst>
              </a:tr>
              <a:tr h="47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1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1399884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2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68742752"/>
                  </a:ext>
                </a:extLst>
              </a:tr>
              <a:tr h="454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3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325926426"/>
                  </a:ext>
                </a:extLst>
              </a:tr>
              <a:tr h="455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4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523807909"/>
                  </a:ext>
                </a:extLst>
              </a:tr>
              <a:tr h="42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5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075729961"/>
                  </a:ext>
                </a:extLst>
              </a:tr>
              <a:tr h="4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6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519896060"/>
                  </a:ext>
                </a:extLst>
              </a:tr>
            </a:tbl>
          </a:graphicData>
        </a:graphic>
      </p:graphicFrame>
      <p:pic>
        <p:nvPicPr>
          <p:cNvPr id="3" name="Bilde 2" descr="Foto av kjøttmeis">
            <a:extLst>
              <a:ext uri="{FF2B5EF4-FFF2-40B4-BE49-F238E27FC236}">
                <a16:creationId xmlns:a16="http://schemas.microsoft.com/office/drawing/2014/main" id="{D3236DCD-0F41-3E11-EB74-89B7CD4A4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7" y="1284704"/>
            <a:ext cx="1322628" cy="9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Foto av linerle">
            <a:extLst>
              <a:ext uri="{FF2B5EF4-FFF2-40B4-BE49-F238E27FC236}">
                <a16:creationId xmlns:a16="http://schemas.microsoft.com/office/drawing/2014/main" id="{446C11AB-50CB-AE5F-0CA1-485EFB342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8" y="1284704"/>
            <a:ext cx="1412599" cy="9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Foto av star">
            <a:extLst>
              <a:ext uri="{FF2B5EF4-FFF2-40B4-BE49-F238E27FC236}">
                <a16:creationId xmlns:a16="http://schemas.microsoft.com/office/drawing/2014/main" id="{29BA8856-593A-1F14-8AB5-13BC56CDB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37" y="1284704"/>
            <a:ext cx="1397279" cy="9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 descr="Foto av gråtrost">
            <a:extLst>
              <a:ext uri="{FF2B5EF4-FFF2-40B4-BE49-F238E27FC236}">
                <a16:creationId xmlns:a16="http://schemas.microsoft.com/office/drawing/2014/main" id="{4F8770D9-B0B6-0494-477A-BCCA3E8BD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02" y="1284704"/>
            <a:ext cx="1233600" cy="9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e 9" descr="Foto av bokfink">
            <a:extLst>
              <a:ext uri="{FF2B5EF4-FFF2-40B4-BE49-F238E27FC236}">
                <a16:creationId xmlns:a16="http://schemas.microsoft.com/office/drawing/2014/main" id="{8D0BC226-5573-6892-5B2C-00A994553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308" y="1284704"/>
            <a:ext cx="1379448" cy="925200"/>
          </a:xfrm>
          <a:prstGeom prst="rect">
            <a:avLst/>
          </a:prstGeom>
        </p:spPr>
      </p:pic>
      <p:pic>
        <p:nvPicPr>
          <p:cNvPr id="11" name="Bilde 10" descr="Foto av flaggspett">
            <a:extLst>
              <a:ext uri="{FF2B5EF4-FFF2-40B4-BE49-F238E27FC236}">
                <a16:creationId xmlns:a16="http://schemas.microsoft.com/office/drawing/2014/main" id="{7B6E5FBE-E0AF-51E7-CD90-C34F7FD0F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286" y="1284704"/>
            <a:ext cx="1411980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D13C86B-EA7A-73E2-CFD3-3F02212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Gjennomgang av </a:t>
            </a:r>
            <a:r>
              <a:rPr lang="nb-NO" dirty="0" err="1"/>
              <a:t>postane</a:t>
            </a:r>
            <a:endParaRPr lang="nb-NO" dirty="0"/>
          </a:p>
        </p:txBody>
      </p:sp>
      <p:sp>
        <p:nvSpPr>
          <p:cNvPr id="16" name="Tekstboks 3">
            <a:extLst>
              <a:ext uri="{FF2B5EF4-FFF2-40B4-BE49-F238E27FC236}">
                <a16:creationId xmlns:a16="http://schemas.microsoft.com/office/drawing/2014/main" id="{5B4BEF44-B25E-73A0-0EDA-591A2489185F}"/>
              </a:ext>
            </a:extLst>
          </p:cNvPr>
          <p:cNvSpPr txBox="1"/>
          <p:nvPr/>
        </p:nvSpPr>
        <p:spPr>
          <a:xfrm>
            <a:off x="192920" y="122946"/>
            <a:ext cx="3464682" cy="257497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1</a:t>
            </a:r>
            <a:endParaRPr lang="nn-N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trivst ikkje så godt i tett skog eller i fjellområde.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Staren hekkar i heile landet og likar seg spesielt godt i kulturlandskapet. Staren er ikkje vanleg som hekkefugl i tett skog eller i fjellområde. </a:t>
            </a:r>
          </a:p>
        </p:txBody>
      </p:sp>
      <p:sp>
        <p:nvSpPr>
          <p:cNvPr id="14" name="Tekstboks 42">
            <a:extLst>
              <a:ext uri="{FF2B5EF4-FFF2-40B4-BE49-F238E27FC236}">
                <a16:creationId xmlns:a16="http://schemas.microsoft.com/office/drawing/2014/main" id="{2283252F-7749-2081-6501-0A89B2C638F4}"/>
              </a:ext>
            </a:extLst>
          </p:cNvPr>
          <p:cNvSpPr txBox="1"/>
          <p:nvPr/>
        </p:nvSpPr>
        <p:spPr>
          <a:xfrm>
            <a:off x="220085" y="2800884"/>
            <a:ext cx="3717686" cy="146558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som er skuldig, har gult ein stad på kroppen sin.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har gult nebb.</a:t>
            </a: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boks 29">
            <a:extLst>
              <a:ext uri="{FF2B5EF4-FFF2-40B4-BE49-F238E27FC236}">
                <a16:creationId xmlns:a16="http://schemas.microsoft.com/office/drawing/2014/main" id="{B7A26586-5B7E-0A2B-6C5A-82F26C54D914}"/>
              </a:ext>
            </a:extLst>
          </p:cNvPr>
          <p:cNvSpPr txBox="1"/>
          <p:nvPr/>
        </p:nvSpPr>
        <p:spPr>
          <a:xfrm>
            <a:off x="305169" y="4408960"/>
            <a:ext cx="3928647" cy="217968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har kort hale og spaserer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taren har kort hale og spaserer på bakken, mens </a:t>
            </a:r>
            <a:r>
              <a:rPr lang="nn-N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svarttrosten</a:t>
            </a: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lang hale og oftast hoppar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boks 31">
            <a:extLst>
              <a:ext uri="{FF2B5EF4-FFF2-40B4-BE49-F238E27FC236}">
                <a16:creationId xmlns:a16="http://schemas.microsoft.com/office/drawing/2014/main" id="{A96DF537-D383-E3FD-936B-99908761560F}"/>
              </a:ext>
            </a:extLst>
          </p:cNvPr>
          <p:cNvSpPr txBox="1"/>
          <p:nvPr/>
        </p:nvSpPr>
        <p:spPr>
          <a:xfrm>
            <a:off x="8598242" y="115276"/>
            <a:ext cx="3526928" cy="2932797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 egga er ikkje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lagde</a:t>
            </a: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den skuldige.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legg ca. </a:t>
            </a:r>
            <a:b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 blåkvite egg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Bilde 20" descr="blåmeis – Store norske leksikon">
            <a:extLst>
              <a:ext uri="{FF2B5EF4-FFF2-40B4-BE49-F238E27FC236}">
                <a16:creationId xmlns:a16="http://schemas.microsoft.com/office/drawing/2014/main" id="{0C232E50-CFDD-2D51-0599-4404FCCA4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4528" r="17201" b="10390"/>
          <a:stretch/>
        </p:blipFill>
        <p:spPr bwMode="auto">
          <a:xfrm>
            <a:off x="11009895" y="741593"/>
            <a:ext cx="867194" cy="840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ir med fem blåhvite egg.">
            <a:extLst>
              <a:ext uri="{FF2B5EF4-FFF2-40B4-BE49-F238E27FC236}">
                <a16:creationId xmlns:a16="http://schemas.microsoft.com/office/drawing/2014/main" id="{C16DE019-C049-B83C-7C48-22A8932E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75" y="1806193"/>
            <a:ext cx="1074329" cy="8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32">
            <a:extLst>
              <a:ext uri="{FF2B5EF4-FFF2-40B4-BE49-F238E27FC236}">
                <a16:creationId xmlns:a16="http://schemas.microsoft.com/office/drawing/2014/main" id="{2C630709-A28B-3872-BDC4-EBB74C9ED9C6}"/>
              </a:ext>
            </a:extLst>
          </p:cNvPr>
          <p:cNvSpPr txBox="1"/>
          <p:nvPr/>
        </p:nvSpPr>
        <p:spPr>
          <a:xfrm>
            <a:off x="8778271" y="3158782"/>
            <a:ext cx="3346899" cy="169449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er over </a:t>
            </a:r>
            <a:r>
              <a:rPr lang="nn-NO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n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 lang. </a:t>
            </a:r>
            <a:endParaRPr lang="nn-NO" sz="16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blir omkring 22 cm lang.</a:t>
            </a: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boks 36">
            <a:extLst>
              <a:ext uri="{FF2B5EF4-FFF2-40B4-BE49-F238E27FC236}">
                <a16:creationId xmlns:a16="http://schemas.microsoft.com/office/drawing/2014/main" id="{78EF5419-67D6-FE7E-8233-B165675DE5ED}"/>
              </a:ext>
            </a:extLst>
          </p:cNvPr>
          <p:cNvSpPr txBox="1"/>
          <p:nvPr/>
        </p:nvSpPr>
        <p:spPr>
          <a:xfrm>
            <a:off x="5110549" y="4745889"/>
            <a:ext cx="3004820" cy="184645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er ein god songar og etterliknar ofte lydar frå andre fuglar og menneske. </a:t>
            </a:r>
            <a:endParaRPr lang="nn-NO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AF21B05-12AA-2FAD-9832-DDFC214C641F}"/>
              </a:ext>
            </a:extLst>
          </p:cNvPr>
          <p:cNvSpPr txBox="1"/>
          <p:nvPr/>
        </p:nvSpPr>
        <p:spPr>
          <a:xfrm>
            <a:off x="8834732" y="5388939"/>
            <a:ext cx="26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/>
              <a:t>Høyr staren synge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CB3FC0-E066-3C5B-2631-9261E183B08F}"/>
              </a:ext>
            </a:extLst>
          </p:cNvPr>
          <p:cNvSpPr txBox="1"/>
          <p:nvPr/>
        </p:nvSpPr>
        <p:spPr>
          <a:xfrm>
            <a:off x="8628673" y="5735322"/>
            <a:ext cx="3646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7"/>
              </a:rPr>
              <a:t>www.fuglelyder.net/staer</a:t>
            </a:r>
            <a:r>
              <a:rPr lang="nb-NO" dirty="0"/>
              <a:t> 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C4D911E5-CCCD-F10F-3A38-714435F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4093" y="5057218"/>
            <a:ext cx="914400" cy="914400"/>
          </a:xfrm>
          <a:prstGeom prst="rect">
            <a:avLst/>
          </a:prstGeom>
        </p:spPr>
      </p:pic>
      <p:pic>
        <p:nvPicPr>
          <p:cNvPr id="26" name="Bilde 25" descr="Foto av star">
            <a:extLst>
              <a:ext uri="{FF2B5EF4-FFF2-40B4-BE49-F238E27FC236}">
                <a16:creationId xmlns:a16="http://schemas.microsoft.com/office/drawing/2014/main" id="{342D3278-E34D-DD79-572A-4F4AE2172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4" y="575312"/>
            <a:ext cx="4604367" cy="3048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09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20" grpId="0" animBg="1"/>
      <p:bldP spid="7" grpId="0" animBg="1"/>
      <p:bldP spid="22" grpId="0" animBg="1"/>
      <p:bldP spid="2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EA9B3-BA0F-396B-41B2-433C93DE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>
                <a:latin typeface="Arial" panose="020B0604020202020204" pitchFamily="34" charset="0"/>
                <a:cs typeface="Arial" panose="020B0604020202020204" pitchFamily="34" charset="0"/>
              </a:rPr>
              <a:t>Visste du!</a:t>
            </a:r>
            <a:br>
              <a:rPr lang="nn-NO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Staren er ikkje berre ein god songar – den kan også danse!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edia på Internett 8" descr="Skjermdump fra filmen. Sort sol - når stære i titusindvis flyver solen sort">
            <a:hlinkClick r:id="" action="ppaction://media"/>
            <a:extLst>
              <a:ext uri="{FF2B5EF4-FFF2-40B4-BE49-F238E27FC236}">
                <a16:creationId xmlns:a16="http://schemas.microsoft.com/office/drawing/2014/main" id="{861E4120-7928-F777-60FF-A14AE96E3A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838" y="1949450"/>
            <a:ext cx="742632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6C845-E263-BE74-44B6-F1FD0C1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Dessverre slit staren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BF6E4-7CA3-840B-9BB7-F9883214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Det blir færre starar for kvart år, og arten har derfor hamna på det ein kallar for </a:t>
            </a:r>
            <a:r>
              <a:rPr lang="nn-NO" i="1" dirty="0">
                <a:latin typeface="Arial" panose="020B0604020202020204" pitchFamily="34" charset="0"/>
                <a:cs typeface="Arial" panose="020B0604020202020204" pitchFamily="34" charset="0"/>
              </a:rPr>
              <a:t>Norsk </a:t>
            </a:r>
            <a:r>
              <a:rPr lang="nn-NO" i="1" dirty="0" err="1"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i="1" dirty="0">
                <a:latin typeface="Arial" panose="020B0604020202020204" pitchFamily="34" charset="0"/>
                <a:cs typeface="Arial" panose="020B0604020202020204" pitchFamily="34" charset="0"/>
              </a:rPr>
              <a:t> for arter 2021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(Raudlista). </a:t>
            </a:r>
          </a:p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Raudlista er ein oversikt over artar (plantar, dyr og sopp) som kan ha ein risiko for å døy ut i Noreg. </a:t>
            </a: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(SLU Artsdatabanken 2020).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12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91E39-0FBD-6C1F-943C-DEA0A4E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Raudlista 2021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AC9B97-D3EC-EACB-2C39-F210E9F1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4957 artar står på </a:t>
            </a:r>
            <a:r>
              <a:rPr lang="nn-NO" i="1" dirty="0">
                <a:latin typeface="Arial" panose="020B0604020202020204" pitchFamily="34" charset="0"/>
                <a:cs typeface="Arial" panose="020B0604020202020204" pitchFamily="34" charset="0"/>
              </a:rPr>
              <a:t>Norsk </a:t>
            </a:r>
            <a:r>
              <a:rPr lang="nn-NO" i="1" dirty="0" err="1"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i="1" dirty="0">
                <a:latin typeface="Arial" panose="020B0604020202020204" pitchFamily="34" charset="0"/>
                <a:cs typeface="Arial" panose="020B0604020202020204" pitchFamily="34" charset="0"/>
              </a:rPr>
              <a:t> for artar 2021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Omtrent halvparten av desse (2752) er trua og i fare for å døy ut. </a:t>
            </a:r>
          </a:p>
        </p:txBody>
      </p:sp>
      <p:pic>
        <p:nvPicPr>
          <p:cNvPr id="28" name="Bilde 27" descr="Diagram som viser at det flest truede arter i skog. ">
            <a:extLst>
              <a:ext uri="{FF2B5EF4-FFF2-40B4-BE49-F238E27FC236}">
                <a16:creationId xmlns:a16="http://schemas.microsoft.com/office/drawing/2014/main" id="{B0FC5D50-792A-59EE-8183-21AA1510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17" y="3808038"/>
            <a:ext cx="3759316" cy="2819488"/>
          </a:xfrm>
          <a:prstGeom prst="rect">
            <a:avLst/>
          </a:prstGeom>
        </p:spPr>
      </p:pic>
      <p:sp>
        <p:nvSpPr>
          <p:cNvPr id="23" name="Snakkeboble: rektangel med avrundede hjørner 22">
            <a:extLst>
              <a:ext uri="{FF2B5EF4-FFF2-40B4-BE49-F238E27FC236}">
                <a16:creationId xmlns:a16="http://schemas.microsoft.com/office/drawing/2014/main" id="{3EA234CE-88B9-E6DF-7258-08CB226F5913}"/>
              </a:ext>
            </a:extLst>
          </p:cNvPr>
          <p:cNvSpPr/>
          <p:nvPr/>
        </p:nvSpPr>
        <p:spPr>
          <a:xfrm>
            <a:off x="9084623" y="3276600"/>
            <a:ext cx="2699553" cy="1342901"/>
          </a:xfrm>
          <a:prstGeom prst="wedgeRoundRectCallout">
            <a:avLst>
              <a:gd name="adj1" fmla="val -63051"/>
              <a:gd name="adj2" fmla="val -154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Kvar i landet er det flest trua artar og kvar er det færrast? </a:t>
            </a:r>
          </a:p>
        </p:txBody>
      </p:sp>
      <p:pic>
        <p:nvPicPr>
          <p:cNvPr id="13" name="Bilde 12" descr="Norgeskart som viser at det er flest truede arter i Oslo-området og færrest i Troms og Finnmark.">
            <a:extLst>
              <a:ext uri="{FF2B5EF4-FFF2-40B4-BE49-F238E27FC236}">
                <a16:creationId xmlns:a16="http://schemas.microsoft.com/office/drawing/2014/main" id="{BDC2FBDF-BBA1-916F-212C-5D6625C1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13" y="2952301"/>
            <a:ext cx="2565886" cy="325936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3449278-61E8-F09E-889C-F999B79281BC}"/>
              </a:ext>
            </a:extLst>
          </p:cNvPr>
          <p:cNvSpPr txBox="1"/>
          <p:nvPr/>
        </p:nvSpPr>
        <p:spPr>
          <a:xfrm>
            <a:off x="6312568" y="6211669"/>
            <a:ext cx="5911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Artsdatabanken (2021)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Rødlista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hvem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Norsk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arter 2021. </a:t>
            </a:r>
            <a:r>
              <a:rPr lang="nn-NO" sz="120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http://www.artsdatabanken.no/rodlisteforarter2021/Rodlistahvahvemhvorfor</a:t>
            </a:r>
            <a:endParaRPr lang="n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nakkeboble: rektangel med avrundede hjørner 28">
            <a:extLst>
              <a:ext uri="{FF2B5EF4-FFF2-40B4-BE49-F238E27FC236}">
                <a16:creationId xmlns:a16="http://schemas.microsoft.com/office/drawing/2014/main" id="{A2E149B5-2AE3-E5BC-0674-9DE8F140E514}"/>
              </a:ext>
            </a:extLst>
          </p:cNvPr>
          <p:cNvSpPr/>
          <p:nvPr/>
        </p:nvSpPr>
        <p:spPr>
          <a:xfrm>
            <a:off x="458694" y="3154350"/>
            <a:ext cx="5420739" cy="549300"/>
          </a:xfrm>
          <a:prstGeom prst="wedgeRoundRectCallout">
            <a:avLst>
              <a:gd name="adj1" fmla="val -11583"/>
              <a:gd name="adj2" fmla="val 812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Kvar lever dei fleste trua artene og kvar er det få?</a:t>
            </a:r>
          </a:p>
        </p:txBody>
      </p:sp>
    </p:spTree>
    <p:extLst>
      <p:ext uri="{BB962C8B-B14F-4D97-AF65-F5344CB8AC3E}">
        <p14:creationId xmlns:p14="http://schemas.microsoft.com/office/powerpoint/2010/main" val="32143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B5361-6488-CC05-D66F-F0AB9C1F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Film om naturmangfald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3A899F8-93A7-7F1A-D5BE-407DA489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694" y="1691323"/>
            <a:ext cx="2508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Mens du ser filmen – tenk over: </a:t>
            </a:r>
          </a:p>
          <a:p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Kvifor er nokre artar trua?</a:t>
            </a:r>
          </a:p>
          <a:p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Kvifor er det eit problem at nokre artar døyr ut?</a:t>
            </a:r>
          </a:p>
          <a:p>
            <a:endParaRPr lang="nn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dia på Internett 3" descr="Skjermdump fra filmen Hvorfor trenger vi naturmangfold?">
            <a:hlinkClick r:id="" action="ppaction://media"/>
            <a:extLst>
              <a:ext uri="{FF2B5EF4-FFF2-40B4-BE49-F238E27FC236}">
                <a16:creationId xmlns:a16="http://schemas.microsoft.com/office/drawing/2014/main" id="{1AB827B1-5E8D-EB99-565A-2D53A568445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438" y="1598725"/>
            <a:ext cx="8727194" cy="49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787B2-B6BB-ECB0-4423-1C435CEB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Korleis kan vi hjelpe staren?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AE907-DC53-1F02-6391-B80CF3A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7513731" cy="4195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nn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trivst godt med å bo i koloniar i hagane våre. </a:t>
            </a:r>
          </a:p>
          <a:p>
            <a:pPr algn="l"/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dei ved å setje opp fuglekassar dei kan hekke i.</a:t>
            </a:r>
          </a:p>
          <a:p>
            <a:pPr marL="0" indent="0" algn="l">
              <a:buNone/>
            </a:pP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Staren treng næringsrik mat når den har ungar på våren og forsommaren. </a:t>
            </a:r>
          </a:p>
          <a:p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dei ved å legge ut mat (helst på fuglebrett) som solsikkefrø, korn, andre frø, brød, frukt og meisebollar. </a:t>
            </a:r>
          </a:p>
          <a:p>
            <a:r>
              <a:rPr lang="nn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sjølvsagt kan vi la dei ete morellane til h</a:t>
            </a:r>
            <a:r>
              <a:rPr lang="nn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 og </a:t>
            </a:r>
            <a:r>
              <a:rPr lang="nn-NO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nn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 Granlien.</a:t>
            </a:r>
            <a:endParaRPr lang="nn-NO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innhold 5" descr="Foto av star">
            <a:extLst>
              <a:ext uri="{FF2B5EF4-FFF2-40B4-BE49-F238E27FC236}">
                <a16:creationId xmlns:a16="http://schemas.microsoft.com/office/drawing/2014/main" id="{B9C3A544-739A-9105-BBAB-6D11CB46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1" r="17429" b="2"/>
          <a:stretch/>
        </p:blipFill>
        <p:spPr bwMode="auto">
          <a:xfrm>
            <a:off x="8065432" y="1949450"/>
            <a:ext cx="3667874" cy="31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399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85D6AF508974BBCDC2BC2337E6687" ma:contentTypeVersion="7" ma:contentTypeDescription="Opprett et nytt dokument." ma:contentTypeScope="" ma:versionID="e30fe8a9d8cd81e61397e72146c49355">
  <xsd:schema xmlns:xsd="http://www.w3.org/2001/XMLSchema" xmlns:xs="http://www.w3.org/2001/XMLSchema" xmlns:p="http://schemas.microsoft.com/office/2006/metadata/properties" xmlns:ns3="36b9831c-580d-453a-9a5d-89a653f28dcf" targetNamespace="http://schemas.microsoft.com/office/2006/metadata/properties" ma:root="true" ma:fieldsID="603a651c3a543d4835b5ce56feaca5b2" ns3:_="">
    <xsd:import namespace="36b9831c-580d-453a-9a5d-89a653f28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9831c-580d-453a-9a5d-89a653f28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097FC-4E10-415F-99E6-B8F575929802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b9831c-580d-453a-9a5d-89a653f28dcf"/>
  </ds:schemaRefs>
</ds:datastoreItem>
</file>

<file path=customXml/itemProps2.xml><?xml version="1.0" encoding="utf-8"?>
<ds:datastoreItem xmlns:ds="http://schemas.openxmlformats.org/officeDocument/2006/customXml" ds:itemID="{AFA18857-0C2C-42A1-8812-0FC509447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52352-E017-4B4C-A334-F2CE55FDE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9831c-580d-453a-9a5d-89a653f28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Skimlet</Template>
  <TotalTime>1507</TotalTime>
  <Words>547</Words>
  <Application>Microsoft Office PowerPoint</Application>
  <PresentationFormat>Widescreen</PresentationFormat>
  <Paragraphs>100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 LT Pro</vt:lpstr>
      <vt:lpstr>AvenirNext LT Pro Medium</vt:lpstr>
      <vt:lpstr>Calibri</vt:lpstr>
      <vt:lpstr>Chivo</vt:lpstr>
      <vt:lpstr>Sabon Next LT</vt:lpstr>
      <vt:lpstr>DappledVTI</vt:lpstr>
      <vt:lpstr>Morellmysteriet </vt:lpstr>
      <vt:lpstr>Utfylt tabell</vt:lpstr>
      <vt:lpstr>Gjennomgang av postane</vt:lpstr>
      <vt:lpstr>Visste du! Staren er ikkje berre ein god songar – den kan også danse!</vt:lpstr>
      <vt:lpstr>Dessverre slit staren</vt:lpstr>
      <vt:lpstr>Raudlista 2021</vt:lpstr>
      <vt:lpstr>Film om naturmangfald</vt:lpstr>
      <vt:lpstr>Korleis kan vi hjelpe staren?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har spist morellene?</dc:title>
  <dc:creator>Majken Korsager</dc:creator>
  <cp:lastModifiedBy>Øystein Sørborg</cp:lastModifiedBy>
  <cp:revision>22</cp:revision>
  <dcterms:created xsi:type="dcterms:W3CDTF">2024-04-04T08:37:39Z</dcterms:created>
  <dcterms:modified xsi:type="dcterms:W3CDTF">2025-02-24T14:05:01Z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0x010100CD185D6AF508974BBCDC2BC2337E6687</vt:lpwstr>
  </property>
</Properties>
</file>