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705" r:id="rId5"/>
    <p:sldMasterId id="2147483696" r:id="rId6"/>
    <p:sldMasterId id="2147483687" r:id="rId7"/>
  </p:sldMasterIdLst>
  <p:notesMasterIdLst>
    <p:notesMasterId r:id="rId20"/>
  </p:notesMasterIdLst>
  <p:sldIdLst>
    <p:sldId id="264" r:id="rId8"/>
    <p:sldId id="477" r:id="rId9"/>
    <p:sldId id="718" r:id="rId10"/>
    <p:sldId id="786" r:id="rId11"/>
    <p:sldId id="787" r:id="rId12"/>
    <p:sldId id="777" r:id="rId13"/>
    <p:sldId id="317" r:id="rId14"/>
    <p:sldId id="726" r:id="rId15"/>
    <p:sldId id="774" r:id="rId16"/>
    <p:sldId id="778" r:id="rId17"/>
    <p:sldId id="779" r:id="rId18"/>
    <p:sldId id="780" r:id="rId19"/>
  </p:sldIdLst>
  <p:sldSz cx="12192000" cy="6858000"/>
  <p:notesSz cx="6794500" cy="9931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32DA1C-5F1E-80FE-765D-9200F9DE4CF4}" name="Maria Gaare Dahl" initials="MD" userId="S::mariagda@uio.no::c86e498c-2028-4ad0-bcc9-39b1a3053f31" providerId="AD"/>
  <p188:author id="{50A50141-C6F2-1C1F-F70E-43FD7A60629F}" name="Kristine Bakkemo Kostøl" initials="KBK" userId="S::kristbko@uio.no::c2794db0-6a45-48db-b3a5-6013810bc9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3C3FA-3F46-EA75-BE47-A8F17B0B9C11}" v="4" dt="2025-09-16T11:47:37.213"/>
    <p1510:client id="{8D791753-849C-EEB1-8F0D-27831A9FFB3B}" v="4" dt="2025-09-16T06:55:22.252"/>
    <p1510:client id="{A852B363-8E1B-819F-5B02-8866428ADCD1}" v="8" dt="2025-09-16T10:47:56.175"/>
    <p1510:client id="{D5E31B66-BCD5-BD19-6A61-4EEB7D64C11D}" v="1" dt="2025-09-15T13:22:38.478"/>
    <p1510:client id="{EFD1B056-31B9-4D8A-AAB9-AA2BAF53091C}" v="436" dt="2025-09-15T09:13:57.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67" autoAdjust="0"/>
    <p:restoredTop sz="67399" autoAdjust="0"/>
  </p:normalViewPr>
  <p:slideViewPr>
    <p:cSldViewPr>
      <p:cViewPr varScale="1">
        <p:scale>
          <a:sx n="42" d="100"/>
          <a:sy n="42" d="100"/>
        </p:scale>
        <p:origin x="92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606B355-1F2A-4656-9C63-4C373C81F0D3}" type="datetimeFigureOut">
              <a:rPr lang="nb-NO" smtClean="0"/>
              <a:t>16.09.2025</a:t>
            </a:fld>
            <a:endParaRPr lang="nb-NO"/>
          </a:p>
        </p:txBody>
      </p:sp>
      <p:sp>
        <p:nvSpPr>
          <p:cNvPr id="4" name="Plassholder for lysbilde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FFCBCB9-DAEF-4493-8C21-772188A0CDF9}" type="slidenum">
              <a:rPr lang="nb-NO" smtClean="0"/>
              <a:t>‹#›</a:t>
            </a:fld>
            <a:endParaRPr lang="nb-NO"/>
          </a:p>
        </p:txBody>
      </p:sp>
    </p:spTree>
    <p:extLst>
      <p:ext uri="{BB962C8B-B14F-4D97-AF65-F5344CB8AC3E}">
        <p14:creationId xmlns:p14="http://schemas.microsoft.com/office/powerpoint/2010/main" val="413020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meo.com/1117439428?share=copy#t=8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7313" y="744538"/>
            <a:ext cx="6619875" cy="3724275"/>
          </a:xfrm>
        </p:spPr>
      </p:sp>
      <p:sp>
        <p:nvSpPr>
          <p:cNvPr id="3" name="Plassholder for notater 2"/>
          <p:cNvSpPr>
            <a:spLocks noGrp="1"/>
          </p:cNvSpPr>
          <p:nvPr>
            <p:ph type="body" idx="1"/>
          </p:nvPr>
        </p:nvSpPr>
        <p:spPr/>
        <p:txBody>
          <a:bodyPr/>
          <a:lstStyle/>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DAAE2583-4F94-45FE-BFCE-EAC97B499C01}" type="slidenum">
              <a:rPr lang="en-US" smtClean="0"/>
              <a:t>1</a:t>
            </a:fld>
            <a:endParaRPr lang="en-US" dirty="0"/>
          </a:p>
        </p:txBody>
      </p:sp>
    </p:spTree>
    <p:extLst>
      <p:ext uri="{BB962C8B-B14F-4D97-AF65-F5344CB8AC3E}">
        <p14:creationId xmlns:p14="http://schemas.microsoft.com/office/powerpoint/2010/main" val="244208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Aktuelle</a:t>
            </a:r>
            <a:r>
              <a:rPr lang="en-US" dirty="0"/>
              <a:t> </a:t>
            </a:r>
            <a:r>
              <a:rPr lang="en-US" dirty="0" err="1"/>
              <a:t>kompetansemål</a:t>
            </a:r>
            <a:r>
              <a:rPr lang="en-US" dirty="0"/>
              <a:t> </a:t>
            </a:r>
            <a:r>
              <a:rPr lang="en-US" dirty="0" err="1"/>
              <a:t>fra</a:t>
            </a:r>
            <a:r>
              <a:rPr lang="en-US" dirty="0"/>
              <a:t> </a:t>
            </a:r>
            <a:r>
              <a:rPr lang="en-US" dirty="0" err="1"/>
              <a:t>naturfag</a:t>
            </a:r>
            <a:r>
              <a:rPr lang="en-US" dirty="0"/>
              <a:t>. Det er </a:t>
            </a:r>
            <a:r>
              <a:rPr lang="en-US" dirty="0" err="1"/>
              <a:t>også</a:t>
            </a:r>
            <a:r>
              <a:rPr lang="en-US" dirty="0"/>
              <a:t> </a:t>
            </a:r>
            <a:r>
              <a:rPr lang="en-US" dirty="0" err="1"/>
              <a:t>relevante</a:t>
            </a:r>
            <a:r>
              <a:rPr lang="en-US" dirty="0"/>
              <a:t> </a:t>
            </a:r>
            <a:r>
              <a:rPr lang="en-US" dirty="0" err="1"/>
              <a:t>kompetansemål</a:t>
            </a:r>
            <a:r>
              <a:rPr lang="en-US" dirty="0"/>
              <a:t> </a:t>
            </a:r>
            <a:r>
              <a:rPr lang="en-US" dirty="0" err="1"/>
              <a:t>fra</a:t>
            </a:r>
            <a:r>
              <a:rPr lang="en-US" dirty="0"/>
              <a:t> </a:t>
            </a:r>
            <a:r>
              <a:rPr lang="en-US" dirty="0" err="1"/>
              <a:t>f.eks</a:t>
            </a:r>
            <a:r>
              <a:rPr lang="en-US" dirty="0"/>
              <a:t>. </a:t>
            </a:r>
            <a:r>
              <a:rPr lang="en-US" dirty="0" err="1"/>
              <a:t>matematikk</a:t>
            </a:r>
            <a:r>
              <a:rPr lang="en-US" dirty="0"/>
              <a:t> </a:t>
            </a:r>
            <a:r>
              <a:rPr lang="en-US" dirty="0" err="1"/>
              <a:t>og</a:t>
            </a:r>
            <a:r>
              <a:rPr lang="en-US" dirty="0"/>
              <a:t> </a:t>
            </a:r>
            <a:r>
              <a:rPr lang="en-US" dirty="0" err="1"/>
              <a:t>samfunnsfag</a:t>
            </a:r>
            <a:r>
              <a:rPr lang="en-US" dirty="0"/>
              <a:t>. Sett </a:t>
            </a:r>
            <a:r>
              <a:rPr lang="en-US" dirty="0" err="1"/>
              <a:t>gjerne</a:t>
            </a:r>
            <a:r>
              <a:rPr lang="en-US" dirty="0"/>
              <a:t> inn det </a:t>
            </a:r>
            <a:r>
              <a:rPr lang="en-US" dirty="0" err="1"/>
              <a:t>som</a:t>
            </a:r>
            <a:r>
              <a:rPr lang="en-US" dirty="0"/>
              <a:t> er </a:t>
            </a:r>
            <a:r>
              <a:rPr lang="en-US" dirty="0" err="1"/>
              <a:t>aktuelt</a:t>
            </a:r>
            <a:r>
              <a:rPr lang="en-US" dirty="0"/>
              <a:t> for </a:t>
            </a:r>
            <a:r>
              <a:rPr lang="en-US" dirty="0" err="1"/>
              <a:t>dere</a:t>
            </a:r>
            <a:r>
              <a:rPr lang="en-US" dirty="0"/>
              <a:t>.</a:t>
            </a: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10</a:t>
            </a:fld>
            <a:endParaRPr lang="nb-NO"/>
          </a:p>
        </p:txBody>
      </p:sp>
    </p:spTree>
    <p:extLst>
      <p:ext uri="{BB962C8B-B14F-4D97-AF65-F5344CB8AC3E}">
        <p14:creationId xmlns:p14="http://schemas.microsoft.com/office/powerpoint/2010/main" val="840098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Aktuelle</a:t>
            </a:r>
            <a:r>
              <a:rPr lang="en-US" dirty="0"/>
              <a:t> </a:t>
            </a:r>
            <a:r>
              <a:rPr lang="en-US" dirty="0" err="1"/>
              <a:t>kompetansemål</a:t>
            </a:r>
            <a:r>
              <a:rPr lang="en-US" dirty="0"/>
              <a:t> </a:t>
            </a:r>
            <a:r>
              <a:rPr lang="en-US" dirty="0" err="1"/>
              <a:t>fra</a:t>
            </a:r>
            <a:r>
              <a:rPr lang="en-US" dirty="0"/>
              <a:t> </a:t>
            </a:r>
            <a:r>
              <a:rPr lang="en-US" dirty="0" err="1"/>
              <a:t>naturfag</a:t>
            </a:r>
            <a:r>
              <a:rPr lang="en-US" dirty="0"/>
              <a:t>. Det er </a:t>
            </a:r>
            <a:r>
              <a:rPr lang="en-US" dirty="0" err="1"/>
              <a:t>også</a:t>
            </a:r>
            <a:r>
              <a:rPr lang="en-US" dirty="0"/>
              <a:t> </a:t>
            </a:r>
            <a:r>
              <a:rPr lang="en-US" dirty="0" err="1"/>
              <a:t>relevante</a:t>
            </a:r>
            <a:r>
              <a:rPr lang="en-US" dirty="0"/>
              <a:t> </a:t>
            </a:r>
            <a:r>
              <a:rPr lang="en-US" dirty="0" err="1"/>
              <a:t>kompetansemål</a:t>
            </a:r>
            <a:r>
              <a:rPr lang="en-US" dirty="0"/>
              <a:t> </a:t>
            </a:r>
            <a:r>
              <a:rPr lang="en-US" dirty="0" err="1"/>
              <a:t>fra</a:t>
            </a:r>
            <a:r>
              <a:rPr lang="en-US" dirty="0"/>
              <a:t> </a:t>
            </a:r>
            <a:r>
              <a:rPr lang="en-US" dirty="0" err="1"/>
              <a:t>f.eks</a:t>
            </a:r>
            <a:r>
              <a:rPr lang="en-US" dirty="0"/>
              <a:t>. </a:t>
            </a:r>
            <a:r>
              <a:rPr lang="en-US" dirty="0" err="1"/>
              <a:t>matematikk</a:t>
            </a:r>
            <a:r>
              <a:rPr lang="en-US" dirty="0"/>
              <a:t> </a:t>
            </a:r>
            <a:r>
              <a:rPr lang="en-US" dirty="0" err="1"/>
              <a:t>og</a:t>
            </a:r>
            <a:r>
              <a:rPr lang="en-US" dirty="0"/>
              <a:t> </a:t>
            </a:r>
            <a:r>
              <a:rPr lang="en-US" dirty="0" err="1"/>
              <a:t>samfunnsfag</a:t>
            </a:r>
            <a:r>
              <a:rPr lang="en-US" dirty="0"/>
              <a:t>. Sett </a:t>
            </a:r>
            <a:r>
              <a:rPr lang="en-US" dirty="0" err="1"/>
              <a:t>gjerne</a:t>
            </a:r>
            <a:r>
              <a:rPr lang="en-US" dirty="0"/>
              <a:t> inn det </a:t>
            </a:r>
            <a:r>
              <a:rPr lang="en-US" dirty="0" err="1"/>
              <a:t>som</a:t>
            </a:r>
            <a:r>
              <a:rPr lang="en-US" dirty="0"/>
              <a:t> er </a:t>
            </a:r>
            <a:r>
              <a:rPr lang="en-US" dirty="0" err="1"/>
              <a:t>aktuelt</a:t>
            </a:r>
            <a:r>
              <a:rPr lang="en-US" dirty="0"/>
              <a:t> for </a:t>
            </a:r>
            <a:r>
              <a:rPr lang="en-US" dirty="0" err="1"/>
              <a:t>dere</a:t>
            </a:r>
            <a:r>
              <a:rPr lang="en-US" dirty="0"/>
              <a:t>.</a:t>
            </a:r>
            <a:endParaRPr lang="nb-NO" dirty="0"/>
          </a:p>
          <a:p>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11</a:t>
            </a:fld>
            <a:endParaRPr lang="nb-NO"/>
          </a:p>
        </p:txBody>
      </p:sp>
    </p:spTree>
    <p:extLst>
      <p:ext uri="{BB962C8B-B14F-4D97-AF65-F5344CB8AC3E}">
        <p14:creationId xmlns:p14="http://schemas.microsoft.com/office/powerpoint/2010/main" val="270778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Aktuelle</a:t>
            </a:r>
            <a:r>
              <a:rPr lang="en-US" dirty="0"/>
              <a:t> </a:t>
            </a:r>
            <a:r>
              <a:rPr lang="en-US" dirty="0" err="1"/>
              <a:t>kompetansemål</a:t>
            </a:r>
            <a:r>
              <a:rPr lang="en-US" dirty="0"/>
              <a:t> </a:t>
            </a:r>
            <a:r>
              <a:rPr lang="en-US" dirty="0" err="1"/>
              <a:t>fra</a:t>
            </a:r>
            <a:r>
              <a:rPr lang="en-US" dirty="0"/>
              <a:t> </a:t>
            </a:r>
            <a:r>
              <a:rPr lang="en-US" dirty="0" err="1"/>
              <a:t>naturfag</a:t>
            </a:r>
            <a:r>
              <a:rPr lang="en-US" dirty="0"/>
              <a:t>. Det er </a:t>
            </a:r>
            <a:r>
              <a:rPr lang="en-US" dirty="0" err="1"/>
              <a:t>også</a:t>
            </a:r>
            <a:r>
              <a:rPr lang="en-US" dirty="0"/>
              <a:t> </a:t>
            </a:r>
            <a:r>
              <a:rPr lang="en-US" dirty="0" err="1"/>
              <a:t>relevante</a:t>
            </a:r>
            <a:r>
              <a:rPr lang="en-US" dirty="0"/>
              <a:t> </a:t>
            </a:r>
            <a:r>
              <a:rPr lang="en-US" dirty="0" err="1"/>
              <a:t>kompetansemål</a:t>
            </a:r>
            <a:r>
              <a:rPr lang="en-US" dirty="0"/>
              <a:t> </a:t>
            </a:r>
            <a:r>
              <a:rPr lang="en-US" dirty="0" err="1"/>
              <a:t>fra</a:t>
            </a:r>
            <a:r>
              <a:rPr lang="en-US" dirty="0"/>
              <a:t> </a:t>
            </a:r>
            <a:r>
              <a:rPr lang="en-US" dirty="0" err="1"/>
              <a:t>f.eks</a:t>
            </a:r>
            <a:r>
              <a:rPr lang="en-US" dirty="0"/>
              <a:t>. </a:t>
            </a:r>
            <a:r>
              <a:rPr lang="en-US" dirty="0" err="1"/>
              <a:t>matematikk</a:t>
            </a:r>
            <a:r>
              <a:rPr lang="en-US" dirty="0"/>
              <a:t> </a:t>
            </a:r>
            <a:r>
              <a:rPr lang="en-US" dirty="0" err="1"/>
              <a:t>og</a:t>
            </a:r>
            <a:r>
              <a:rPr lang="en-US" dirty="0"/>
              <a:t> </a:t>
            </a:r>
            <a:r>
              <a:rPr lang="en-US" dirty="0" err="1"/>
              <a:t>samfunnsfag</a:t>
            </a:r>
            <a:r>
              <a:rPr lang="en-US" dirty="0"/>
              <a:t>. Sett </a:t>
            </a:r>
            <a:r>
              <a:rPr lang="en-US" dirty="0" err="1"/>
              <a:t>gjerne</a:t>
            </a:r>
            <a:r>
              <a:rPr lang="en-US" dirty="0"/>
              <a:t> inn det </a:t>
            </a:r>
            <a:r>
              <a:rPr lang="en-US" dirty="0" err="1"/>
              <a:t>som</a:t>
            </a:r>
            <a:r>
              <a:rPr lang="en-US" dirty="0"/>
              <a:t> er </a:t>
            </a:r>
            <a:r>
              <a:rPr lang="en-US" dirty="0" err="1"/>
              <a:t>aktuelt</a:t>
            </a:r>
            <a:r>
              <a:rPr lang="en-US" dirty="0"/>
              <a:t> for </a:t>
            </a:r>
            <a:r>
              <a:rPr lang="en-US" dirty="0" err="1"/>
              <a:t>dere</a:t>
            </a:r>
            <a:r>
              <a:rPr lang="en-US" dirty="0"/>
              <a:t>.</a:t>
            </a:r>
            <a:endParaRPr lang="nb-NO" dirty="0"/>
          </a:p>
          <a:p>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12</a:t>
            </a:fld>
            <a:endParaRPr lang="nb-NO"/>
          </a:p>
        </p:txBody>
      </p:sp>
    </p:spTree>
    <p:extLst>
      <p:ext uri="{BB962C8B-B14F-4D97-AF65-F5344CB8AC3E}">
        <p14:creationId xmlns:p14="http://schemas.microsoft.com/office/powerpoint/2010/main" val="321036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2</a:t>
            </a:fld>
            <a:endParaRPr lang="nb-NO"/>
          </a:p>
        </p:txBody>
      </p:sp>
    </p:spTree>
    <p:extLst>
      <p:ext uri="{BB962C8B-B14F-4D97-AF65-F5344CB8AC3E}">
        <p14:creationId xmlns:p14="http://schemas.microsoft.com/office/powerpoint/2010/main" val="241727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u="sng" kern="1200" dirty="0">
                <a:solidFill>
                  <a:schemeClr val="tx1"/>
                </a:solidFill>
                <a:effectLst/>
                <a:latin typeface="+mn-lt"/>
                <a:ea typeface="+mn-ea"/>
                <a:cs typeface="+mn-cs"/>
                <a:hlinkClick r:id="rId3"/>
              </a:rPr>
              <a:t>https://vimeo.com/1117439428?share=copy#t=88</a:t>
            </a:r>
            <a:endParaRPr lang="nb-NO" sz="1200" kern="1200" dirty="0">
              <a:solidFill>
                <a:schemeClr val="tx1"/>
              </a:solidFill>
              <a:effectLst/>
              <a:latin typeface="+mn-lt"/>
              <a:ea typeface="+mn-ea"/>
              <a:cs typeface="+mn-cs"/>
            </a:endParaRPr>
          </a:p>
          <a:p>
            <a:endParaRPr lang="en-US" dirty="0"/>
          </a:p>
          <a:p>
            <a:r>
              <a:rPr lang="en-US" dirty="0" err="1"/>
              <a:t>Filmen</a:t>
            </a:r>
            <a:r>
              <a:rPr lang="en-US" dirty="0"/>
              <a:t> ligger </a:t>
            </a:r>
            <a:r>
              <a:rPr lang="en-US" dirty="0" err="1"/>
              <a:t>også</a:t>
            </a:r>
            <a:r>
              <a:rPr lang="en-US" dirty="0"/>
              <a:t> </a:t>
            </a:r>
            <a:r>
              <a:rPr lang="en-US" dirty="0" err="1"/>
              <a:t>på</a:t>
            </a:r>
            <a:r>
              <a:rPr lang="en-US" dirty="0"/>
              <a:t> </a:t>
            </a:r>
            <a:r>
              <a:rPr lang="en-US" dirty="0" err="1"/>
              <a:t>nettsiden</a:t>
            </a:r>
            <a:r>
              <a:rPr lang="en-US" dirty="0"/>
              <a:t>: naturfag.no/</a:t>
            </a:r>
            <a:r>
              <a:rPr lang="en-US" dirty="0" err="1"/>
              <a:t>energi</a:t>
            </a:r>
            <a:r>
              <a:rPr lang="en-US" dirty="0"/>
              <a:t> – </a:t>
            </a:r>
            <a:r>
              <a:rPr lang="en-US" dirty="0" err="1"/>
              <a:t>oppdraget</a:t>
            </a:r>
            <a:r>
              <a:rPr lang="en-US" dirty="0"/>
              <a:t> </a:t>
            </a:r>
            <a:r>
              <a:rPr lang="en-US" dirty="0" err="1"/>
              <a:t>og</a:t>
            </a:r>
            <a:r>
              <a:rPr lang="en-US" dirty="0"/>
              <a:t> </a:t>
            </a:r>
            <a:r>
              <a:rPr lang="en-US" dirty="0" err="1"/>
              <a:t>lærerressurser</a:t>
            </a:r>
            <a:r>
              <a:rPr lang="en-US" dirty="0"/>
              <a:t> </a:t>
            </a:r>
          </a:p>
          <a:p>
            <a:endParaRPr lang="en-US" dirty="0"/>
          </a:p>
          <a:p>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3</a:t>
            </a:fld>
            <a:endParaRPr lang="nb-NO"/>
          </a:p>
        </p:txBody>
      </p:sp>
    </p:spTree>
    <p:extLst>
      <p:ext uri="{BB962C8B-B14F-4D97-AF65-F5344CB8AC3E}">
        <p14:creationId xmlns:p14="http://schemas.microsoft.com/office/powerpoint/2010/main" val="265586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78936-DACF-3210-7581-4BB2BE03F1B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D68AA2C-0A09-012F-EC18-487F64451B1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C92FBD0-3B1B-BF97-D22A-CC2D357A9ABB}"/>
              </a:ext>
            </a:extLst>
          </p:cNvPr>
          <p:cNvSpPr>
            <a:spLocks noGrp="1"/>
          </p:cNvSpPr>
          <p:nvPr>
            <p:ph type="body" idx="1"/>
          </p:nvPr>
        </p:nvSpPr>
        <p:spPr/>
        <p:txBody>
          <a:bodyPr/>
          <a:lstStyle/>
          <a:p>
            <a:r>
              <a:rPr lang="en-US" dirty="0" err="1"/>
              <a:t>Versjon</a:t>
            </a:r>
            <a:r>
              <a:rPr lang="en-US" dirty="0"/>
              <a:t> </a:t>
            </a:r>
            <a:r>
              <a:rPr lang="en-US" dirty="0" err="1"/>
              <a:t>tilpasset</a:t>
            </a:r>
            <a:r>
              <a:rPr lang="en-US" dirty="0"/>
              <a:t> </a:t>
            </a:r>
            <a:r>
              <a:rPr lang="en-US" dirty="0" err="1"/>
              <a:t>ungdomstrinn</a:t>
            </a:r>
            <a:r>
              <a:rPr lang="en-US" dirty="0"/>
              <a:t> og vgs.</a:t>
            </a:r>
            <a:endParaRPr lang="nb-NO" dirty="0"/>
          </a:p>
        </p:txBody>
      </p:sp>
      <p:sp>
        <p:nvSpPr>
          <p:cNvPr id="4" name="Plassholder for lysbildenummer 3">
            <a:extLst>
              <a:ext uri="{FF2B5EF4-FFF2-40B4-BE49-F238E27FC236}">
                <a16:creationId xmlns:a16="http://schemas.microsoft.com/office/drawing/2014/main" id="{61353114-1023-9415-BA41-EE6845BBC3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CBCB9-DAEF-4493-8C21-772188A0CDF9}"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439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DE09B-F808-E83D-12AD-0D0BC535D10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66220DE-BB69-CD9C-F029-63821948975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0E2DA3A-DFA6-63BA-59EA-4064CDA0A6BF}"/>
              </a:ext>
            </a:extLst>
          </p:cNvPr>
          <p:cNvSpPr>
            <a:spLocks noGrp="1"/>
          </p:cNvSpPr>
          <p:nvPr>
            <p:ph type="body" idx="1"/>
          </p:nvPr>
        </p:nvSpPr>
        <p:spPr/>
        <p:txBody>
          <a:bodyPr/>
          <a:lstStyle/>
          <a:p>
            <a:r>
              <a:rPr lang="en-US" dirty="0" err="1"/>
              <a:t>Versjon</a:t>
            </a:r>
            <a:r>
              <a:rPr lang="en-US" dirty="0"/>
              <a:t> </a:t>
            </a:r>
            <a:r>
              <a:rPr lang="en-US" dirty="0" err="1"/>
              <a:t>tilpasset</a:t>
            </a:r>
            <a:r>
              <a:rPr lang="en-US" dirty="0"/>
              <a:t> </a:t>
            </a:r>
            <a:r>
              <a:rPr lang="en-US" dirty="0" err="1"/>
              <a:t>mellomtrinn</a:t>
            </a:r>
            <a:endParaRPr lang="nb-NO" dirty="0"/>
          </a:p>
        </p:txBody>
      </p:sp>
      <p:sp>
        <p:nvSpPr>
          <p:cNvPr id="4" name="Plassholder for lysbildenummer 3">
            <a:extLst>
              <a:ext uri="{FF2B5EF4-FFF2-40B4-BE49-F238E27FC236}">
                <a16:creationId xmlns:a16="http://schemas.microsoft.com/office/drawing/2014/main" id="{BE23AD8F-D9AE-ACF5-2FCA-58AEE7F81F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CBCB9-DAEF-4493-8C21-772188A0CDF9}"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3392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Gjennom</a:t>
            </a:r>
            <a:r>
              <a:rPr lang="en-US" dirty="0"/>
              <a:t> </a:t>
            </a:r>
            <a:r>
              <a:rPr lang="en-US" dirty="0" err="1"/>
              <a:t>energioppdraget</a:t>
            </a:r>
            <a:r>
              <a:rPr lang="en-US" dirty="0"/>
              <a:t> </a:t>
            </a:r>
            <a:r>
              <a:rPr lang="en-US" dirty="0" err="1"/>
              <a:t>får</a:t>
            </a:r>
            <a:r>
              <a:rPr lang="en-US" dirty="0"/>
              <a:t> </a:t>
            </a:r>
            <a:r>
              <a:rPr lang="en-US" dirty="0" err="1"/>
              <a:t>elevene</a:t>
            </a:r>
            <a:r>
              <a:rPr lang="en-US" dirty="0"/>
              <a:t> </a:t>
            </a:r>
            <a:r>
              <a:rPr lang="en-US" dirty="0" err="1"/>
              <a:t>jobbet</a:t>
            </a:r>
            <a:r>
              <a:rPr lang="en-US" dirty="0"/>
              <a:t> med </a:t>
            </a:r>
            <a:r>
              <a:rPr lang="en-US" dirty="0" err="1"/>
              <a:t>mye</a:t>
            </a:r>
            <a:r>
              <a:rPr lang="en-US" dirty="0"/>
              <a:t> </a:t>
            </a:r>
            <a:r>
              <a:rPr lang="en-US" dirty="0" err="1"/>
              <a:t>fra</a:t>
            </a:r>
            <a:r>
              <a:rPr lang="en-US" dirty="0"/>
              <a:t> </a:t>
            </a:r>
            <a:r>
              <a:rPr lang="en-US" dirty="0" err="1"/>
              <a:t>overordnet</a:t>
            </a:r>
            <a:r>
              <a:rPr lang="en-US" dirty="0"/>
              <a:t> del. Her er et lite </a:t>
            </a:r>
            <a:r>
              <a:rPr lang="en-US" dirty="0" err="1"/>
              <a:t>utvalg</a:t>
            </a:r>
            <a:r>
              <a:rPr lang="en-US" dirty="0"/>
              <a:t>.</a:t>
            </a: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6</a:t>
            </a:fld>
            <a:endParaRPr lang="nb-NO"/>
          </a:p>
        </p:txBody>
      </p:sp>
    </p:spTree>
    <p:extLst>
      <p:ext uri="{BB962C8B-B14F-4D97-AF65-F5344CB8AC3E}">
        <p14:creationId xmlns:p14="http://schemas.microsoft.com/office/powerpoint/2010/main" val="1115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E</a:t>
            </a:r>
            <a:r>
              <a:rPr lang="nb-NO" dirty="0" err="1"/>
              <a:t>nergioppdraget</a:t>
            </a:r>
            <a:r>
              <a:rPr lang="nb-NO" dirty="0"/>
              <a:t> er midt i blinken med tanke på den nye stortingsmeldingen!</a:t>
            </a:r>
          </a:p>
        </p:txBody>
      </p:sp>
      <p:sp>
        <p:nvSpPr>
          <p:cNvPr id="4" name="Plassholder for lysbildenummer 3"/>
          <p:cNvSpPr>
            <a:spLocks noGrp="1"/>
          </p:cNvSpPr>
          <p:nvPr>
            <p:ph type="sldNum" sz="quarter" idx="5"/>
          </p:nvPr>
        </p:nvSpPr>
        <p:spPr/>
        <p:txBody>
          <a:bodyPr/>
          <a:lstStyle/>
          <a:p>
            <a:fld id="{DFFCBCB9-DAEF-4493-8C21-772188A0CDF9}" type="slidenum">
              <a:rPr lang="nb-NO" smtClean="0"/>
              <a:t>7</a:t>
            </a:fld>
            <a:endParaRPr lang="nb-NO"/>
          </a:p>
        </p:txBody>
      </p:sp>
    </p:spTree>
    <p:extLst>
      <p:ext uri="{BB962C8B-B14F-4D97-AF65-F5344CB8AC3E}">
        <p14:creationId xmlns:p14="http://schemas.microsoft.com/office/powerpoint/2010/main" val="3939005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Å </a:t>
            </a:r>
            <a:r>
              <a:rPr lang="en-US" dirty="0" err="1"/>
              <a:t>få</a:t>
            </a:r>
            <a:r>
              <a:rPr lang="en-US" dirty="0"/>
              <a:t> et </a:t>
            </a:r>
            <a:r>
              <a:rPr lang="en-US" dirty="0" err="1"/>
              <a:t>oppdrag</a:t>
            </a:r>
            <a:r>
              <a:rPr lang="en-US" dirty="0"/>
              <a:t> </a:t>
            </a:r>
            <a:r>
              <a:rPr lang="en-US" dirty="0" err="1"/>
              <a:t>fra</a:t>
            </a:r>
            <a:r>
              <a:rPr lang="en-US" dirty="0"/>
              <a:t> </a:t>
            </a:r>
            <a:r>
              <a:rPr lang="en-US" dirty="0" err="1"/>
              <a:t>noen</a:t>
            </a:r>
            <a:r>
              <a:rPr lang="en-US" dirty="0"/>
              <a:t> </a:t>
            </a:r>
            <a:r>
              <a:rPr lang="en-US" dirty="0" err="1"/>
              <a:t>andre</a:t>
            </a:r>
            <a:r>
              <a:rPr lang="en-US" dirty="0"/>
              <a:t> </a:t>
            </a:r>
            <a:r>
              <a:rPr lang="en-US" dirty="0" err="1"/>
              <a:t>enn</a:t>
            </a:r>
            <a:r>
              <a:rPr lang="en-US" dirty="0"/>
              <a:t> </a:t>
            </a:r>
            <a:r>
              <a:rPr lang="en-US" dirty="0" err="1"/>
              <a:t>læreren</a:t>
            </a:r>
            <a:r>
              <a:rPr lang="en-US" dirty="0"/>
              <a:t> </a:t>
            </a:r>
            <a:r>
              <a:rPr lang="en-US" dirty="0" err="1"/>
              <a:t>kan</a:t>
            </a:r>
            <a:r>
              <a:rPr lang="en-US" dirty="0"/>
              <a:t> </a:t>
            </a:r>
            <a:r>
              <a:rPr lang="en-US" dirty="0" err="1"/>
              <a:t>gi</a:t>
            </a:r>
            <a:r>
              <a:rPr lang="en-US" dirty="0"/>
              <a:t> mange </a:t>
            </a:r>
            <a:r>
              <a:rPr lang="en-US" dirty="0" err="1"/>
              <a:t>fordeler</a:t>
            </a:r>
            <a:r>
              <a:rPr lang="en-US" dirty="0"/>
              <a:t>.</a:t>
            </a: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8</a:t>
            </a:fld>
            <a:endParaRPr lang="nb-NO"/>
          </a:p>
        </p:txBody>
      </p:sp>
    </p:spTree>
    <p:extLst>
      <p:ext uri="{BB962C8B-B14F-4D97-AF65-F5344CB8AC3E}">
        <p14:creationId xmlns:p14="http://schemas.microsoft.com/office/powerpoint/2010/main" val="424361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 inn:</a:t>
            </a:r>
          </a:p>
          <a:p>
            <a:pPr marL="285750" indent="-285750">
              <a:buFont typeface="Arial" panose="020B0604020202020204" pitchFamily="34" charset="0"/>
              <a:buChar char="•"/>
            </a:pPr>
            <a:r>
              <a:rPr lang="nb-NO" sz="1200" b="0" i="0" u="none" strike="noStrike" dirty="0">
                <a:solidFill>
                  <a:srgbClr val="000000"/>
                </a:solidFill>
                <a:effectLst/>
                <a:latin typeface="Calibri" panose="020F0502020204030204" pitchFamily="34" charset="0"/>
              </a:rPr>
              <a:t>Hvordan dere skal jobbe med oppdraget</a:t>
            </a:r>
          </a:p>
          <a:p>
            <a:pPr marL="285750" indent="-285750">
              <a:buFont typeface="Arial" panose="020B0604020202020204" pitchFamily="34" charset="0"/>
              <a:buChar char="•"/>
            </a:pPr>
            <a:r>
              <a:rPr lang="nb-NO" sz="1200" b="0" i="0" u="none" strike="noStrike" dirty="0">
                <a:solidFill>
                  <a:srgbClr val="000000"/>
                </a:solidFill>
                <a:effectLst/>
                <a:latin typeface="Calibri" panose="020F0502020204030204" pitchFamily="34" charset="0"/>
              </a:rPr>
              <a:t>Eventuelle lokale samarbeidspartnere/kontaktpersoner</a:t>
            </a:r>
          </a:p>
          <a:p>
            <a:pPr marL="285750" indent="-285750">
              <a:buFont typeface="Arial" panose="020B0604020202020204" pitchFamily="34" charset="0"/>
              <a:buChar char="•"/>
            </a:pPr>
            <a:r>
              <a:rPr lang="nb-NO" sz="1200" b="0" i="0" u="none" strike="noStrike" dirty="0">
                <a:solidFill>
                  <a:srgbClr val="000000"/>
                </a:solidFill>
                <a:effectLst/>
                <a:latin typeface="Calibri" panose="020F0502020204030204" pitchFamily="34" charset="0"/>
              </a:rPr>
              <a:t>Involverte fag</a:t>
            </a:r>
            <a:r>
              <a:rPr lang="nb-NO" dirty="0"/>
              <a:t> </a:t>
            </a:r>
          </a:p>
          <a:p>
            <a:pPr marL="285750" indent="-285750">
              <a:buFont typeface="Arial" panose="020B0604020202020204" pitchFamily="34" charset="0"/>
              <a:buChar char="•"/>
            </a:pPr>
            <a:r>
              <a:rPr lang="nb-NO" sz="1200" b="0" i="0" u="none" strike="noStrike" dirty="0">
                <a:solidFill>
                  <a:srgbClr val="000000"/>
                </a:solidFill>
                <a:effectLst/>
                <a:latin typeface="Calibri" panose="020F0502020204030204" pitchFamily="34" charset="0"/>
              </a:rPr>
              <a:t>Involverte elever</a:t>
            </a:r>
            <a:r>
              <a:rPr lang="nb-NO" dirty="0"/>
              <a:t> og lærere</a:t>
            </a:r>
          </a:p>
          <a:p>
            <a:pPr marL="285750" indent="-285750">
              <a:buFont typeface="Arial" panose="020B0604020202020204" pitchFamily="34" charset="0"/>
              <a:buChar char="•"/>
            </a:pPr>
            <a:r>
              <a:rPr lang="nb-NO" sz="1200" b="0" i="0" u="none" strike="noStrike" dirty="0">
                <a:solidFill>
                  <a:srgbClr val="000000"/>
                </a:solidFill>
                <a:effectLst/>
                <a:latin typeface="Calibri" panose="020F0502020204030204" pitchFamily="34" charset="0"/>
              </a:rPr>
              <a:t>Tidsperiode for gjennomføring</a:t>
            </a:r>
            <a:r>
              <a:rPr lang="nb-NO" dirty="0"/>
              <a:t> </a:t>
            </a:r>
          </a:p>
          <a:p>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9</a:t>
            </a:fld>
            <a:endParaRPr lang="nb-NO"/>
          </a:p>
        </p:txBody>
      </p:sp>
    </p:spTree>
    <p:extLst>
      <p:ext uri="{BB962C8B-B14F-4D97-AF65-F5344CB8AC3E}">
        <p14:creationId xmlns:p14="http://schemas.microsoft.com/office/powerpoint/2010/main" val="2205227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3736678"/>
            <a:ext cx="9144000" cy="1060474"/>
          </a:xfrm>
        </p:spPr>
        <p:txBody>
          <a:bodyPr anchor="b">
            <a:normAutofit/>
          </a:bodyPr>
          <a:lstStyle>
            <a:lvl1pPr algn="ctr">
              <a:defRPr sz="5000"/>
            </a:lvl1pPr>
          </a:lstStyle>
          <a:p>
            <a:r>
              <a:rPr lang="en-US" dirty="0" err="1"/>
              <a:t>Tittel</a:t>
            </a:r>
            <a:endParaRPr lang="nb-NO" dirty="0"/>
          </a:p>
        </p:txBody>
      </p:sp>
      <p:sp>
        <p:nvSpPr>
          <p:cNvPr id="3" name="Subtitle 2"/>
          <p:cNvSpPr>
            <a:spLocks noGrp="1"/>
          </p:cNvSpPr>
          <p:nvPr>
            <p:ph type="subTitle" idx="1" hasCustomPrompt="1"/>
          </p:nvPr>
        </p:nvSpPr>
        <p:spPr>
          <a:xfrm>
            <a:off x="1524000" y="4874788"/>
            <a:ext cx="9144000" cy="498428"/>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Person(er), </a:t>
            </a:r>
            <a:r>
              <a:rPr lang="en-US" dirty="0" err="1"/>
              <a:t>sted</a:t>
            </a:r>
            <a:r>
              <a:rPr lang="en-US" dirty="0"/>
              <a:t> og </a:t>
            </a:r>
            <a:r>
              <a:rPr lang="en-US" dirty="0" err="1"/>
              <a:t>dato</a:t>
            </a:r>
            <a:endParaRPr lang="nb-NO" dirty="0"/>
          </a:p>
        </p:txBody>
      </p:sp>
      <p:grpSp>
        <p:nvGrpSpPr>
          <p:cNvPr id="16" name="Gruppe 15">
            <a:extLst>
              <a:ext uri="{FF2B5EF4-FFF2-40B4-BE49-F238E27FC236}">
                <a16:creationId xmlns:a16="http://schemas.microsoft.com/office/drawing/2014/main" id="{F9DFAC15-D0B0-4FF8-1100-F12371230FE1}"/>
              </a:ext>
            </a:extLst>
          </p:cNvPr>
          <p:cNvGrpSpPr/>
          <p:nvPr userDrawn="1"/>
        </p:nvGrpSpPr>
        <p:grpSpPr>
          <a:xfrm>
            <a:off x="5268890" y="5713172"/>
            <a:ext cx="1654221" cy="799422"/>
            <a:chOff x="4999349" y="5481649"/>
            <a:chExt cx="1654221" cy="799422"/>
          </a:xfrm>
        </p:grpSpPr>
        <p:pic>
          <p:nvPicPr>
            <p:cNvPr id="14" name="Bilde 13" descr="Et bilde som inneholder logo&#10;&#10;Automatisk generert beskrivelse">
              <a:extLst>
                <a:ext uri="{FF2B5EF4-FFF2-40B4-BE49-F238E27FC236}">
                  <a16:creationId xmlns:a16="http://schemas.microsoft.com/office/drawing/2014/main" id="{98697830-B734-0B56-D7AF-DA759E3085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68889" y="5481649"/>
              <a:ext cx="1115143" cy="606492"/>
            </a:xfrm>
            <a:prstGeom prst="rect">
              <a:avLst/>
            </a:prstGeom>
          </p:spPr>
        </p:pic>
        <p:pic>
          <p:nvPicPr>
            <p:cNvPr id="15" name="Bilde 14" descr="Et bilde som inneholder logo&#10;&#10;Automatisk generert beskrivelse">
              <a:extLst>
                <a:ext uri="{FF2B5EF4-FFF2-40B4-BE49-F238E27FC236}">
                  <a16:creationId xmlns:a16="http://schemas.microsoft.com/office/drawing/2014/main" id="{2AFF705D-4F0B-300A-D730-6CB005840AC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999349" y="6112077"/>
              <a:ext cx="1654221" cy="168994"/>
            </a:xfrm>
            <a:prstGeom prst="rect">
              <a:avLst/>
            </a:prstGeom>
          </p:spPr>
        </p:pic>
      </p:grpSp>
    </p:spTree>
    <p:extLst>
      <p:ext uri="{BB962C8B-B14F-4D97-AF65-F5344CB8AC3E}">
        <p14:creationId xmlns:p14="http://schemas.microsoft.com/office/powerpoint/2010/main" val="160065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3392" y="4800600"/>
            <a:ext cx="7315200" cy="566738"/>
          </a:xfrm>
        </p:spPr>
        <p:txBody>
          <a:bodyPr anchor="b"/>
          <a:lstStyle>
            <a:lvl1pPr algn="l">
              <a:defRPr sz="2000" b="1"/>
            </a:lvl1pPr>
          </a:lstStyle>
          <a:p>
            <a:r>
              <a:rPr lang="nb-NO" dirty="0"/>
              <a:t>Klikk for å redigere tittelstil</a:t>
            </a:r>
          </a:p>
        </p:txBody>
      </p:sp>
      <p:sp>
        <p:nvSpPr>
          <p:cNvPr id="3" name="Plassholder for bilde 2"/>
          <p:cNvSpPr>
            <a:spLocks noGrp="1"/>
          </p:cNvSpPr>
          <p:nvPr>
            <p:ph type="pic" idx="1"/>
          </p:nvPr>
        </p:nvSpPr>
        <p:spPr>
          <a:xfrm>
            <a:off x="609600" y="1068387"/>
            <a:ext cx="10972800" cy="3548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23392"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16.09.2025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60703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1628800"/>
            <a:ext cx="10363200" cy="1470025"/>
          </a:xfrm>
        </p:spPr>
        <p:txBody>
          <a:bodyPr/>
          <a:lstStyle>
            <a:lvl1pPr algn="l">
              <a:defRPr/>
            </a:lvl1pPr>
          </a:lstStyle>
          <a:p>
            <a:r>
              <a:rPr lang="nb-NO"/>
              <a:t>Klikk for å redigere tittelstil</a:t>
            </a:r>
          </a:p>
        </p:txBody>
      </p:sp>
      <p:sp>
        <p:nvSpPr>
          <p:cNvPr id="3" name="Undertittel 2"/>
          <p:cNvSpPr>
            <a:spLocks noGrp="1"/>
          </p:cNvSpPr>
          <p:nvPr>
            <p:ph type="subTitle" idx="1"/>
          </p:nvPr>
        </p:nvSpPr>
        <p:spPr>
          <a:xfrm>
            <a:off x="914400" y="3404592"/>
            <a:ext cx="9448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1B92B21-64C0-4AD7-ADC1-60D1B6E101FC}" type="datetimeFigureOut">
              <a:rPr lang="nb-NO" smtClean="0"/>
              <a:t>16.09.2025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48762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1B92B21-64C0-4AD7-ADC1-60D1B6E101FC}" type="datetimeFigureOut">
              <a:rPr lang="nb-NO" smtClean="0"/>
              <a:t>16.09.2025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176850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97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1B92B21-64C0-4AD7-ADC1-60D1B6E101FC}" type="datetimeFigureOut">
              <a:rPr lang="nb-NO" smtClean="0"/>
              <a:t>16.09.2025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997416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98884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609600" y="2628602"/>
            <a:ext cx="5386917"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193368" y="198884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6193368" y="2628602"/>
            <a:ext cx="5389033"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1B92B21-64C0-4AD7-ADC1-60D1B6E101FC}" type="datetimeFigureOut">
              <a:rPr lang="nb-NO" smtClean="0"/>
              <a:t>16.09.2025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144463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1B92B21-64C0-4AD7-ADC1-60D1B6E101FC}" type="datetimeFigureOut">
              <a:rPr lang="nb-NO" smtClean="0"/>
              <a:t>16.09.2025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18607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1B92B21-64C0-4AD7-ADC1-60D1B6E101FC}" type="datetimeFigureOut">
              <a:rPr lang="nb-NO" smtClean="0"/>
              <a:t>16.09.2025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1009142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16.09.2025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4232105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3392" y="4800600"/>
            <a:ext cx="7315200" cy="566738"/>
          </a:xfrm>
        </p:spPr>
        <p:txBody>
          <a:bodyPr anchor="b"/>
          <a:lstStyle>
            <a:lvl1pPr algn="l">
              <a:defRPr sz="2000" b="1"/>
            </a:lvl1pPr>
          </a:lstStyle>
          <a:p>
            <a:r>
              <a:rPr lang="nb-NO" dirty="0"/>
              <a:t>Klikk for å redigere tittelstil</a:t>
            </a:r>
          </a:p>
        </p:txBody>
      </p:sp>
      <p:sp>
        <p:nvSpPr>
          <p:cNvPr id="3" name="Plassholder for bilde 2"/>
          <p:cNvSpPr>
            <a:spLocks noGrp="1"/>
          </p:cNvSpPr>
          <p:nvPr>
            <p:ph type="pic" idx="1"/>
          </p:nvPr>
        </p:nvSpPr>
        <p:spPr>
          <a:xfrm>
            <a:off x="609600" y="1068387"/>
            <a:ext cx="10972800" cy="3548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23392"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16.09.2025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4282494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1628800"/>
            <a:ext cx="10363200" cy="1470025"/>
          </a:xfrm>
        </p:spPr>
        <p:txBody>
          <a:bodyPr/>
          <a:lstStyle>
            <a:lvl1pPr algn="l">
              <a:defRPr/>
            </a:lvl1pPr>
          </a:lstStyle>
          <a:p>
            <a:r>
              <a:rPr lang="nb-NO"/>
              <a:t>Klikk for å redigere tittelstil</a:t>
            </a:r>
          </a:p>
        </p:txBody>
      </p:sp>
      <p:sp>
        <p:nvSpPr>
          <p:cNvPr id="3" name="Undertittel 2"/>
          <p:cNvSpPr>
            <a:spLocks noGrp="1"/>
          </p:cNvSpPr>
          <p:nvPr>
            <p:ph type="subTitle" idx="1"/>
          </p:nvPr>
        </p:nvSpPr>
        <p:spPr>
          <a:xfrm>
            <a:off x="914400" y="3404592"/>
            <a:ext cx="9448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1B92B21-64C0-4AD7-ADC1-60D1B6E101FC}" type="datetimeFigureOut">
              <a:rPr lang="nb-NO" smtClean="0"/>
              <a:t>16.09.2025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67584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1628800"/>
            <a:ext cx="10363200" cy="1470025"/>
          </a:xfrm>
        </p:spPr>
        <p:txBody>
          <a:bodyPr/>
          <a:lstStyle>
            <a:lvl1pPr algn="l">
              <a:defRPr/>
            </a:lvl1pPr>
          </a:lstStyle>
          <a:p>
            <a:r>
              <a:rPr lang="nb-NO"/>
              <a:t>Klikk for å redigere tittelstil</a:t>
            </a:r>
          </a:p>
        </p:txBody>
      </p:sp>
      <p:sp>
        <p:nvSpPr>
          <p:cNvPr id="3" name="Undertittel 2"/>
          <p:cNvSpPr>
            <a:spLocks noGrp="1"/>
          </p:cNvSpPr>
          <p:nvPr>
            <p:ph type="subTitle" idx="1"/>
          </p:nvPr>
        </p:nvSpPr>
        <p:spPr>
          <a:xfrm>
            <a:off x="914400" y="3404592"/>
            <a:ext cx="9448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1B92B21-64C0-4AD7-ADC1-60D1B6E101FC}" type="datetimeFigureOut">
              <a:rPr lang="nb-NO" smtClean="0"/>
              <a:t>16.09.2025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388738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1B92B21-64C0-4AD7-ADC1-60D1B6E101FC}" type="datetimeFigureOut">
              <a:rPr lang="nb-NO" smtClean="0"/>
              <a:t>16.09.2025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523159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97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1B92B21-64C0-4AD7-ADC1-60D1B6E101FC}" type="datetimeFigureOut">
              <a:rPr lang="nb-NO" smtClean="0"/>
              <a:t>16.09.2025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612687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98884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609600" y="2628602"/>
            <a:ext cx="5386917"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193368" y="198884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6193368" y="2628602"/>
            <a:ext cx="5389033"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1B92B21-64C0-4AD7-ADC1-60D1B6E101FC}" type="datetimeFigureOut">
              <a:rPr lang="nb-NO" smtClean="0"/>
              <a:t>16.09.2025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260195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1B92B21-64C0-4AD7-ADC1-60D1B6E101FC}" type="datetimeFigureOut">
              <a:rPr lang="nb-NO" smtClean="0"/>
              <a:t>16.09.2025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495934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1B92B21-64C0-4AD7-ADC1-60D1B6E101FC}" type="datetimeFigureOut">
              <a:rPr lang="nb-NO" smtClean="0"/>
              <a:t>16.09.2025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72806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16.09.2025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05659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3392" y="4800600"/>
            <a:ext cx="7315200" cy="566738"/>
          </a:xfrm>
        </p:spPr>
        <p:txBody>
          <a:bodyPr anchor="b"/>
          <a:lstStyle>
            <a:lvl1pPr algn="l">
              <a:defRPr sz="2000" b="1"/>
            </a:lvl1pPr>
          </a:lstStyle>
          <a:p>
            <a:r>
              <a:rPr lang="nb-NO" dirty="0"/>
              <a:t>Klikk for å redigere tittelstil</a:t>
            </a:r>
          </a:p>
        </p:txBody>
      </p:sp>
      <p:sp>
        <p:nvSpPr>
          <p:cNvPr id="3" name="Plassholder for bilde 2"/>
          <p:cNvSpPr>
            <a:spLocks noGrp="1"/>
          </p:cNvSpPr>
          <p:nvPr>
            <p:ph type="pic" idx="1"/>
          </p:nvPr>
        </p:nvSpPr>
        <p:spPr>
          <a:xfrm>
            <a:off x="609600" y="1068387"/>
            <a:ext cx="10972800" cy="3548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23392"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16.09.2025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86725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1B92B21-64C0-4AD7-ADC1-60D1B6E101FC}" type="datetimeFigureOut">
              <a:rPr lang="nb-NO" smtClean="0"/>
              <a:t>16.09.2025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11288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1B92B21-64C0-4AD7-ADC1-60D1B6E101FC}" type="datetimeFigureOut">
              <a:rPr lang="nb-NO" smtClean="0"/>
              <a:t>16.09.2025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
        <p:nvSpPr>
          <p:cNvPr id="7" name="Rektangel 6">
            <a:extLst>
              <a:ext uri="{FF2B5EF4-FFF2-40B4-BE49-F238E27FC236}">
                <a16:creationId xmlns:a16="http://schemas.microsoft.com/office/drawing/2014/main" id="{77693907-1068-0A2D-B6A6-7B26B96B86DF}"/>
              </a:ext>
            </a:extLst>
          </p:cNvPr>
          <p:cNvSpPr/>
          <p:nvPr userDrawn="1"/>
        </p:nvSpPr>
        <p:spPr>
          <a:xfrm>
            <a:off x="0" y="6126164"/>
            <a:ext cx="2423592" cy="7318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EBD9DF35-72CB-77EF-1287-A7DAF385A758}"/>
              </a:ext>
            </a:extLst>
          </p:cNvPr>
          <p:cNvSpPr/>
          <p:nvPr userDrawn="1"/>
        </p:nvSpPr>
        <p:spPr>
          <a:xfrm>
            <a:off x="9768408" y="6126164"/>
            <a:ext cx="2423592" cy="7318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6094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97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1B92B21-64C0-4AD7-ADC1-60D1B6E101FC}" type="datetimeFigureOut">
              <a:rPr lang="nb-NO" smtClean="0"/>
              <a:t>16.09.2025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546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98884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609600" y="2628602"/>
            <a:ext cx="5386917"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193368" y="198884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6193368" y="2628602"/>
            <a:ext cx="5389033"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1B92B21-64C0-4AD7-ADC1-60D1B6E101FC}" type="datetimeFigureOut">
              <a:rPr lang="nb-NO" smtClean="0"/>
              <a:t>16.09.2025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89085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1B92B21-64C0-4AD7-ADC1-60D1B6E101FC}" type="datetimeFigureOut">
              <a:rPr lang="nb-NO" smtClean="0"/>
              <a:t>16.09.2025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65554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1B92B21-64C0-4AD7-ADC1-60D1B6E101FC}" type="datetimeFigureOut">
              <a:rPr lang="nb-NO" smtClean="0"/>
              <a:t>16.09.2025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18332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16.09.2025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7083122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microsoft.com/office/2007/relationships/hdphoto" Target="../media/hdphoto1.wdp"/><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png"/><Relationship Id="rId5" Type="http://schemas.openxmlformats.org/officeDocument/2006/relationships/slideLayout" Target="../slideLayouts/slideLayout23.xml"/><Relationship Id="rId10" Type="http://schemas.openxmlformats.org/officeDocument/2006/relationships/image" Target="../media/image4.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679337"/>
            <a:ext cx="10515600" cy="1325563"/>
          </a:xfrm>
          <a:prstGeom prst="rect">
            <a:avLst/>
          </a:prstGeom>
        </p:spPr>
        <p:txBody>
          <a:bodyPr vert="horz" lIns="91440" tIns="45720" rIns="91440" bIns="45720" rtlCol="0" anchor="ctr">
            <a:normAutofit/>
          </a:bodyPr>
          <a:lstStyle/>
          <a:p>
            <a:r>
              <a:rPr lang="en-US"/>
              <a:t>Click to edit Master title style</a:t>
            </a:r>
            <a:endParaRPr lang="nb-NO" dirty="0"/>
          </a:p>
        </p:txBody>
      </p:sp>
      <p:sp>
        <p:nvSpPr>
          <p:cNvPr id="3" name="Text Placeholder 2"/>
          <p:cNvSpPr>
            <a:spLocks noGrp="1"/>
          </p:cNvSpPr>
          <p:nvPr>
            <p:ph type="body" idx="1"/>
          </p:nvPr>
        </p:nvSpPr>
        <p:spPr>
          <a:xfrm>
            <a:off x="838200" y="4149079"/>
            <a:ext cx="10515600" cy="20278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F5778-A082-4B29-AD6A-89026AE0AB05}" type="datetimeFigureOut">
              <a:rPr lang="nb-NO" smtClean="0"/>
              <a:t>16.09.2025</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4D1B2-7ABD-4A36-90E8-82F31A185D1E}" type="slidenum">
              <a:rPr lang="nb-NO" smtClean="0"/>
              <a:t>‹#›</a:t>
            </a:fld>
            <a:endParaRPr lang="nb-NO"/>
          </a:p>
        </p:txBody>
      </p:sp>
    </p:spTree>
    <p:extLst>
      <p:ext uri="{BB962C8B-B14F-4D97-AF65-F5344CB8AC3E}">
        <p14:creationId xmlns:p14="http://schemas.microsoft.com/office/powerpoint/2010/main" val="1055271315"/>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e 9" descr="Logo Universitetet i Oslo">
            <a:extLst>
              <a:ext uri="{FF2B5EF4-FFF2-40B4-BE49-F238E27FC236}">
                <a16:creationId xmlns:a16="http://schemas.microsoft.com/office/drawing/2014/main" id="{D8F70EC6-3734-E106-6F72-3CC41018C80C}"/>
              </a:ext>
            </a:extLst>
          </p:cNvPr>
          <p:cNvPicPr>
            <a:picLocks noChangeAspect="1"/>
          </p:cNvPicPr>
          <p:nvPr userDrawn="1"/>
        </p:nvPicPr>
        <p:blipFill>
          <a:blip r:embed="rId11" cstate="screen">
            <a:clrChange>
              <a:clrFrom>
                <a:srgbClr val="FFFFFF"/>
              </a:clrFrom>
              <a:clrTo>
                <a:srgbClr val="FFFFFF">
                  <a:alpha val="0"/>
                </a:srgbClr>
              </a:clrTo>
            </a:clrChange>
            <a:alphaModFix amt="76000"/>
            <a:extLst>
              <a:ext uri="{BEBA8EAE-BF5A-486C-A8C5-ECC9F3942E4B}">
                <a14:imgProps xmlns:a14="http://schemas.microsoft.com/office/drawing/2010/main">
                  <a14:imgLayer r:embed="rId12">
                    <a14:imgEffect>
                      <a14:saturation sat="176000"/>
                    </a14:imgEffect>
                  </a14:imgLayer>
                </a14:imgProps>
              </a:ext>
              <a:ext uri="{28A0092B-C50C-407E-A947-70E740481C1C}">
                <a14:useLocalDpi xmlns:a14="http://schemas.microsoft.com/office/drawing/2010/main"/>
              </a:ext>
            </a:extLst>
          </a:blip>
          <a:stretch>
            <a:fillRect/>
          </a:stretch>
        </p:blipFill>
        <p:spPr>
          <a:xfrm>
            <a:off x="191344" y="6293644"/>
            <a:ext cx="2381250" cy="490538"/>
          </a:xfrm>
          <a:prstGeom prst="rect">
            <a:avLst/>
          </a:prstGeom>
        </p:spPr>
      </p:pic>
      <p:sp>
        <p:nvSpPr>
          <p:cNvPr id="2" name="Plassholder for tittel 1"/>
          <p:cNvSpPr>
            <a:spLocks noGrp="1"/>
          </p:cNvSpPr>
          <p:nvPr>
            <p:ph type="title"/>
          </p:nvPr>
        </p:nvSpPr>
        <p:spPr>
          <a:xfrm>
            <a:off x="609600" y="989856"/>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2276872"/>
            <a:ext cx="10972800" cy="384929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2841848" y="6356351"/>
            <a:ext cx="12379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92B21-64C0-4AD7-ADC1-60D1B6E101FC}" type="datetimeFigureOut">
              <a:rPr lang="nb-NO" smtClean="0"/>
              <a:t>16.09.2025</a:t>
            </a:fld>
            <a:endParaRPr lang="nb-NO"/>
          </a:p>
        </p:txBody>
      </p:sp>
      <p:sp>
        <p:nvSpPr>
          <p:cNvPr id="5" name="Plassholder for bunntekst 4"/>
          <p:cNvSpPr>
            <a:spLocks noGrp="1"/>
          </p:cNvSpPr>
          <p:nvPr>
            <p:ph type="ftr" sz="quarter" idx="3"/>
          </p:nvPr>
        </p:nvSpPr>
        <p:spPr>
          <a:xfrm>
            <a:off x="4205393" y="6356351"/>
            <a:ext cx="38348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8112224" y="6356351"/>
            <a:ext cx="8640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56EF0-1A67-43BF-80B9-9AEBD3651FF4}" type="slidenum">
              <a:rPr lang="nb-NO" smtClean="0"/>
              <a:t>‹#›</a:t>
            </a:fld>
            <a:endParaRPr lang="nb-NO"/>
          </a:p>
        </p:txBody>
      </p:sp>
      <p:pic>
        <p:nvPicPr>
          <p:cNvPr id="12" name="Picture 11"/>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9879461" y="6381328"/>
            <a:ext cx="346111" cy="370911"/>
          </a:xfrm>
          <a:prstGeom prst="rect">
            <a:avLst/>
          </a:prstGeom>
        </p:spPr>
      </p:pic>
      <p:pic>
        <p:nvPicPr>
          <p:cNvPr id="11" name="Bilde 10" descr="Et bilde som inneholder logo&#10;&#10;Automatisk generert beskrivelse">
            <a:extLst>
              <a:ext uri="{FF2B5EF4-FFF2-40B4-BE49-F238E27FC236}">
                <a16:creationId xmlns:a16="http://schemas.microsoft.com/office/drawing/2014/main" id="{FC0B9178-B778-52BA-2AE6-8C1CB77D3C6A}"/>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10272464" y="6488188"/>
            <a:ext cx="1654221" cy="168994"/>
          </a:xfrm>
          <a:prstGeom prst="rect">
            <a:avLst/>
          </a:prstGeom>
        </p:spPr>
      </p:pic>
    </p:spTree>
    <p:extLst>
      <p:ext uri="{BB962C8B-B14F-4D97-AF65-F5344CB8AC3E}">
        <p14:creationId xmlns:p14="http://schemas.microsoft.com/office/powerpoint/2010/main" val="990088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14"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12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989856"/>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2276872"/>
            <a:ext cx="10972800" cy="384929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356351"/>
            <a:ext cx="12379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92B21-64C0-4AD7-ADC1-60D1B6E101FC}" type="datetimeFigureOut">
              <a:rPr lang="nb-NO" smtClean="0"/>
              <a:t>16.09.2025</a:t>
            </a:fld>
            <a:endParaRPr lang="nb-NO"/>
          </a:p>
        </p:txBody>
      </p:sp>
      <p:sp>
        <p:nvSpPr>
          <p:cNvPr id="5" name="Plassholder for bunntekst 4"/>
          <p:cNvSpPr>
            <a:spLocks noGrp="1"/>
          </p:cNvSpPr>
          <p:nvPr>
            <p:ph type="ftr" sz="quarter" idx="3"/>
          </p:nvPr>
        </p:nvSpPr>
        <p:spPr>
          <a:xfrm>
            <a:off x="1973145" y="6356351"/>
            <a:ext cx="5155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7248128" y="6356351"/>
            <a:ext cx="8640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56EF0-1A67-43BF-80B9-9AEBD3651FF4}" type="slidenum">
              <a:rPr lang="nb-NO" smtClean="0"/>
              <a:t>‹#›</a:t>
            </a:fld>
            <a:endParaRPr lang="nb-NO"/>
          </a:p>
        </p:txBody>
      </p:sp>
      <p:pic>
        <p:nvPicPr>
          <p:cNvPr id="10" name="Bilde 9" descr="Logo Universitetet i Oslo">
            <a:extLst>
              <a:ext uri="{FF2B5EF4-FFF2-40B4-BE49-F238E27FC236}">
                <a16:creationId xmlns:a16="http://schemas.microsoft.com/office/drawing/2014/main" id="{D8F70EC6-3734-E106-6F72-3CC41018C80C}"/>
              </a:ext>
            </a:extLst>
          </p:cNvPr>
          <p:cNvPicPr>
            <a:picLocks noChangeAspect="1"/>
          </p:cNvPicPr>
          <p:nvPr userDrawn="1"/>
        </p:nvPicPr>
        <p:blipFill rotWithShape="1">
          <a:blip r:embed="rId10" cstate="screen">
            <a:clrChange>
              <a:clrFrom>
                <a:srgbClr val="FFFFFF"/>
              </a:clrFrom>
              <a:clrTo>
                <a:srgbClr val="FFFFFF">
                  <a:alpha val="0"/>
                </a:srgbClr>
              </a:clrTo>
            </a:clrChange>
            <a:alphaModFix amt="76000"/>
            <a:extLst>
              <a:ext uri="{BEBA8EAE-BF5A-486C-A8C5-ECC9F3942E4B}">
                <a14:imgProps xmlns:a14="http://schemas.microsoft.com/office/drawing/2010/main">
                  <a14:imgLayer r:embed="rId11">
                    <a14:imgEffect>
                      <a14:saturation sat="176000"/>
                    </a14:imgEffect>
                  </a14:imgLayer>
                </a14:imgProps>
              </a:ext>
              <a:ext uri="{28A0092B-C50C-407E-A947-70E740481C1C}">
                <a14:useLocalDpi xmlns:a14="http://schemas.microsoft.com/office/drawing/2010/main"/>
              </a:ext>
            </a:extLst>
          </a:blip>
          <a:srcRect r="13342"/>
          <a:stretch/>
        </p:blipFill>
        <p:spPr>
          <a:xfrm>
            <a:off x="10128448" y="6270180"/>
            <a:ext cx="2063552" cy="490538"/>
          </a:xfrm>
          <a:prstGeom prst="rect">
            <a:avLst/>
          </a:prstGeom>
        </p:spPr>
      </p:pic>
    </p:spTree>
    <p:extLst>
      <p:ext uri="{BB962C8B-B14F-4D97-AF65-F5344CB8AC3E}">
        <p14:creationId xmlns:p14="http://schemas.microsoft.com/office/powerpoint/2010/main" val="39492701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12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989856"/>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2276872"/>
            <a:ext cx="10972800" cy="384929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356351"/>
            <a:ext cx="12379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92B21-64C0-4AD7-ADC1-60D1B6E101FC}" type="datetimeFigureOut">
              <a:rPr lang="nb-NO" smtClean="0"/>
              <a:t>16.09.2025</a:t>
            </a:fld>
            <a:endParaRPr lang="nb-NO"/>
          </a:p>
        </p:txBody>
      </p:sp>
      <p:sp>
        <p:nvSpPr>
          <p:cNvPr id="5" name="Plassholder for bunntekst 4"/>
          <p:cNvSpPr>
            <a:spLocks noGrp="1"/>
          </p:cNvSpPr>
          <p:nvPr>
            <p:ph type="ftr" sz="quarter" idx="3"/>
          </p:nvPr>
        </p:nvSpPr>
        <p:spPr>
          <a:xfrm>
            <a:off x="1973145" y="6356351"/>
            <a:ext cx="5155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7248128" y="6356351"/>
            <a:ext cx="8640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56EF0-1A67-43BF-80B9-9AEBD3651FF4}" type="slidenum">
              <a:rPr lang="nb-NO" smtClean="0"/>
              <a:t>‹#›</a:t>
            </a:fld>
            <a:endParaRPr lang="nb-NO"/>
          </a:p>
        </p:txBody>
      </p:sp>
      <p:pic>
        <p:nvPicPr>
          <p:cNvPr id="12" name="Picture 11"/>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9879461" y="6381328"/>
            <a:ext cx="346111" cy="370911"/>
          </a:xfrm>
          <a:prstGeom prst="rect">
            <a:avLst/>
          </a:prstGeom>
        </p:spPr>
      </p:pic>
      <p:pic>
        <p:nvPicPr>
          <p:cNvPr id="11" name="Bilde 10" descr="Et bilde som inneholder logo&#10;&#10;Automatisk generert beskrivelse">
            <a:extLst>
              <a:ext uri="{FF2B5EF4-FFF2-40B4-BE49-F238E27FC236}">
                <a16:creationId xmlns:a16="http://schemas.microsoft.com/office/drawing/2014/main" id="{FC0B9178-B778-52BA-2AE6-8C1CB77D3C6A}"/>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10272464" y="6488188"/>
            <a:ext cx="1654221" cy="168994"/>
          </a:xfrm>
          <a:prstGeom prst="rect">
            <a:avLst/>
          </a:prstGeom>
        </p:spPr>
      </p:pic>
    </p:spTree>
    <p:extLst>
      <p:ext uri="{BB962C8B-B14F-4D97-AF65-F5344CB8AC3E}">
        <p14:creationId xmlns:p14="http://schemas.microsoft.com/office/powerpoint/2010/main" val="39692152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12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1117439428?share=copy#t=8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Tre elever observerer isbiter som smelter på en metallplate og en plastplate. Foto.">
            <a:extLst>
              <a:ext uri="{FF2B5EF4-FFF2-40B4-BE49-F238E27FC236}">
                <a16:creationId xmlns:a16="http://schemas.microsoft.com/office/drawing/2014/main" id="{802DEB8C-C660-F67D-C90B-2AE5EBFC1E26}"/>
              </a:ext>
            </a:extLst>
          </p:cNvPr>
          <p:cNvPicPr>
            <a:picLocks noChangeAspect="1"/>
          </p:cNvPicPr>
          <p:nvPr/>
        </p:nvPicPr>
        <p:blipFill>
          <a:blip r:embed="rId3"/>
          <a:stretch>
            <a:fillRect/>
          </a:stretch>
        </p:blipFill>
        <p:spPr>
          <a:xfrm>
            <a:off x="0" y="0"/>
            <a:ext cx="12192000" cy="4010526"/>
          </a:xfrm>
          <a:prstGeom prst="rect">
            <a:avLst/>
          </a:prstGeom>
        </p:spPr>
      </p:pic>
      <p:pic>
        <p:nvPicPr>
          <p:cNvPr id="8" name="Bilde 7" descr="Logo Universitetet i Oslo">
            <a:extLst>
              <a:ext uri="{FF2B5EF4-FFF2-40B4-BE49-F238E27FC236}">
                <a16:creationId xmlns:a16="http://schemas.microsoft.com/office/drawing/2014/main" id="{F4A758E1-73E8-84B1-AF05-6CA9A50BCA4A}"/>
              </a:ext>
            </a:extLst>
          </p:cNvPr>
          <p:cNvPicPr>
            <a:picLocks noChangeAspect="1"/>
          </p:cNvPicPr>
          <p:nvPr/>
        </p:nvPicPr>
        <p:blipFill>
          <a:blip r:embed="rId4" cstate="screen">
            <a:clrChange>
              <a:clrFrom>
                <a:srgbClr val="FFFFFF"/>
              </a:clrFrom>
              <a:clrTo>
                <a:srgbClr val="FFFFFF">
                  <a:alpha val="0"/>
                </a:srgbClr>
              </a:clrTo>
            </a:clrChange>
            <a:alphaModFix amt="76000"/>
            <a:extLst>
              <a:ext uri="{BEBA8EAE-BF5A-486C-A8C5-ECC9F3942E4B}">
                <a14:imgProps xmlns:a14="http://schemas.microsoft.com/office/drawing/2010/main">
                  <a14:imgLayer r:embed="rId5">
                    <a14:imgEffect>
                      <a14:saturation sat="176000"/>
                    </a14:imgEffect>
                  </a14:imgLayer>
                </a14:imgProps>
              </a:ext>
              <a:ext uri="{28A0092B-C50C-407E-A947-70E740481C1C}">
                <a14:useLocalDpi xmlns:a14="http://schemas.microsoft.com/office/drawing/2010/main"/>
              </a:ext>
            </a:extLst>
          </a:blip>
          <a:stretch>
            <a:fillRect/>
          </a:stretch>
        </p:blipFill>
        <p:spPr>
          <a:xfrm>
            <a:off x="9801919" y="3121322"/>
            <a:ext cx="2381250" cy="490538"/>
          </a:xfrm>
          <a:prstGeom prst="rect">
            <a:avLst/>
          </a:prstGeom>
        </p:spPr>
      </p:pic>
      <p:pic>
        <p:nvPicPr>
          <p:cNvPr id="2" name="Picture 1" descr="Blå og oransje logo til Energioppdraget fra Naturfagsenteret">
            <a:extLst>
              <a:ext uri="{FF2B5EF4-FFF2-40B4-BE49-F238E27FC236}">
                <a16:creationId xmlns:a16="http://schemas.microsoft.com/office/drawing/2014/main" id="{52908BE1-19AA-47E6-8800-4C3A0AB49D99}"/>
              </a:ext>
            </a:extLst>
          </p:cNvPr>
          <p:cNvPicPr>
            <a:picLocks noChangeAspect="1"/>
          </p:cNvPicPr>
          <p:nvPr/>
        </p:nvPicPr>
        <p:blipFill>
          <a:blip r:embed="rId6"/>
          <a:stretch>
            <a:fillRect/>
          </a:stretch>
        </p:blipFill>
        <p:spPr>
          <a:xfrm>
            <a:off x="2413968" y="4403660"/>
            <a:ext cx="7364064" cy="1833652"/>
          </a:xfrm>
          <a:prstGeom prst="rect">
            <a:avLst/>
          </a:prstGeom>
        </p:spPr>
      </p:pic>
      <p:sp>
        <p:nvSpPr>
          <p:cNvPr id="4" name="Title 3">
            <a:extLst>
              <a:ext uri="{FF2B5EF4-FFF2-40B4-BE49-F238E27FC236}">
                <a16:creationId xmlns:a16="http://schemas.microsoft.com/office/drawing/2014/main" id="{33772931-5722-BF40-75C0-53DA14034F51}"/>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24998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C28C-09DF-78AB-16E4-B826195F687E}"/>
              </a:ext>
            </a:extLst>
          </p:cNvPr>
          <p:cNvSpPr>
            <a:spLocks noGrp="1"/>
          </p:cNvSpPr>
          <p:nvPr>
            <p:ph type="title"/>
          </p:nvPr>
        </p:nvSpPr>
        <p:spPr/>
        <p:txBody>
          <a:bodyPr/>
          <a:lstStyle/>
          <a:p>
            <a:r>
              <a:rPr lang="en-US" dirty="0" err="1"/>
              <a:t>Aktuelle</a:t>
            </a:r>
            <a:r>
              <a:rPr lang="en-US" dirty="0"/>
              <a:t> </a:t>
            </a:r>
            <a:r>
              <a:rPr lang="en-US" dirty="0" err="1"/>
              <a:t>kompetansemål</a:t>
            </a:r>
            <a:r>
              <a:rPr lang="en-US" dirty="0"/>
              <a:t> </a:t>
            </a:r>
            <a:r>
              <a:rPr lang="en-US" dirty="0" err="1"/>
              <a:t>fra</a:t>
            </a:r>
            <a:r>
              <a:rPr lang="en-US" dirty="0"/>
              <a:t> </a:t>
            </a:r>
            <a:r>
              <a:rPr lang="en-US" dirty="0" err="1"/>
              <a:t>naturfag</a:t>
            </a:r>
            <a:endParaRPr lang="nb-NO" dirty="0"/>
          </a:p>
        </p:txBody>
      </p:sp>
      <p:sp>
        <p:nvSpPr>
          <p:cNvPr id="3" name="Content Placeholder 2">
            <a:extLst>
              <a:ext uri="{FF2B5EF4-FFF2-40B4-BE49-F238E27FC236}">
                <a16:creationId xmlns:a16="http://schemas.microsoft.com/office/drawing/2014/main" id="{82F50182-5B68-DB36-DCE7-005105174478}"/>
              </a:ext>
            </a:extLst>
          </p:cNvPr>
          <p:cNvSpPr>
            <a:spLocks noGrp="1"/>
          </p:cNvSpPr>
          <p:nvPr>
            <p:ph idx="1"/>
          </p:nvPr>
        </p:nvSpPr>
        <p:spPr/>
        <p:txBody>
          <a:bodyPr vert="horz" lIns="91440" tIns="45720" rIns="91440" bIns="45720" rtlCol="0" anchor="t">
            <a:normAutofit/>
          </a:bodyPr>
          <a:lstStyle/>
          <a:p>
            <a:r>
              <a:rPr lang="en-US" dirty="0"/>
              <a:t>Etter 7. </a:t>
            </a:r>
            <a:r>
              <a:rPr lang="en-US" dirty="0" err="1"/>
              <a:t>trinn</a:t>
            </a:r>
            <a:r>
              <a:rPr lang="en-US" dirty="0"/>
              <a:t>:</a:t>
            </a:r>
          </a:p>
          <a:p>
            <a:pPr lvl="1">
              <a:buFont typeface="Roboto" panose="02000000000000000000" pitchFamily="2" charset="0"/>
              <a:buChar char="⁻"/>
            </a:pPr>
            <a:r>
              <a:rPr lang="nb-NO" b="0" i="0" dirty="0">
                <a:solidFill>
                  <a:srgbClr val="303030"/>
                </a:solidFill>
                <a:effectLst/>
                <a:latin typeface="Roboto" panose="02000000000000000000" pitchFamily="2" charset="0"/>
              </a:rPr>
              <a:t>stille spørsmål og lage hypoteser om naturfaglige fenomener, identifisere variabler og samle data for å finne svar</a:t>
            </a:r>
          </a:p>
          <a:p>
            <a:pPr lvl="1">
              <a:buFont typeface="Roboto" panose="02000000000000000000" pitchFamily="2" charset="0"/>
              <a:buChar char="⁻"/>
            </a:pPr>
            <a:r>
              <a:rPr lang="nb-NO" b="0" i="0" dirty="0">
                <a:solidFill>
                  <a:srgbClr val="303030"/>
                </a:solidFill>
                <a:effectLst/>
                <a:latin typeface="Roboto" panose="02000000000000000000" pitchFamily="2" charset="0"/>
              </a:rPr>
              <a:t>skille mellom observasjoner og slutninger, organisere data, bruke årsak-virkning-argumenter, trekke slutninger, vurdere feilkilder og presentere funn</a:t>
            </a:r>
          </a:p>
          <a:p>
            <a:pPr lvl="1">
              <a:buFont typeface="Roboto" panose="02000000000000000000" pitchFamily="2" charset="0"/>
              <a:buChar char="⁻"/>
            </a:pPr>
            <a:r>
              <a:rPr lang="nb-NO" b="0" i="0" dirty="0">
                <a:solidFill>
                  <a:srgbClr val="303030"/>
                </a:solidFill>
                <a:effectLst/>
                <a:latin typeface="Roboto" panose="02000000000000000000" pitchFamily="2" charset="0"/>
              </a:rPr>
              <a:t>reflektere over hvordan teknologi kan løse utfordringer, skape muligheter og føre til nye dilemmaer</a:t>
            </a:r>
          </a:p>
          <a:p>
            <a:pPr lvl="1">
              <a:buFont typeface="Roboto" panose="02000000000000000000" pitchFamily="2" charset="0"/>
              <a:buChar char="⁻"/>
            </a:pPr>
            <a:r>
              <a:rPr lang="nb-NO" dirty="0">
                <a:solidFill>
                  <a:srgbClr val="303030"/>
                </a:solidFill>
                <a:latin typeface="Segoe UI"/>
                <a:ea typeface="Roboto"/>
                <a:cs typeface="Segoe UI"/>
              </a:rPr>
              <a:t>utforske elektriske og magnetiske krefter gjennom forsøk og samtale om hvordan vi utnytter elektrisk energi i dagliglivet</a:t>
            </a:r>
            <a:endParaRPr lang="nb-NO" dirty="0">
              <a:solidFill>
                <a:srgbClr val="303030"/>
              </a:solidFill>
              <a:latin typeface="Roboto"/>
              <a:ea typeface="Roboto"/>
              <a:cs typeface="Roboto"/>
            </a:endParaRPr>
          </a:p>
          <a:p>
            <a:endParaRPr lang="nb-NO" dirty="0">
              <a:ea typeface="Calibri"/>
              <a:cs typeface="Calibri"/>
            </a:endParaRPr>
          </a:p>
        </p:txBody>
      </p:sp>
      <p:pic>
        <p:nvPicPr>
          <p:cNvPr id="4" name="Picture 3" descr="A blue and orange logo&#10;&#10;Description automatically generated">
            <a:extLst>
              <a:ext uri="{FF2B5EF4-FFF2-40B4-BE49-F238E27FC236}">
                <a16:creationId xmlns:a16="http://schemas.microsoft.com/office/drawing/2014/main" id="{DFA4E8E8-B0E0-C10C-DBF6-74019C094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0647"/>
            <a:ext cx="2332212" cy="580721"/>
          </a:xfrm>
          <a:prstGeom prst="rect">
            <a:avLst/>
          </a:prstGeom>
        </p:spPr>
      </p:pic>
    </p:spTree>
    <p:extLst>
      <p:ext uri="{BB962C8B-B14F-4D97-AF65-F5344CB8AC3E}">
        <p14:creationId xmlns:p14="http://schemas.microsoft.com/office/powerpoint/2010/main" val="386240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C28C-09DF-78AB-16E4-B826195F687E}"/>
              </a:ext>
            </a:extLst>
          </p:cNvPr>
          <p:cNvSpPr>
            <a:spLocks noGrp="1"/>
          </p:cNvSpPr>
          <p:nvPr>
            <p:ph type="title"/>
          </p:nvPr>
        </p:nvSpPr>
        <p:spPr/>
        <p:txBody>
          <a:bodyPr/>
          <a:lstStyle/>
          <a:p>
            <a:r>
              <a:rPr lang="en-US" dirty="0" err="1"/>
              <a:t>Aktuelle</a:t>
            </a:r>
            <a:r>
              <a:rPr lang="en-US" dirty="0"/>
              <a:t> </a:t>
            </a:r>
            <a:r>
              <a:rPr lang="en-US" dirty="0" err="1"/>
              <a:t>kompetansemål</a:t>
            </a:r>
            <a:r>
              <a:rPr lang="en-US" dirty="0"/>
              <a:t> </a:t>
            </a:r>
            <a:r>
              <a:rPr lang="en-US" dirty="0" err="1"/>
              <a:t>fra</a:t>
            </a:r>
            <a:r>
              <a:rPr lang="en-US" dirty="0"/>
              <a:t> </a:t>
            </a:r>
            <a:r>
              <a:rPr lang="en-US" dirty="0" err="1"/>
              <a:t>naturfag</a:t>
            </a:r>
            <a:endParaRPr lang="nb-NO" dirty="0"/>
          </a:p>
        </p:txBody>
      </p:sp>
      <p:sp>
        <p:nvSpPr>
          <p:cNvPr id="3" name="Content Placeholder 2">
            <a:extLst>
              <a:ext uri="{FF2B5EF4-FFF2-40B4-BE49-F238E27FC236}">
                <a16:creationId xmlns:a16="http://schemas.microsoft.com/office/drawing/2014/main" id="{82F50182-5B68-DB36-DCE7-005105174478}"/>
              </a:ext>
            </a:extLst>
          </p:cNvPr>
          <p:cNvSpPr>
            <a:spLocks noGrp="1"/>
          </p:cNvSpPr>
          <p:nvPr>
            <p:ph idx="1"/>
          </p:nvPr>
        </p:nvSpPr>
        <p:spPr/>
        <p:txBody>
          <a:bodyPr vert="horz" lIns="91440" tIns="45720" rIns="91440" bIns="45720" rtlCol="0" anchor="t">
            <a:normAutofit/>
          </a:bodyPr>
          <a:lstStyle/>
          <a:p>
            <a:r>
              <a:rPr lang="en-US" dirty="0"/>
              <a:t>Etter 10. </a:t>
            </a:r>
            <a:r>
              <a:rPr lang="en-US" dirty="0" err="1"/>
              <a:t>trinn</a:t>
            </a:r>
            <a:r>
              <a:rPr lang="en-US" dirty="0"/>
              <a:t>:</a:t>
            </a:r>
          </a:p>
          <a:p>
            <a:pPr lvl="1">
              <a:buFont typeface="Roboto" panose="02000000000000000000" pitchFamily="2" charset="0"/>
              <a:buChar char="⁻"/>
            </a:pPr>
            <a:r>
              <a:rPr lang="nb-NO" b="0" i="0" dirty="0">
                <a:solidFill>
                  <a:srgbClr val="303030"/>
                </a:solidFill>
                <a:effectLst/>
                <a:latin typeface="Roboto" panose="02000000000000000000" pitchFamily="2" charset="0"/>
              </a:rPr>
              <a:t>analysere og bruke innsamlede data til å lage forklaringer, drøfte forklaringene i lys av relevant teori og vurdere kvaliteten på egne og andres utforskinger</a:t>
            </a:r>
          </a:p>
          <a:p>
            <a:pPr lvl="1">
              <a:buFont typeface="Roboto" panose="02000000000000000000" pitchFamily="2" charset="0"/>
              <a:buChar char="⁻"/>
            </a:pPr>
            <a:r>
              <a:rPr lang="nb-NO" b="0" i="0" dirty="0">
                <a:solidFill>
                  <a:srgbClr val="303030"/>
                </a:solidFill>
                <a:effectLst/>
                <a:latin typeface="Roboto" panose="02000000000000000000" pitchFamily="2" charset="0"/>
              </a:rPr>
              <a:t>gjøre rede for energibevaring og energikvalitet og utforske ulike måter å omdanne, transportere og lagre energi på</a:t>
            </a:r>
          </a:p>
          <a:p>
            <a:pPr lvl="1">
              <a:buFont typeface="Roboto" panose="02000000000000000000" pitchFamily="2" charset="0"/>
              <a:buChar char="⁻"/>
            </a:pPr>
            <a:r>
              <a:rPr lang="nb-NO" b="0" i="0" dirty="0">
                <a:solidFill>
                  <a:srgbClr val="303030"/>
                </a:solidFill>
                <a:effectLst/>
                <a:latin typeface="Roboto" panose="02000000000000000000" pitchFamily="2" charset="0"/>
              </a:rPr>
              <a:t>drøfte hvordan energiproduksjon og energibruk kan påvirke miljøet lokalt og globalt</a:t>
            </a:r>
          </a:p>
          <a:p>
            <a:pPr lvl="1">
              <a:buFont typeface="Roboto" panose="02000000000000000000" pitchFamily="2" charset="0"/>
              <a:buChar char="⁻"/>
            </a:pPr>
            <a:r>
              <a:rPr lang="nb-NO" dirty="0">
                <a:solidFill>
                  <a:srgbClr val="303030"/>
                </a:solidFill>
                <a:latin typeface="Segoe UI"/>
                <a:ea typeface="Roboto"/>
                <a:cs typeface="Segoe UI"/>
              </a:rPr>
              <a:t>gi eksempler på og drøfte aktuelle dilemmaer knyttet til utnyttelse av naturressurser og tap av biologisk mangfold</a:t>
            </a:r>
            <a:endParaRPr lang="nb-NO" b="0" i="0" dirty="0">
              <a:solidFill>
                <a:srgbClr val="303030"/>
              </a:solidFill>
              <a:effectLst/>
              <a:latin typeface="Roboto" panose="02000000000000000000" pitchFamily="2" charset="0"/>
              <a:ea typeface="Roboto"/>
              <a:cs typeface="Roboto"/>
            </a:endParaRPr>
          </a:p>
          <a:p>
            <a:pPr lvl="1"/>
            <a:endParaRPr lang="nb-NO" dirty="0">
              <a:solidFill>
                <a:srgbClr val="303030"/>
              </a:solidFill>
              <a:latin typeface="Roboto" panose="02000000000000000000" pitchFamily="2" charset="0"/>
              <a:ea typeface="Roboto" panose="02000000000000000000" pitchFamily="2" charset="0"/>
              <a:cs typeface="Roboto" panose="02000000000000000000" pitchFamily="2" charset="0"/>
            </a:endParaRPr>
          </a:p>
          <a:p>
            <a:endParaRPr lang="nb-NO" dirty="0">
              <a:ea typeface="Calibri"/>
              <a:cs typeface="Calibri"/>
            </a:endParaRPr>
          </a:p>
        </p:txBody>
      </p:sp>
      <p:pic>
        <p:nvPicPr>
          <p:cNvPr id="4" name="Picture 3" descr="A blue and orange logo&#10;&#10;Description automatically generated">
            <a:extLst>
              <a:ext uri="{FF2B5EF4-FFF2-40B4-BE49-F238E27FC236}">
                <a16:creationId xmlns:a16="http://schemas.microsoft.com/office/drawing/2014/main" id="{4FB6994D-1B04-7D28-C2B4-275C6967A1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0647"/>
            <a:ext cx="2332212" cy="580721"/>
          </a:xfrm>
          <a:prstGeom prst="rect">
            <a:avLst/>
          </a:prstGeom>
        </p:spPr>
      </p:pic>
    </p:spTree>
    <p:extLst>
      <p:ext uri="{BB962C8B-B14F-4D97-AF65-F5344CB8AC3E}">
        <p14:creationId xmlns:p14="http://schemas.microsoft.com/office/powerpoint/2010/main" val="23604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C28C-09DF-78AB-16E4-B826195F687E}"/>
              </a:ext>
            </a:extLst>
          </p:cNvPr>
          <p:cNvSpPr>
            <a:spLocks noGrp="1"/>
          </p:cNvSpPr>
          <p:nvPr>
            <p:ph type="title"/>
          </p:nvPr>
        </p:nvSpPr>
        <p:spPr/>
        <p:txBody>
          <a:bodyPr/>
          <a:lstStyle/>
          <a:p>
            <a:r>
              <a:rPr lang="en-US" dirty="0" err="1"/>
              <a:t>Aktuelle</a:t>
            </a:r>
            <a:r>
              <a:rPr lang="en-US" dirty="0"/>
              <a:t> </a:t>
            </a:r>
            <a:r>
              <a:rPr lang="en-US" dirty="0" err="1"/>
              <a:t>kompetansemål</a:t>
            </a:r>
            <a:r>
              <a:rPr lang="en-US" dirty="0"/>
              <a:t> </a:t>
            </a:r>
            <a:r>
              <a:rPr lang="en-US" dirty="0" err="1"/>
              <a:t>fra</a:t>
            </a:r>
            <a:r>
              <a:rPr lang="en-US" dirty="0"/>
              <a:t> </a:t>
            </a:r>
            <a:r>
              <a:rPr lang="en-US" dirty="0" err="1"/>
              <a:t>naturfag</a:t>
            </a:r>
            <a:endParaRPr lang="nb-NO" dirty="0"/>
          </a:p>
        </p:txBody>
      </p:sp>
      <p:sp>
        <p:nvSpPr>
          <p:cNvPr id="3" name="Content Placeholder 2">
            <a:extLst>
              <a:ext uri="{FF2B5EF4-FFF2-40B4-BE49-F238E27FC236}">
                <a16:creationId xmlns:a16="http://schemas.microsoft.com/office/drawing/2014/main" id="{82F50182-5B68-DB36-DCE7-005105174478}"/>
              </a:ext>
            </a:extLst>
          </p:cNvPr>
          <p:cNvSpPr>
            <a:spLocks noGrp="1"/>
          </p:cNvSpPr>
          <p:nvPr>
            <p:ph idx="1"/>
          </p:nvPr>
        </p:nvSpPr>
        <p:spPr/>
        <p:txBody>
          <a:bodyPr>
            <a:normAutofit fontScale="92500" lnSpcReduction="20000"/>
          </a:bodyPr>
          <a:lstStyle/>
          <a:p>
            <a:r>
              <a:rPr lang="en-US" dirty="0" err="1"/>
              <a:t>Etter</a:t>
            </a:r>
            <a:r>
              <a:rPr lang="en-US" dirty="0"/>
              <a:t> vg1 SF:</a:t>
            </a:r>
          </a:p>
          <a:p>
            <a:pPr lvl="1"/>
            <a:r>
              <a:rPr lang="nb-NO" b="0" i="0" dirty="0">
                <a:solidFill>
                  <a:srgbClr val="303030"/>
                </a:solidFill>
                <a:effectLst/>
                <a:latin typeface="Roboto" panose="02000000000000000000" pitchFamily="2" charset="0"/>
              </a:rPr>
              <a:t>utforske en selvvalgt naturfaglig problemstilling, presentere funn og argumentere for valg av metoder</a:t>
            </a:r>
          </a:p>
          <a:p>
            <a:r>
              <a:rPr lang="en-US" dirty="0" err="1"/>
              <a:t>Etter</a:t>
            </a:r>
            <a:r>
              <a:rPr lang="en-US" dirty="0"/>
              <a:t> vg1 BA:</a:t>
            </a:r>
          </a:p>
          <a:p>
            <a:pPr lvl="1"/>
            <a:r>
              <a:rPr lang="nb-NO" dirty="0"/>
              <a:t>bruke begrepene energiovergang, energibevaring og virkningsgrad til å vurdere energiøkonomisering i bygg</a:t>
            </a:r>
            <a:endParaRPr lang="en-US" dirty="0"/>
          </a:p>
          <a:p>
            <a:r>
              <a:rPr lang="en-US" dirty="0" err="1"/>
              <a:t>Etter</a:t>
            </a:r>
            <a:r>
              <a:rPr lang="en-US" dirty="0"/>
              <a:t> vg1 EL:</a:t>
            </a:r>
          </a:p>
          <a:p>
            <a:pPr lvl="1"/>
            <a:r>
              <a:rPr lang="nb-NO" dirty="0"/>
              <a:t>gjøre rede for sammenhenger mellom elektrisk energi og effekt og presentere noen energieffektive løsninger i bygg</a:t>
            </a:r>
          </a:p>
          <a:p>
            <a:pPr lvl="1"/>
            <a:r>
              <a:rPr lang="nb-NO" dirty="0"/>
              <a:t>bruke begrepene vekselstrømteknologi, </a:t>
            </a:r>
            <a:r>
              <a:rPr lang="nb-NO" dirty="0" err="1"/>
              <a:t>likestrømsteknologi</a:t>
            </a:r>
            <a:r>
              <a:rPr lang="nb-NO" dirty="0"/>
              <a:t>, energilagring og virkningsgrad for å beskrive og drøfte metoder for bærekraftig energiproduksjon</a:t>
            </a:r>
          </a:p>
          <a:p>
            <a:pPr lvl="1"/>
            <a:endParaRPr lang="en-US" dirty="0"/>
          </a:p>
          <a:p>
            <a:endParaRPr lang="en-US" dirty="0"/>
          </a:p>
          <a:p>
            <a:endParaRPr lang="nb-NO" b="0" i="0" dirty="0">
              <a:solidFill>
                <a:srgbClr val="303030"/>
              </a:solidFill>
              <a:effectLst/>
              <a:latin typeface="Roboto" panose="02000000000000000000" pitchFamily="2" charset="0"/>
            </a:endParaRPr>
          </a:p>
          <a:p>
            <a:pPr lvl="1">
              <a:buFont typeface="Arial" panose="020B0604020202020204" pitchFamily="34" charset="0"/>
              <a:buChar char="•"/>
            </a:pPr>
            <a:endParaRPr lang="nb-NO" b="0" i="0" dirty="0">
              <a:solidFill>
                <a:srgbClr val="303030"/>
              </a:solidFill>
              <a:effectLst/>
              <a:latin typeface="Roboto" panose="02000000000000000000" pitchFamily="2" charset="0"/>
            </a:endParaRPr>
          </a:p>
          <a:p>
            <a:endParaRPr lang="nb-NO" dirty="0"/>
          </a:p>
        </p:txBody>
      </p:sp>
      <p:pic>
        <p:nvPicPr>
          <p:cNvPr id="4" name="Picture 3" descr="A blue and orange logo&#10;&#10;Description automatically generated">
            <a:extLst>
              <a:ext uri="{FF2B5EF4-FFF2-40B4-BE49-F238E27FC236}">
                <a16:creationId xmlns:a16="http://schemas.microsoft.com/office/drawing/2014/main" id="{C6668629-719F-CAA6-993F-ECC9091FB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0647"/>
            <a:ext cx="2332212" cy="580721"/>
          </a:xfrm>
          <a:prstGeom prst="rect">
            <a:avLst/>
          </a:prstGeom>
        </p:spPr>
      </p:pic>
    </p:spTree>
    <p:extLst>
      <p:ext uri="{BB962C8B-B14F-4D97-AF65-F5344CB8AC3E}">
        <p14:creationId xmlns:p14="http://schemas.microsoft.com/office/powerpoint/2010/main" val="41097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EBC8CBBF-E268-F82B-6D22-3FF0E54BD8F6}"/>
              </a:ext>
            </a:extLst>
          </p:cNvPr>
          <p:cNvSpPr>
            <a:spLocks noGrp="1"/>
          </p:cNvSpPr>
          <p:nvPr>
            <p:ph type="title"/>
          </p:nvPr>
        </p:nvSpPr>
        <p:spPr>
          <a:xfrm>
            <a:off x="609600" y="476672"/>
            <a:ext cx="10972800" cy="1296144"/>
          </a:xfrm>
        </p:spPr>
        <p:txBody>
          <a:bodyPr/>
          <a:lstStyle/>
          <a:p>
            <a:r>
              <a:rPr lang="nb-NO" dirty="0"/>
              <a:t>Energioppdraget</a:t>
            </a:r>
            <a:endParaRPr lang="nb-NO" dirty="0">
              <a:solidFill>
                <a:srgbClr val="FF0000"/>
              </a:solidFill>
            </a:endParaRPr>
          </a:p>
        </p:txBody>
      </p:sp>
      <p:sp>
        <p:nvSpPr>
          <p:cNvPr id="7" name="Plassholder for innhold 6">
            <a:extLst>
              <a:ext uri="{FF2B5EF4-FFF2-40B4-BE49-F238E27FC236}">
                <a16:creationId xmlns:a16="http://schemas.microsoft.com/office/drawing/2014/main" id="{B660A649-EDB4-443C-7452-9B4A37BE805E}"/>
              </a:ext>
            </a:extLst>
          </p:cNvPr>
          <p:cNvSpPr>
            <a:spLocks noGrp="1"/>
          </p:cNvSpPr>
          <p:nvPr>
            <p:ph idx="1"/>
          </p:nvPr>
        </p:nvSpPr>
        <p:spPr>
          <a:xfrm>
            <a:off x="609600" y="1772816"/>
            <a:ext cx="10972800" cy="4353348"/>
          </a:xfrm>
        </p:spPr>
        <p:txBody>
          <a:bodyPr>
            <a:normAutofit/>
          </a:bodyPr>
          <a:lstStyle/>
          <a:p>
            <a:r>
              <a:rPr lang="nb-NO" sz="2400" dirty="0">
                <a:effectLst/>
                <a:latin typeface="Segoe UI" panose="020B0502040204020203" pitchFamily="34" charset="0"/>
              </a:rPr>
              <a:t>Elever inviteres til å løse et oppdrag knytta til bærekraftig bruk av energi</a:t>
            </a:r>
            <a:r>
              <a:rPr lang="nb-NO" dirty="0">
                <a:latin typeface="Segoe UI" panose="020B0502040204020203" pitchFamily="34" charset="0"/>
              </a:rPr>
              <a:t>.</a:t>
            </a:r>
            <a:r>
              <a:rPr lang="nb-NO" sz="2400" dirty="0">
                <a:effectLst/>
                <a:latin typeface="Segoe UI" panose="020B0502040204020203" pitchFamily="34" charset="0"/>
              </a:rPr>
              <a:t> Avsenderen er</a:t>
            </a:r>
            <a:r>
              <a:rPr lang="nb-NO" dirty="0">
                <a:latin typeface="Segoe UI" panose="020B0502040204020203" pitchFamily="34" charset="0"/>
              </a:rPr>
              <a:t> en aktør i energisektoren. </a:t>
            </a:r>
            <a:endParaRPr lang="nb-NO" sz="2400" dirty="0">
              <a:effectLst/>
              <a:latin typeface="Segoe UI" panose="020B0502040204020203" pitchFamily="34" charset="0"/>
            </a:endParaRPr>
          </a:p>
          <a:p>
            <a:r>
              <a:rPr lang="nb-NO" sz="2400" dirty="0">
                <a:effectLst/>
                <a:latin typeface="Segoe UI" panose="020B0502040204020203" pitchFamily="34" charset="0"/>
              </a:rPr>
              <a:t>Mål: </a:t>
            </a:r>
            <a:endParaRPr lang="nb-NO" dirty="0">
              <a:latin typeface="Segoe UI" panose="020B0502040204020203" pitchFamily="34" charset="0"/>
            </a:endParaRPr>
          </a:p>
          <a:p>
            <a:pPr lvl="1"/>
            <a:r>
              <a:rPr lang="nb-NO" sz="2200" dirty="0">
                <a:effectLst/>
                <a:latin typeface="Segoe UI" panose="020B0502040204020203" pitchFamily="34" charset="0"/>
              </a:rPr>
              <a:t>styrke elevenes interesse og motivasjon for realfag, energispørsmål og energinæringa </a:t>
            </a:r>
            <a:endParaRPr lang="nb-NO" sz="2200" dirty="0">
              <a:latin typeface="Segoe UI" panose="020B0502040204020203" pitchFamily="34" charset="0"/>
            </a:endParaRPr>
          </a:p>
          <a:p>
            <a:pPr lvl="1"/>
            <a:r>
              <a:rPr lang="nb-NO" sz="2200" dirty="0">
                <a:effectLst/>
                <a:latin typeface="Segoe UI" panose="020B0502040204020203" pitchFamily="34" charset="0"/>
              </a:rPr>
              <a:t>øke elevenes læringsutbytte og rekruttering til realfagene</a:t>
            </a:r>
            <a:endParaRPr lang="nb-NO" sz="2200" dirty="0">
              <a:latin typeface="Segoe UI" panose="020B0502040204020203" pitchFamily="34" charset="0"/>
            </a:endParaRPr>
          </a:p>
          <a:p>
            <a:pPr lvl="1"/>
            <a:r>
              <a:rPr lang="nb-NO" sz="2200" dirty="0">
                <a:effectLst/>
                <a:latin typeface="Segoe UI" panose="020B0502040204020203" pitchFamily="34" charset="0"/>
              </a:rPr>
              <a:t>legge til rette for utforskende og tverrfaglig arbeid og bruk av andre læringsarenaer i undervisninga</a:t>
            </a:r>
            <a:endParaRPr lang="nb-NO" sz="2200" dirty="0"/>
          </a:p>
        </p:txBody>
      </p:sp>
      <p:pic>
        <p:nvPicPr>
          <p:cNvPr id="8" name="Picture 7" descr="A blue and orange logo&#10;&#10;Description automatically generated">
            <a:extLst>
              <a:ext uri="{FF2B5EF4-FFF2-40B4-BE49-F238E27FC236}">
                <a16:creationId xmlns:a16="http://schemas.microsoft.com/office/drawing/2014/main" id="{BB083145-51D6-4368-BE49-FC96D5D0F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5304"/>
            <a:ext cx="2332212" cy="580721"/>
          </a:xfrm>
          <a:prstGeom prst="rect">
            <a:avLst/>
          </a:prstGeom>
        </p:spPr>
      </p:pic>
    </p:spTree>
    <p:extLst>
      <p:ext uri="{BB962C8B-B14F-4D97-AF65-F5344CB8AC3E}">
        <p14:creationId xmlns:p14="http://schemas.microsoft.com/office/powerpoint/2010/main" val="310512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48154883-1F3C-C30F-55E7-5535FC60CD5A}"/>
              </a:ext>
            </a:extLst>
          </p:cNvPr>
          <p:cNvSpPr txBox="1"/>
          <p:nvPr/>
        </p:nvSpPr>
        <p:spPr>
          <a:xfrm>
            <a:off x="609600" y="989856"/>
            <a:ext cx="10972800" cy="1143000"/>
          </a:xfrm>
          <a:prstGeom prst="rect">
            <a:avLst/>
          </a:prstGeom>
        </p:spPr>
        <p:txBody>
          <a:bodyPr vert="horz" lIns="91440" tIns="45720" rIns="91440" bIns="45720" rtlCol="0" anchor="ctr">
            <a:normAutofit/>
          </a:bodyPr>
          <a:lstStyle/>
          <a:p>
            <a:pPr>
              <a:spcBef>
                <a:spcPct val="0"/>
              </a:spcBef>
              <a:spcAft>
                <a:spcPts val="600"/>
              </a:spcAft>
            </a:pPr>
            <a:r>
              <a:rPr lang="nb-NO" sz="4100" kern="1200" dirty="0">
                <a:effectLst/>
                <a:latin typeface="+mj-lt"/>
                <a:ea typeface="+mj-ea"/>
                <a:cs typeface="+mj-cs"/>
              </a:rPr>
              <a:t>Film til Energioppdraget 2025/26</a:t>
            </a:r>
          </a:p>
        </p:txBody>
      </p:sp>
      <p:pic>
        <p:nvPicPr>
          <p:cNvPr id="7" name="Bilde 6" descr="Et bilde som inneholder himmel, utendørs, skjermbilde, Parallell&#10;&#10;KI-generert innhold kan være feil.">
            <a:hlinkClick r:id="rId3"/>
            <a:extLst>
              <a:ext uri="{FF2B5EF4-FFF2-40B4-BE49-F238E27FC236}">
                <a16:creationId xmlns:a16="http://schemas.microsoft.com/office/drawing/2014/main" id="{75E4FF21-3123-F7CE-5C6C-1615ACB36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00" y="2137995"/>
            <a:ext cx="6520068" cy="3683839"/>
          </a:xfrm>
          <a:prstGeom prst="rect">
            <a:avLst/>
          </a:prstGeom>
          <a:noFill/>
        </p:spPr>
      </p:pic>
      <p:sp>
        <p:nvSpPr>
          <p:cNvPr id="10" name="TekstSylinder 9">
            <a:extLst>
              <a:ext uri="{FF2B5EF4-FFF2-40B4-BE49-F238E27FC236}">
                <a16:creationId xmlns:a16="http://schemas.microsoft.com/office/drawing/2014/main" id="{82B2EB1F-369B-03CC-6E3A-FF132C7F17EB}"/>
              </a:ext>
            </a:extLst>
          </p:cNvPr>
          <p:cNvSpPr txBox="1"/>
          <p:nvPr/>
        </p:nvSpPr>
        <p:spPr>
          <a:xfrm>
            <a:off x="7215468" y="2924944"/>
            <a:ext cx="495449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u="sng" kern="1200" dirty="0">
                <a:solidFill>
                  <a:schemeClr val="tx1"/>
                </a:solidFill>
                <a:effectLst/>
                <a:latin typeface="+mn-lt"/>
                <a:ea typeface="+mn-ea"/>
                <a:cs typeface="+mn-cs"/>
                <a:hlinkClick r:id="rId3"/>
              </a:rPr>
              <a:t>https://vimeo.com/1117439428?share=copy#t=88</a:t>
            </a:r>
            <a:endParaRPr lang="nb-NO" sz="1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9706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75EF0-E33A-A893-9D6E-EE61268BDE47}"/>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870D2EBC-13A5-D0F4-9237-D308C9343916}"/>
              </a:ext>
            </a:extLst>
          </p:cNvPr>
          <p:cNvSpPr>
            <a:spLocks noGrp="1"/>
          </p:cNvSpPr>
          <p:nvPr>
            <p:ph type="title"/>
          </p:nvPr>
        </p:nvSpPr>
        <p:spPr>
          <a:xfrm>
            <a:off x="609600" y="53752"/>
            <a:ext cx="10972800" cy="1143000"/>
          </a:xfrm>
        </p:spPr>
        <p:txBody>
          <a:bodyPr>
            <a:noAutofit/>
          </a:bodyPr>
          <a:lstStyle/>
          <a:p>
            <a:r>
              <a:rPr lang="nb-NO" sz="3600" dirty="0"/>
              <a:t>Oppdraget 2025/26 – Kapasiteten i strømnettet </a:t>
            </a:r>
          </a:p>
        </p:txBody>
      </p:sp>
      <p:sp>
        <p:nvSpPr>
          <p:cNvPr id="5" name="Plassholder for innhold 2">
            <a:extLst>
              <a:ext uri="{FF2B5EF4-FFF2-40B4-BE49-F238E27FC236}">
                <a16:creationId xmlns:a16="http://schemas.microsoft.com/office/drawing/2014/main" id="{9EC14D6F-A61B-8A53-85B7-9090DB6419FC}"/>
              </a:ext>
            </a:extLst>
          </p:cNvPr>
          <p:cNvSpPr>
            <a:spLocks noGrp="1"/>
          </p:cNvSpPr>
          <p:nvPr>
            <p:ph idx="1"/>
          </p:nvPr>
        </p:nvSpPr>
        <p:spPr>
          <a:xfrm>
            <a:off x="621875" y="1411514"/>
            <a:ext cx="6482237" cy="4034972"/>
          </a:xfrm>
          <a:prstGeom prst="wedgeRoundRectCallout">
            <a:avLst>
              <a:gd name="adj1" fmla="val 38107"/>
              <a:gd name="adj2" fmla="val 64485"/>
              <a:gd name="adj3" fmla="val 16667"/>
            </a:avLst>
          </a:prstGeom>
          <a:ln w="19050">
            <a:solidFill>
              <a:schemeClr val="accent6"/>
            </a:solidFill>
          </a:ln>
        </p:spPr>
        <p:txBody>
          <a:bodyPr>
            <a:noAutofit/>
          </a:bodyPr>
          <a:lstStyle/>
          <a:p>
            <a:pPr algn="l" rtl="0" fontAlgn="base">
              <a:spcAft>
                <a:spcPts val="800"/>
              </a:spcAft>
              <a:buNone/>
            </a:pPr>
            <a:r>
              <a:rPr lang="nb-NO" sz="2200" b="1" dirty="0">
                <a:solidFill>
                  <a:srgbClr val="000000"/>
                </a:solidFill>
                <a:latin typeface="Calibri" panose="020F0502020204030204" pitchFamily="34" charset="0"/>
              </a:rPr>
              <a:t>U</a:t>
            </a:r>
            <a:r>
              <a:rPr lang="nb-NO" sz="2200" b="1" i="0" dirty="0">
                <a:solidFill>
                  <a:srgbClr val="000000"/>
                </a:solidFill>
                <a:effectLst/>
                <a:latin typeface="Calibri" panose="020F0502020204030204" pitchFamily="34" charset="0"/>
              </a:rPr>
              <a:t>ndersøk situasjonen der dere bor:</a:t>
            </a:r>
            <a:r>
              <a:rPr lang="nb-NO" sz="2200" b="0" i="0" dirty="0">
                <a:solidFill>
                  <a:srgbClr val="000000"/>
                </a:solidFill>
                <a:effectLst/>
                <a:latin typeface="Calibri" panose="020F0502020204030204" pitchFamily="34" charset="0"/>
              </a:rPr>
              <a:t> </a:t>
            </a:r>
            <a:endParaRPr lang="nb-NO" sz="22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nb-NO" sz="2200" b="0" i="0" dirty="0">
                <a:solidFill>
                  <a:srgbClr val="000000"/>
                </a:solidFill>
                <a:effectLst/>
                <a:latin typeface="Calibri" panose="020F0502020204030204" pitchFamily="34" charset="0"/>
              </a:rPr>
              <a:t>Hvordan er kapasiteten i dag, og hvordan vil kapasiteten være i årene som kommer? </a:t>
            </a:r>
          </a:p>
          <a:p>
            <a:pPr algn="l" rtl="0" fontAlgn="base">
              <a:buFont typeface="Arial" panose="020B0604020202020204" pitchFamily="34" charset="0"/>
              <a:buChar char="•"/>
            </a:pPr>
            <a:r>
              <a:rPr lang="nb-NO" sz="2200" b="0" i="0" dirty="0">
                <a:solidFill>
                  <a:srgbClr val="000000"/>
                </a:solidFill>
                <a:effectLst/>
                <a:latin typeface="Calibri" panose="020F0502020204030204" pitchFamily="34" charset="0"/>
              </a:rPr>
              <a:t>Når, hvor og hvorfor oppstår det utfordringer med kapasiteten?  </a:t>
            </a:r>
          </a:p>
          <a:p>
            <a:pPr algn="l" rtl="0" fontAlgn="base">
              <a:buFont typeface="Arial" panose="020B0604020202020204" pitchFamily="34" charset="0"/>
              <a:buChar char="•"/>
            </a:pPr>
            <a:r>
              <a:rPr lang="nb-NO" sz="2200" b="0" i="0" dirty="0">
                <a:solidFill>
                  <a:srgbClr val="000000"/>
                </a:solidFill>
                <a:effectLst/>
                <a:latin typeface="Calibri" panose="020F0502020204030204" pitchFamily="34" charset="0"/>
              </a:rPr>
              <a:t>Vurder og avgjør hvilke(t) tiltak som bør gjennomføres for å bedre kapasiteten i strømnettet. </a:t>
            </a:r>
          </a:p>
        </p:txBody>
      </p:sp>
      <p:pic>
        <p:nvPicPr>
          <p:cNvPr id="3" name="Bilde 2" descr="Et bilde som inneholder tekst, dokument, brev, skjermbilde&#10;&#10;KI-generert innhold kan være feil.">
            <a:extLst>
              <a:ext uri="{FF2B5EF4-FFF2-40B4-BE49-F238E27FC236}">
                <a16:creationId xmlns:a16="http://schemas.microsoft.com/office/drawing/2014/main" id="{65A1F81A-0943-6D52-006E-81E483204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903" y="1052736"/>
            <a:ext cx="2971953" cy="4292821"/>
          </a:xfrm>
          <a:prstGeom prst="rect">
            <a:avLst/>
          </a:prstGeom>
          <a:ln>
            <a:solidFill>
              <a:schemeClr val="tx1"/>
            </a:solidFill>
          </a:ln>
        </p:spPr>
      </p:pic>
      <p:pic>
        <p:nvPicPr>
          <p:cNvPr id="4" name="Picture 2" descr="A white text on a black background&#10;&#10;AI-generated content may be incorrect.">
            <a:extLst>
              <a:ext uri="{FF2B5EF4-FFF2-40B4-BE49-F238E27FC236}">
                <a16:creationId xmlns:a16="http://schemas.microsoft.com/office/drawing/2014/main" id="{0B1025A3-F66D-A62A-5D49-213A4A107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159" y="2132856"/>
            <a:ext cx="2949965" cy="42497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08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BFD-AE71-723C-387E-0E62DB7F3FDE}"/>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716AF273-29CF-1861-8F23-4CB5771A4585}"/>
              </a:ext>
            </a:extLst>
          </p:cNvPr>
          <p:cNvSpPr>
            <a:spLocks noGrp="1"/>
          </p:cNvSpPr>
          <p:nvPr>
            <p:ph type="title"/>
          </p:nvPr>
        </p:nvSpPr>
        <p:spPr>
          <a:xfrm>
            <a:off x="609600" y="53752"/>
            <a:ext cx="10972800" cy="1143000"/>
          </a:xfrm>
        </p:spPr>
        <p:txBody>
          <a:bodyPr>
            <a:noAutofit/>
          </a:bodyPr>
          <a:lstStyle/>
          <a:p>
            <a:r>
              <a:rPr lang="nb-NO" sz="3600" dirty="0"/>
              <a:t>Oppdraget 2025/26 – Utfordringer i strømnettet </a:t>
            </a:r>
          </a:p>
        </p:txBody>
      </p:sp>
      <p:sp>
        <p:nvSpPr>
          <p:cNvPr id="5" name="Plassholder for innhold 2">
            <a:extLst>
              <a:ext uri="{FF2B5EF4-FFF2-40B4-BE49-F238E27FC236}">
                <a16:creationId xmlns:a16="http://schemas.microsoft.com/office/drawing/2014/main" id="{35728B49-7633-3997-9D11-5BED9E5301AF}"/>
              </a:ext>
            </a:extLst>
          </p:cNvPr>
          <p:cNvSpPr>
            <a:spLocks noGrp="1"/>
          </p:cNvSpPr>
          <p:nvPr>
            <p:ph idx="1"/>
          </p:nvPr>
        </p:nvSpPr>
        <p:spPr>
          <a:xfrm>
            <a:off x="621875" y="1411514"/>
            <a:ext cx="6482237" cy="4034972"/>
          </a:xfrm>
          <a:prstGeom prst="wedgeRoundRectCallout">
            <a:avLst>
              <a:gd name="adj1" fmla="val 38107"/>
              <a:gd name="adj2" fmla="val 64485"/>
              <a:gd name="adj3" fmla="val 16667"/>
            </a:avLst>
          </a:prstGeom>
          <a:ln w="19050">
            <a:solidFill>
              <a:schemeClr val="accent6"/>
            </a:solidFill>
          </a:ln>
        </p:spPr>
        <p:txBody>
          <a:bodyPr>
            <a:noAutofit/>
          </a:bodyPr>
          <a:lstStyle/>
          <a:p>
            <a:pPr algn="l" rtl="0" fontAlgn="base">
              <a:spcAft>
                <a:spcPts val="800"/>
              </a:spcAft>
              <a:buNone/>
            </a:pPr>
            <a:r>
              <a:rPr lang="nb-NO" sz="2200" b="1" dirty="0">
                <a:solidFill>
                  <a:srgbClr val="000000"/>
                </a:solidFill>
                <a:latin typeface="Calibri" panose="020F0502020204030204" pitchFamily="34" charset="0"/>
              </a:rPr>
              <a:t>U</a:t>
            </a:r>
            <a:r>
              <a:rPr lang="nb-NO" sz="2200" b="1" i="0" dirty="0">
                <a:solidFill>
                  <a:srgbClr val="000000"/>
                </a:solidFill>
                <a:effectLst/>
                <a:latin typeface="Calibri" panose="020F0502020204030204" pitchFamily="34" charset="0"/>
              </a:rPr>
              <a:t>ndersøk situasjonen der dere bor:</a:t>
            </a:r>
            <a:r>
              <a:rPr lang="nb-NO" sz="2200" b="0" i="0" dirty="0">
                <a:solidFill>
                  <a:srgbClr val="000000"/>
                </a:solidFill>
                <a:effectLst/>
                <a:latin typeface="Calibri" panose="020F0502020204030204" pitchFamily="34" charset="0"/>
              </a:rPr>
              <a:t> </a:t>
            </a:r>
            <a:endParaRPr lang="nb-NO" sz="22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nb-NO" sz="2200" b="0" i="0" dirty="0">
                <a:solidFill>
                  <a:srgbClr val="000000"/>
                </a:solidFill>
                <a:effectLst/>
                <a:latin typeface="Calibri" panose="020F0502020204030204" pitchFamily="34" charset="0"/>
              </a:rPr>
              <a:t>Får strømnettet levert strøm til de som trenger den i dag? Hvordan vil dette være i årene som kommer? </a:t>
            </a:r>
          </a:p>
          <a:p>
            <a:pPr algn="l" rtl="0" fontAlgn="base">
              <a:buFont typeface="Arial" panose="020B0604020202020204" pitchFamily="34" charset="0"/>
              <a:buChar char="•"/>
            </a:pPr>
            <a:r>
              <a:rPr lang="nb-NO" sz="2200" b="0" i="0" dirty="0">
                <a:solidFill>
                  <a:srgbClr val="000000"/>
                </a:solidFill>
                <a:effectLst/>
                <a:latin typeface="Calibri" panose="020F0502020204030204" pitchFamily="34" charset="0"/>
              </a:rPr>
              <a:t>Når, hvor og hvorfor oppstår det utfordringer med å få levert strømmen?  </a:t>
            </a:r>
          </a:p>
          <a:p>
            <a:pPr algn="l" rtl="0" fontAlgn="base">
              <a:buFont typeface="Arial" panose="020B0604020202020204" pitchFamily="34" charset="0"/>
              <a:buChar char="•"/>
            </a:pPr>
            <a:r>
              <a:rPr lang="nb-NO" sz="2200" b="0" i="0" dirty="0">
                <a:solidFill>
                  <a:srgbClr val="000000"/>
                </a:solidFill>
                <a:effectLst/>
                <a:latin typeface="Calibri" panose="020F0502020204030204" pitchFamily="34" charset="0"/>
              </a:rPr>
              <a:t>Vurder og foreslå tiltak for at strømnettet bedre skal kunne levere strøm til alle som trenger den.  </a:t>
            </a:r>
          </a:p>
        </p:txBody>
      </p:sp>
      <p:pic>
        <p:nvPicPr>
          <p:cNvPr id="7" name="Bilde 6" descr="Et bilde som inneholder tekst, dokument, brev, Font&#10;&#10;KI-generert innhold kan være feil.">
            <a:extLst>
              <a:ext uri="{FF2B5EF4-FFF2-40B4-BE49-F238E27FC236}">
                <a16:creationId xmlns:a16="http://schemas.microsoft.com/office/drawing/2014/main" id="{1B71599F-81B8-B304-8F6F-C1C82C12A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168" y="1153503"/>
            <a:ext cx="2959252" cy="4286470"/>
          </a:xfrm>
          <a:prstGeom prst="rect">
            <a:avLst/>
          </a:prstGeom>
          <a:ln>
            <a:solidFill>
              <a:schemeClr val="tx1"/>
            </a:solidFill>
          </a:ln>
        </p:spPr>
      </p:pic>
      <p:pic>
        <p:nvPicPr>
          <p:cNvPr id="8" name="Bilde 7" descr="Et bilde som inneholder tekst, brev, skjermbilde, Font&#10;&#10;KI-generert innhold kan være feil.">
            <a:extLst>
              <a:ext uri="{FF2B5EF4-FFF2-40B4-BE49-F238E27FC236}">
                <a16:creationId xmlns:a16="http://schemas.microsoft.com/office/drawing/2014/main" id="{7B631AF6-10A5-2C21-D1C9-BEC830779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152" y="1628800"/>
            <a:ext cx="2959252" cy="4254719"/>
          </a:xfrm>
          <a:prstGeom prst="rect">
            <a:avLst/>
          </a:prstGeom>
          <a:ln>
            <a:solidFill>
              <a:schemeClr val="tx1"/>
            </a:solidFill>
          </a:ln>
        </p:spPr>
      </p:pic>
    </p:spTree>
    <p:extLst>
      <p:ext uri="{BB962C8B-B14F-4D97-AF65-F5344CB8AC3E}">
        <p14:creationId xmlns:p14="http://schemas.microsoft.com/office/powerpoint/2010/main" val="362330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D8FC-2FBB-F354-F144-AD5DE0601D6B}"/>
              </a:ext>
            </a:extLst>
          </p:cNvPr>
          <p:cNvSpPr>
            <a:spLocks noGrp="1"/>
          </p:cNvSpPr>
          <p:nvPr>
            <p:ph type="title"/>
          </p:nvPr>
        </p:nvSpPr>
        <p:spPr/>
        <p:txBody>
          <a:bodyPr/>
          <a:lstStyle/>
          <a:p>
            <a:r>
              <a:rPr lang="en-US" dirty="0" err="1"/>
              <a:t>Energioppdraget</a:t>
            </a:r>
            <a:r>
              <a:rPr lang="en-US" dirty="0"/>
              <a:t> </a:t>
            </a:r>
            <a:r>
              <a:rPr lang="en-US" dirty="0" err="1"/>
              <a:t>og</a:t>
            </a:r>
            <a:r>
              <a:rPr lang="en-US"/>
              <a:t> Overordnet del</a:t>
            </a:r>
            <a:endParaRPr lang="nb-NO" dirty="0"/>
          </a:p>
        </p:txBody>
      </p:sp>
      <p:sp>
        <p:nvSpPr>
          <p:cNvPr id="3" name="Content Placeholder 2">
            <a:extLst>
              <a:ext uri="{FF2B5EF4-FFF2-40B4-BE49-F238E27FC236}">
                <a16:creationId xmlns:a16="http://schemas.microsoft.com/office/drawing/2014/main" id="{938244F3-47CE-3362-3243-4D3225F5C5D0}"/>
              </a:ext>
            </a:extLst>
          </p:cNvPr>
          <p:cNvSpPr>
            <a:spLocks noGrp="1"/>
          </p:cNvSpPr>
          <p:nvPr>
            <p:ph idx="1"/>
          </p:nvPr>
        </p:nvSpPr>
        <p:spPr>
          <a:xfrm>
            <a:off x="609600" y="2276872"/>
            <a:ext cx="10670976" cy="3849292"/>
          </a:xfrm>
        </p:spPr>
        <p:txBody>
          <a:bodyPr>
            <a:noAutofit/>
          </a:bodyPr>
          <a:lstStyle/>
          <a:p>
            <a:r>
              <a:rPr lang="nb-NO" sz="2000" kern="100" dirty="0">
                <a:effectLst/>
                <a:latin typeface="Calibri" panose="020F0502020204030204" pitchFamily="34" charset="0"/>
                <a:ea typeface="Calibri" panose="020F0502020204030204" pitchFamily="34" charset="0"/>
                <a:cs typeface="Times New Roman" panose="02020603050405020304" pitchFamily="18" charset="0"/>
              </a:rPr>
              <a:t>Ved å bruke varierte læringsarenaer kan skolen gi elevene praktiske og livsnære erfaringer som fremmer motivasjon og innsikt. Lokalmiljøets og samfunnets engasjement kan bidra positivt til skolens og elevenes utvikling. Ulike former for lokalt, nasjonalt og internasjonalt samarbeid forankrer elevenes læring i aktuelle spørsmål.</a:t>
            </a:r>
          </a:p>
          <a:p>
            <a:r>
              <a:rPr lang="nb-NO" sz="2000" dirty="0">
                <a:effectLst/>
                <a:latin typeface="Calibri" panose="020F0502020204030204" pitchFamily="34" charset="0"/>
                <a:ea typeface="Calibri" panose="020F0502020204030204" pitchFamily="34" charset="0"/>
                <a:cs typeface="Times New Roman" panose="02020603050405020304" pitchFamily="18" charset="0"/>
              </a:rPr>
              <a:t>Et godt samarbeid mellom skole og arbeidsliv øker mulighetene for at flere skal kunne ta aktivt del i egen opplæring og opparbeide tilhørighet til arbeidsliv og samfunnsliv. </a:t>
            </a:r>
          </a:p>
          <a:p>
            <a:r>
              <a:rPr lang="nb-NO" sz="20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Elevene skal utvikle bevissthet om hvordan menneskets levesett påvirker naturen og klimaet, og dermed også våre samfunn</a:t>
            </a:r>
            <a:endParaRPr lang="nb-NO" sz="20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b-NO" sz="20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Elevene skal kunne vurdere ulike kilder til kunnskap og tenke kritisk om hvordan kunnskap utvikles</a:t>
            </a:r>
            <a:endParaRPr lang="nb-NO" sz="2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543300" lvl="8" indent="0">
              <a:buNone/>
            </a:pPr>
            <a:endParaRPr lang="nb-NO" dirty="0"/>
          </a:p>
          <a:p>
            <a:pPr marL="2628900" lvl="6" indent="0">
              <a:buNone/>
            </a:pPr>
            <a:r>
              <a:rPr lang="nb-NO" sz="1600" dirty="0"/>
              <a:t>Utdanningsdirektoratet (2020). Overordnet del av læreplanen (LK20) – del 3</a:t>
            </a:r>
          </a:p>
        </p:txBody>
      </p:sp>
      <p:pic>
        <p:nvPicPr>
          <p:cNvPr id="4" name="Picture 3" descr="A blue and orange logo&#10;&#10;Description automatically generated">
            <a:extLst>
              <a:ext uri="{FF2B5EF4-FFF2-40B4-BE49-F238E27FC236}">
                <a16:creationId xmlns:a16="http://schemas.microsoft.com/office/drawing/2014/main" id="{C6B15B42-7448-DD17-950C-E988487DFB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5304"/>
            <a:ext cx="2332212" cy="580721"/>
          </a:xfrm>
          <a:prstGeom prst="rect">
            <a:avLst/>
          </a:prstGeom>
        </p:spPr>
      </p:pic>
    </p:spTree>
    <p:extLst>
      <p:ext uri="{BB962C8B-B14F-4D97-AF65-F5344CB8AC3E}">
        <p14:creationId xmlns:p14="http://schemas.microsoft.com/office/powerpoint/2010/main" val="89157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7199C3-F462-C723-85A4-608F3A7F3D5F}"/>
              </a:ext>
            </a:extLst>
          </p:cNvPr>
          <p:cNvSpPr>
            <a:spLocks noGrp="1"/>
          </p:cNvSpPr>
          <p:nvPr>
            <p:ph type="title"/>
          </p:nvPr>
        </p:nvSpPr>
        <p:spPr/>
        <p:txBody>
          <a:bodyPr/>
          <a:lstStyle/>
          <a:p>
            <a:r>
              <a:rPr lang="en-US" dirty="0"/>
              <a:t>N</a:t>
            </a:r>
            <a:r>
              <a:rPr lang="nb-NO" dirty="0"/>
              <a:t>y stortingsmelding</a:t>
            </a:r>
          </a:p>
        </p:txBody>
      </p:sp>
      <p:sp>
        <p:nvSpPr>
          <p:cNvPr id="3" name="Plassholder for innhold 2">
            <a:extLst>
              <a:ext uri="{FF2B5EF4-FFF2-40B4-BE49-F238E27FC236}">
                <a16:creationId xmlns:a16="http://schemas.microsoft.com/office/drawing/2014/main" id="{F4DB2371-FB52-A451-F5F4-518784A47EC4}"/>
              </a:ext>
            </a:extLst>
          </p:cNvPr>
          <p:cNvSpPr>
            <a:spLocks noGrp="1"/>
          </p:cNvSpPr>
          <p:nvPr>
            <p:ph idx="1"/>
          </p:nvPr>
        </p:nvSpPr>
        <p:spPr>
          <a:xfrm>
            <a:off x="609600" y="2276872"/>
            <a:ext cx="7286600" cy="2520280"/>
          </a:xfrm>
        </p:spPr>
        <p:txBody>
          <a:bodyPr>
            <a:noAutofit/>
          </a:bodyPr>
          <a:lstStyle/>
          <a:p>
            <a:pPr marL="0" indent="0">
              <a:buNone/>
            </a:pPr>
            <a:r>
              <a:rPr lang="nb-NO" sz="2000" dirty="0"/>
              <a:t>Skolen skal bli mer praktisk, variert og relevant</a:t>
            </a:r>
          </a:p>
          <a:p>
            <a:r>
              <a:rPr lang="nb-NO" sz="2000" dirty="0"/>
              <a:t>Mer undervisning utenfor klasserommet</a:t>
            </a:r>
          </a:p>
          <a:p>
            <a:r>
              <a:rPr lang="nb-NO" sz="2000" dirty="0"/>
              <a:t>Koblinger til arbeidsliv og elevenes hverdagsliv og nærmiljø </a:t>
            </a:r>
          </a:p>
          <a:p>
            <a:pPr lvl="1"/>
            <a:r>
              <a:rPr lang="nb-NO" dirty="0"/>
              <a:t>gi elever et bedre grunnlag for videre utdannings- og yrkesvalg</a:t>
            </a:r>
          </a:p>
          <a:p>
            <a:pPr lvl="1"/>
            <a:r>
              <a:rPr lang="nb-NO" dirty="0"/>
              <a:t>bidra til en mer aktiviserende, relevant og tilpasset opplæring</a:t>
            </a:r>
          </a:p>
          <a:p>
            <a:pPr lvl="1"/>
            <a:r>
              <a:rPr lang="nb-NO" dirty="0"/>
              <a:t>bidra til opplevelse av nytteverdi</a:t>
            </a:r>
          </a:p>
        </p:txBody>
      </p:sp>
      <p:pic>
        <p:nvPicPr>
          <p:cNvPr id="5" name="Picture 4" descr="Skjermbilde av forsiden til Meld. St. 34. (2023–2024). Melding til Stortinget. En mer praktisk skole. Bedre læring, motivasjon og trivsel på 5.–10. trinn. Det kongelige kunnskapsdepartement. ">
            <a:extLst>
              <a:ext uri="{FF2B5EF4-FFF2-40B4-BE49-F238E27FC236}">
                <a16:creationId xmlns:a16="http://schemas.microsoft.com/office/drawing/2014/main" id="{BB080FB9-6FE6-C968-BCC6-09715C43397E}"/>
              </a:ext>
            </a:extLst>
          </p:cNvPr>
          <p:cNvPicPr>
            <a:picLocks noChangeAspect="1"/>
          </p:cNvPicPr>
          <p:nvPr/>
        </p:nvPicPr>
        <p:blipFill rotWithShape="1">
          <a:blip r:embed="rId3"/>
          <a:srcRect/>
          <a:stretch/>
        </p:blipFill>
        <p:spPr>
          <a:xfrm>
            <a:off x="8156220" y="1259011"/>
            <a:ext cx="3456384" cy="4867153"/>
          </a:xfrm>
          <a:prstGeom prst="rect">
            <a:avLst/>
          </a:prstGeom>
        </p:spPr>
      </p:pic>
      <p:sp>
        <p:nvSpPr>
          <p:cNvPr id="6" name="Speech Bubble: Rectangle with Corners Rounded 5">
            <a:extLst>
              <a:ext uri="{FF2B5EF4-FFF2-40B4-BE49-F238E27FC236}">
                <a16:creationId xmlns:a16="http://schemas.microsoft.com/office/drawing/2014/main" id="{032E516A-A846-212D-C751-B17F2B0BD33A}"/>
              </a:ext>
            </a:extLst>
          </p:cNvPr>
          <p:cNvSpPr/>
          <p:nvPr/>
        </p:nvSpPr>
        <p:spPr>
          <a:xfrm>
            <a:off x="2351584" y="5301208"/>
            <a:ext cx="5976664" cy="1444817"/>
          </a:xfrm>
          <a:prstGeom prst="wedgeRoundRectCallout">
            <a:avLst>
              <a:gd name="adj1" fmla="val 57666"/>
              <a:gd name="adj2" fmla="val 31085"/>
              <a:gd name="adj3" fmla="val 16667"/>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Autentiske problemstillinger og ulike læringsarenaer bidrar til å variere undervisningen og å knytte den tydeligere til samfunns- og arbeidslivet og til elevenes hverdagsliv og interesser.</a:t>
            </a:r>
          </a:p>
        </p:txBody>
      </p:sp>
      <p:pic>
        <p:nvPicPr>
          <p:cNvPr id="4" name="Picture 3" descr="A blue and orange logo&#10;&#10;Description automatically generated">
            <a:extLst>
              <a:ext uri="{FF2B5EF4-FFF2-40B4-BE49-F238E27FC236}">
                <a16:creationId xmlns:a16="http://schemas.microsoft.com/office/drawing/2014/main" id="{3FB6E5C4-E3B0-E4B0-31C6-AB5EC61831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8444" y="6165304"/>
            <a:ext cx="2332212" cy="580721"/>
          </a:xfrm>
          <a:prstGeom prst="rect">
            <a:avLst/>
          </a:prstGeom>
        </p:spPr>
      </p:pic>
    </p:spTree>
    <p:extLst>
      <p:ext uri="{BB962C8B-B14F-4D97-AF65-F5344CB8AC3E}">
        <p14:creationId xmlns:p14="http://schemas.microsoft.com/office/powerpoint/2010/main" val="44516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F1AA-30BC-F033-CA8C-7846B2614816}"/>
              </a:ext>
            </a:extLst>
          </p:cNvPr>
          <p:cNvSpPr>
            <a:spLocks noGrp="1"/>
          </p:cNvSpPr>
          <p:nvPr>
            <p:ph type="title"/>
          </p:nvPr>
        </p:nvSpPr>
        <p:spPr/>
        <p:txBody>
          <a:bodyPr/>
          <a:lstStyle/>
          <a:p>
            <a:r>
              <a:rPr lang="en-US" dirty="0" err="1"/>
              <a:t>Fordeler</a:t>
            </a:r>
            <a:r>
              <a:rPr lang="en-US" dirty="0"/>
              <a:t> med </a:t>
            </a:r>
            <a:r>
              <a:rPr lang="en-US" dirty="0" err="1"/>
              <a:t>oppdrag</a:t>
            </a:r>
            <a:r>
              <a:rPr lang="en-US" dirty="0"/>
              <a:t> </a:t>
            </a:r>
            <a:r>
              <a:rPr lang="en-US" dirty="0" err="1"/>
              <a:t>fra</a:t>
            </a:r>
            <a:r>
              <a:rPr lang="en-US" dirty="0"/>
              <a:t> </a:t>
            </a:r>
            <a:r>
              <a:rPr lang="en-US" dirty="0" err="1"/>
              <a:t>eksterne</a:t>
            </a:r>
            <a:endParaRPr lang="nb-NO" dirty="0"/>
          </a:p>
        </p:txBody>
      </p:sp>
      <p:sp>
        <p:nvSpPr>
          <p:cNvPr id="3" name="Content Placeholder 2">
            <a:extLst>
              <a:ext uri="{FF2B5EF4-FFF2-40B4-BE49-F238E27FC236}">
                <a16:creationId xmlns:a16="http://schemas.microsoft.com/office/drawing/2014/main" id="{841E7B35-9308-25DA-DDED-8647A00C08C7}"/>
              </a:ext>
            </a:extLst>
          </p:cNvPr>
          <p:cNvSpPr>
            <a:spLocks noGrp="1"/>
          </p:cNvSpPr>
          <p:nvPr>
            <p:ph idx="1"/>
          </p:nvPr>
        </p:nvSpPr>
        <p:spPr/>
        <p:txBody>
          <a:bodyPr>
            <a:normAutofit fontScale="92500" lnSpcReduction="10000"/>
          </a:bodyPr>
          <a:lstStyle/>
          <a:p>
            <a:r>
              <a:rPr lang="en-US" dirty="0"/>
              <a:t>Relevant </a:t>
            </a:r>
            <a:r>
              <a:rPr lang="en-US" dirty="0" err="1"/>
              <a:t>og</a:t>
            </a:r>
            <a:r>
              <a:rPr lang="en-US" dirty="0"/>
              <a:t> </a:t>
            </a:r>
            <a:r>
              <a:rPr lang="en-US" dirty="0" err="1"/>
              <a:t>virkelighetsnær</a:t>
            </a:r>
            <a:r>
              <a:rPr lang="en-US" dirty="0"/>
              <a:t> </a:t>
            </a:r>
            <a:r>
              <a:rPr lang="en-US" dirty="0" err="1"/>
              <a:t>undervisning</a:t>
            </a:r>
            <a:endParaRPr lang="en-US" dirty="0"/>
          </a:p>
          <a:p>
            <a:pPr lvl="1"/>
            <a:r>
              <a:rPr lang="en-US" dirty="0" err="1"/>
              <a:t>Opplevelse</a:t>
            </a:r>
            <a:r>
              <a:rPr lang="en-US" dirty="0"/>
              <a:t> av å </a:t>
            </a:r>
            <a:r>
              <a:rPr lang="en-US" dirty="0" err="1"/>
              <a:t>få</a:t>
            </a:r>
            <a:r>
              <a:rPr lang="en-US" dirty="0"/>
              <a:t> </a:t>
            </a:r>
            <a:r>
              <a:rPr lang="en-US" dirty="0" err="1"/>
              <a:t>bidra</a:t>
            </a:r>
            <a:endParaRPr lang="en-US" dirty="0"/>
          </a:p>
          <a:p>
            <a:r>
              <a:rPr lang="en-US" dirty="0" err="1"/>
              <a:t>Skaper</a:t>
            </a:r>
            <a:r>
              <a:rPr lang="en-US" dirty="0"/>
              <a:t> et </a:t>
            </a:r>
            <a:r>
              <a:rPr lang="en-US" dirty="0" err="1"/>
              <a:t>læringsbehov</a:t>
            </a:r>
            <a:endParaRPr lang="en-US" dirty="0"/>
          </a:p>
          <a:p>
            <a:pPr lvl="1"/>
            <a:r>
              <a:rPr lang="en-US" dirty="0" err="1"/>
              <a:t>Økt</a:t>
            </a:r>
            <a:r>
              <a:rPr lang="en-US" dirty="0"/>
              <a:t> </a:t>
            </a:r>
            <a:r>
              <a:rPr lang="en-US" dirty="0" err="1"/>
              <a:t>engasjement</a:t>
            </a:r>
            <a:r>
              <a:rPr lang="en-US" dirty="0"/>
              <a:t> </a:t>
            </a:r>
            <a:r>
              <a:rPr lang="en-US" dirty="0" err="1"/>
              <a:t>og</a:t>
            </a:r>
            <a:r>
              <a:rPr lang="en-US" dirty="0"/>
              <a:t> </a:t>
            </a:r>
            <a:r>
              <a:rPr lang="en-US" dirty="0" err="1"/>
              <a:t>innsats</a:t>
            </a:r>
            <a:endParaRPr lang="en-US" dirty="0"/>
          </a:p>
          <a:p>
            <a:r>
              <a:rPr lang="en-US" dirty="0" err="1"/>
              <a:t>Skaper</a:t>
            </a:r>
            <a:r>
              <a:rPr lang="en-US" dirty="0"/>
              <a:t> </a:t>
            </a:r>
            <a:r>
              <a:rPr lang="en-US" dirty="0" err="1"/>
              <a:t>sammenheng</a:t>
            </a:r>
            <a:r>
              <a:rPr lang="en-US" dirty="0"/>
              <a:t>  </a:t>
            </a:r>
            <a:r>
              <a:rPr lang="en-US" dirty="0" err="1"/>
              <a:t>mellom</a:t>
            </a:r>
            <a:r>
              <a:rPr lang="en-US" dirty="0"/>
              <a:t> </a:t>
            </a:r>
            <a:r>
              <a:rPr lang="en-US" dirty="0" err="1"/>
              <a:t>aktiviteter</a:t>
            </a:r>
            <a:r>
              <a:rPr lang="en-US" dirty="0"/>
              <a:t> </a:t>
            </a:r>
            <a:r>
              <a:rPr lang="en-US" dirty="0" err="1"/>
              <a:t>i</a:t>
            </a:r>
            <a:r>
              <a:rPr lang="en-US" dirty="0"/>
              <a:t> og </a:t>
            </a:r>
            <a:r>
              <a:rPr lang="en-US" dirty="0" err="1"/>
              <a:t>utenfor</a:t>
            </a:r>
            <a:r>
              <a:rPr lang="en-US" dirty="0"/>
              <a:t> </a:t>
            </a:r>
            <a:r>
              <a:rPr lang="en-US" dirty="0" err="1"/>
              <a:t>klasserommet</a:t>
            </a:r>
            <a:endParaRPr lang="en-US" dirty="0"/>
          </a:p>
          <a:p>
            <a:r>
              <a:rPr lang="en-US" dirty="0"/>
              <a:t>Legger </a:t>
            </a:r>
            <a:r>
              <a:rPr lang="en-US" dirty="0" err="1"/>
              <a:t>til</a:t>
            </a:r>
            <a:r>
              <a:rPr lang="en-US" dirty="0"/>
              <a:t> </a:t>
            </a:r>
            <a:r>
              <a:rPr lang="en-US" dirty="0" err="1"/>
              <a:t>rette</a:t>
            </a:r>
            <a:r>
              <a:rPr lang="en-US" dirty="0"/>
              <a:t> for</a:t>
            </a:r>
          </a:p>
          <a:p>
            <a:pPr lvl="1"/>
            <a:r>
              <a:rPr lang="en-US" dirty="0" err="1"/>
              <a:t>utforskende</a:t>
            </a:r>
            <a:r>
              <a:rPr lang="en-US" dirty="0"/>
              <a:t> </a:t>
            </a:r>
            <a:r>
              <a:rPr lang="en-US" dirty="0" err="1"/>
              <a:t>arbeid</a:t>
            </a:r>
            <a:r>
              <a:rPr lang="en-US" dirty="0"/>
              <a:t> og </a:t>
            </a:r>
            <a:r>
              <a:rPr lang="en-US" dirty="0" err="1"/>
              <a:t>kreativitet</a:t>
            </a:r>
            <a:endParaRPr lang="en-US" dirty="0"/>
          </a:p>
          <a:p>
            <a:pPr lvl="1"/>
            <a:r>
              <a:rPr lang="en-US" dirty="0" err="1"/>
              <a:t>tverrfaglig</a:t>
            </a:r>
            <a:r>
              <a:rPr lang="en-US" dirty="0"/>
              <a:t> </a:t>
            </a:r>
            <a:r>
              <a:rPr lang="en-US" dirty="0" err="1"/>
              <a:t>samarbeid</a:t>
            </a:r>
            <a:r>
              <a:rPr lang="en-US" dirty="0"/>
              <a:t> </a:t>
            </a:r>
            <a:r>
              <a:rPr lang="en-US" dirty="0" err="1"/>
              <a:t>og</a:t>
            </a:r>
            <a:r>
              <a:rPr lang="en-US" dirty="0"/>
              <a:t> </a:t>
            </a:r>
            <a:r>
              <a:rPr lang="en-US" dirty="0" err="1"/>
              <a:t>arbeid</a:t>
            </a:r>
            <a:r>
              <a:rPr lang="en-US" dirty="0"/>
              <a:t> med de </a:t>
            </a:r>
            <a:r>
              <a:rPr lang="en-US" dirty="0" err="1"/>
              <a:t>tverrfaglige</a:t>
            </a:r>
            <a:r>
              <a:rPr lang="en-US" dirty="0"/>
              <a:t> </a:t>
            </a:r>
            <a:r>
              <a:rPr lang="en-US" dirty="0" err="1"/>
              <a:t>temaene</a:t>
            </a:r>
            <a:endParaRPr lang="en-US" dirty="0"/>
          </a:p>
          <a:p>
            <a:pPr lvl="1"/>
            <a:r>
              <a:rPr lang="en-US" dirty="0" err="1"/>
              <a:t>naturvitenskapelige</a:t>
            </a:r>
            <a:r>
              <a:rPr lang="en-US" dirty="0"/>
              <a:t> </a:t>
            </a:r>
            <a:r>
              <a:rPr lang="en-US" dirty="0" err="1"/>
              <a:t>praksiser</a:t>
            </a:r>
            <a:endParaRPr lang="en-US" dirty="0"/>
          </a:p>
          <a:p>
            <a:endParaRPr lang="nb-NO" dirty="0"/>
          </a:p>
        </p:txBody>
      </p:sp>
      <p:pic>
        <p:nvPicPr>
          <p:cNvPr id="4" name="Picture 3" descr="A blue and orange logo&#10;&#10;Description automatically generated">
            <a:extLst>
              <a:ext uri="{FF2B5EF4-FFF2-40B4-BE49-F238E27FC236}">
                <a16:creationId xmlns:a16="http://schemas.microsoft.com/office/drawing/2014/main" id="{731E1027-150E-8D9A-1177-1E843FBF6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16" y="6270180"/>
            <a:ext cx="2096328" cy="504056"/>
          </a:xfrm>
          <a:prstGeom prst="rect">
            <a:avLst/>
          </a:prstGeom>
        </p:spPr>
      </p:pic>
    </p:spTree>
    <p:extLst>
      <p:ext uri="{BB962C8B-B14F-4D97-AF65-F5344CB8AC3E}">
        <p14:creationId xmlns:p14="http://schemas.microsoft.com/office/powerpoint/2010/main" val="287923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DAAC-2C4D-6F6E-2E51-3DCF1216BA9E}"/>
              </a:ext>
            </a:extLst>
          </p:cNvPr>
          <p:cNvSpPr>
            <a:spLocks noGrp="1"/>
          </p:cNvSpPr>
          <p:nvPr>
            <p:ph type="title"/>
          </p:nvPr>
        </p:nvSpPr>
        <p:spPr/>
        <p:txBody>
          <a:bodyPr/>
          <a:lstStyle/>
          <a:p>
            <a:r>
              <a:rPr lang="en-US" dirty="0" err="1"/>
              <a:t>Hva</a:t>
            </a:r>
            <a:r>
              <a:rPr lang="en-US" dirty="0"/>
              <a:t> vi </a:t>
            </a:r>
            <a:r>
              <a:rPr lang="en-US" dirty="0" err="1"/>
              <a:t>skal</a:t>
            </a:r>
            <a:r>
              <a:rPr lang="en-US" dirty="0"/>
              <a:t> </a:t>
            </a:r>
            <a:r>
              <a:rPr lang="en-US" dirty="0" err="1"/>
              <a:t>gjøre</a:t>
            </a:r>
            <a:r>
              <a:rPr lang="en-US" dirty="0"/>
              <a:t> </a:t>
            </a:r>
            <a:r>
              <a:rPr lang="en-US" dirty="0" err="1"/>
              <a:t>på</a:t>
            </a:r>
            <a:r>
              <a:rPr lang="en-US" dirty="0"/>
              <a:t> </a:t>
            </a:r>
            <a:r>
              <a:rPr lang="en-US" dirty="0" err="1"/>
              <a:t>vår</a:t>
            </a:r>
            <a:r>
              <a:rPr lang="en-US" dirty="0"/>
              <a:t> </a:t>
            </a:r>
            <a:r>
              <a:rPr lang="en-US" dirty="0" err="1"/>
              <a:t>skole</a:t>
            </a:r>
            <a:endParaRPr lang="nb-NO" dirty="0"/>
          </a:p>
        </p:txBody>
      </p:sp>
      <p:sp>
        <p:nvSpPr>
          <p:cNvPr id="3" name="Content Placeholder 2">
            <a:extLst>
              <a:ext uri="{FF2B5EF4-FFF2-40B4-BE49-F238E27FC236}">
                <a16:creationId xmlns:a16="http://schemas.microsoft.com/office/drawing/2014/main" id="{51D5CD10-5CAF-D5D3-6FAC-5E15FD72526F}"/>
              </a:ext>
            </a:extLst>
          </p:cNvPr>
          <p:cNvSpPr>
            <a:spLocks noGrp="1"/>
          </p:cNvSpPr>
          <p:nvPr>
            <p:ph idx="1"/>
          </p:nvPr>
        </p:nvSpPr>
        <p:spPr/>
        <p:txBody>
          <a:bodyPr>
            <a:normAutofit/>
          </a:bodyPr>
          <a:lstStyle/>
          <a:p>
            <a:pPr marL="0" indent="0">
              <a:buNone/>
            </a:pPr>
            <a:endParaRPr lang="nb-NO" dirty="0"/>
          </a:p>
        </p:txBody>
      </p:sp>
      <p:pic>
        <p:nvPicPr>
          <p:cNvPr id="4" name="Picture 3" descr="A blue and orange logo&#10;&#10;Description automatically generated">
            <a:extLst>
              <a:ext uri="{FF2B5EF4-FFF2-40B4-BE49-F238E27FC236}">
                <a16:creationId xmlns:a16="http://schemas.microsoft.com/office/drawing/2014/main" id="{C29A89B8-2021-F26B-A750-EC51B5E93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0647"/>
            <a:ext cx="2332212" cy="580721"/>
          </a:xfrm>
          <a:prstGeom prst="rect">
            <a:avLst/>
          </a:prstGeom>
        </p:spPr>
      </p:pic>
    </p:spTree>
    <p:extLst>
      <p:ext uri="{BB962C8B-B14F-4D97-AF65-F5344CB8AC3E}">
        <p14:creationId xmlns:p14="http://schemas.microsoft.com/office/powerpoint/2010/main" val="2878753221"/>
      </p:ext>
    </p:extLst>
  </p:cSld>
  <p:clrMapOvr>
    <a:masterClrMapping/>
  </p:clrMapOvr>
</p:sld>
</file>

<file path=ppt/theme/theme1.xml><?xml version="1.0" encoding="utf-8"?>
<a:theme xmlns:a="http://schemas.openxmlformats.org/drawingml/2006/main" name="1 - Start og slut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 - Med begge logoe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 - Med Ui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 - Med Naturfagsenterets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86D8555464BA64CAB3AC7DA0B3B66BA" ma:contentTypeVersion="12" ma:contentTypeDescription="Opprett et nytt dokument." ma:contentTypeScope="" ma:versionID="ab5a531c8843c1217688240532552cc0">
  <xsd:schema xmlns:xsd="http://www.w3.org/2001/XMLSchema" xmlns:xs="http://www.w3.org/2001/XMLSchema" xmlns:p="http://schemas.microsoft.com/office/2006/metadata/properties" xmlns:ns2="3da30368-982c-4e6d-9af5-829e1c986b1e" xmlns:ns3="27fe6898-c96a-4d3a-b1b5-26353875e944" targetNamespace="http://schemas.microsoft.com/office/2006/metadata/properties" ma:root="true" ma:fieldsID="63580e7149fd297bbd7128a296d5937a" ns2:_="" ns3:_="">
    <xsd:import namespace="3da30368-982c-4e6d-9af5-829e1c986b1e"/>
    <xsd:import namespace="27fe6898-c96a-4d3a-b1b5-26353875e9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30368-982c-4e6d-9af5-829e1c986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fe6898-c96a-4d3a-b1b5-26353875e94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ebba680-9ecc-427e-af16-b3c6c718d21e}" ma:internalName="TaxCatchAll" ma:showField="CatchAllData" ma:web="27fe6898-c96a-4d3a-b1b5-26353875e9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fe6898-c96a-4d3a-b1b5-26353875e944" xsi:nil="true"/>
    <lcf76f155ced4ddcb4097134ff3c332f xmlns="3da30368-982c-4e6d-9af5-829e1c986b1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6F5BD6-FDBF-4C2D-9547-001A0DE55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30368-982c-4e6d-9af5-829e1c986b1e"/>
    <ds:schemaRef ds:uri="27fe6898-c96a-4d3a-b1b5-26353875e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CA4EAF-E6F3-45B1-A7FA-4EB26F72A23E}">
  <ds:schemaRefs>
    <ds:schemaRef ds:uri="http://schemas.microsoft.com/sharepoint/v3/contenttype/forms"/>
  </ds:schemaRefs>
</ds:datastoreItem>
</file>

<file path=customXml/itemProps3.xml><?xml version="1.0" encoding="utf-8"?>
<ds:datastoreItem xmlns:ds="http://schemas.openxmlformats.org/officeDocument/2006/customXml" ds:itemID="{0CA9D0C8-6A04-481F-8B44-2CD2A3A490F4}">
  <ds:schemaRefs>
    <ds:schemaRef ds:uri="http://schemas.microsoft.com/office/2006/metadata/properties"/>
    <ds:schemaRef ds:uri="http://schemas.microsoft.com/office/infopath/2007/PartnerControls"/>
    <ds:schemaRef ds:uri="27fe6898-c96a-4d3a-b1b5-26353875e944"/>
    <ds:schemaRef ds:uri="3da30368-982c-4e6d-9af5-829e1c986b1e"/>
  </ds:schemaRefs>
</ds:datastoreItem>
</file>

<file path=docProps/app.xml><?xml version="1.0" encoding="utf-8"?>
<Properties xmlns="http://schemas.openxmlformats.org/officeDocument/2006/extended-properties" xmlns:vt="http://schemas.openxmlformats.org/officeDocument/2006/docPropsVTypes">
  <Template/>
  <TotalTime>45088</TotalTime>
  <Words>895</Words>
  <Application>Microsoft Office PowerPoint</Application>
  <PresentationFormat>Widescreen</PresentationFormat>
  <Paragraphs>96</Paragraphs>
  <Slides>12</Slides>
  <Notes>12</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12</vt:i4>
      </vt:variant>
    </vt:vector>
  </HeadingPairs>
  <TitlesOfParts>
    <vt:vector size="21" baseType="lpstr">
      <vt:lpstr>Arial</vt:lpstr>
      <vt:lpstr>Calibri</vt:lpstr>
      <vt:lpstr>Calibri Light</vt:lpstr>
      <vt:lpstr>Roboto</vt:lpstr>
      <vt:lpstr>Segoe UI</vt:lpstr>
      <vt:lpstr>1 - Start og slutt</vt:lpstr>
      <vt:lpstr>3 - Med begge logoene</vt:lpstr>
      <vt:lpstr>4 - Med UiO logo</vt:lpstr>
      <vt:lpstr>5 - Med Naturfagsenterets logo</vt:lpstr>
      <vt:lpstr>PowerPoint-presentasjon</vt:lpstr>
      <vt:lpstr>Energioppdraget</vt:lpstr>
      <vt:lpstr>PowerPoint-presentasjon</vt:lpstr>
      <vt:lpstr>Oppdraget 2025/26 – Kapasiteten i strømnettet </vt:lpstr>
      <vt:lpstr>Oppdraget 2025/26 – Utfordringer i strømnettet </vt:lpstr>
      <vt:lpstr>Energioppdraget og Overordnet del</vt:lpstr>
      <vt:lpstr>Ny stortingsmelding</vt:lpstr>
      <vt:lpstr>Fordeler med oppdrag fra eksterne</vt:lpstr>
      <vt:lpstr>Hva vi skal gjøre på vår skole</vt:lpstr>
      <vt:lpstr>Aktuelle kompetansemål fra naturfag</vt:lpstr>
      <vt:lpstr>Aktuelle kompetansemål fra naturfag</vt:lpstr>
      <vt:lpstr>Aktuelle kompetansemål fra naturfag</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Aud Ragnhild V K Skår</dc:creator>
  <cp:lastModifiedBy>Maria Gaare Dahl</cp:lastModifiedBy>
  <cp:revision>365</cp:revision>
  <cp:lastPrinted>2023-09-26T08:56:12Z</cp:lastPrinted>
  <dcterms:created xsi:type="dcterms:W3CDTF">2019-08-22T08:49:11Z</dcterms:created>
  <dcterms:modified xsi:type="dcterms:W3CDTF">2025-09-16T12:07:59Z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0x010100C86D8555464BA64CAB3AC7DA0B3B66BA</vt:lpwstr>
  </property>
  <property fmtid="{D5CDD505-2E9C-101B-9397-08002B2CF9AE}" pid="3" name="MediaServiceImageTags">
    <vt:lpwstr/>
  </property>
</Properties>
</file>