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60" r:id="rId3"/>
    <p:sldId id="275" r:id="rId4"/>
    <p:sldId id="261" r:id="rId5"/>
    <p:sldId id="257" r:id="rId6"/>
    <p:sldId id="258" r:id="rId7"/>
    <p:sldId id="262" r:id="rId8"/>
    <p:sldId id="269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81" r:id="rId18"/>
    <p:sldId id="279" r:id="rId19"/>
    <p:sldId id="282" r:id="rId20"/>
    <p:sldId id="271" r:id="rId21"/>
    <p:sldId id="272" r:id="rId22"/>
    <p:sldId id="273" r:id="rId23"/>
    <p:sldId id="284" r:id="rId24"/>
    <p:sldId id="285" r:id="rId25"/>
    <p:sldId id="29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  <a:srgbClr val="B41C1C"/>
    <a:srgbClr val="DF2F2F"/>
    <a:srgbClr val="4B8EDF"/>
    <a:srgbClr val="5AB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64" autoAdjust="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DC1C-AEA1-44C6-AB80-61AE77F063C4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7B53-F73D-41A4-9175-66CF3F1CD1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44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07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</a:t>
            </a:r>
            <a:r>
              <a:rPr lang="nb-NO" baseline="0" dirty="0"/>
              <a:t> les av </a:t>
            </a:r>
            <a:r>
              <a:rPr lang="nb-NO" baseline="0" dirty="0" err="1"/>
              <a:t>verdiane</a:t>
            </a:r>
            <a:r>
              <a:rPr lang="nb-NO" baseline="0" dirty="0"/>
              <a:t> i bestemte punkt på x-aksen. X-aksen viser ofte tid, målt i sekund. Å lese av i bestemte punkt kalles å «sample». Antall avlesningspunkt per sekund, kalles «samplingsfrekvens». Vi </a:t>
            </a:r>
            <a:r>
              <a:rPr lang="nb-NO" baseline="0" dirty="0" err="1"/>
              <a:t>set</a:t>
            </a:r>
            <a:r>
              <a:rPr lang="nb-NO" baseline="0" dirty="0"/>
              <a:t> av tidspunkta vi les av signalverdien i </a:t>
            </a:r>
            <a:r>
              <a:rPr lang="nb-NO" baseline="0" dirty="0" err="1"/>
              <a:t>ein</a:t>
            </a:r>
            <a:r>
              <a:rPr lang="nb-NO" baseline="0" dirty="0"/>
              <a:t> tabell.</a:t>
            </a:r>
          </a:p>
          <a:p>
            <a:endParaRPr lang="nb-NO" baseline="0" dirty="0"/>
          </a:p>
          <a:p>
            <a:r>
              <a:rPr lang="nb-NO" baseline="0" dirty="0"/>
              <a:t>Så leser vi av signalverdien på y-aksen for hvert tidspunkt. Y-aksen på det opprinnelige signalet viste volum målt i ml. Vi har delt inn y-aksen i 8 ulike nivå (0-7) og det er verdien på nivået som overføres. Både sender og mottaker må vite hvor stor volumintervall hvert nivå tilsvarer. Verdiene på y-aksen blir ført inn i samme tabellen x-aksen.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70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56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09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69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Vi kan redusere feilen ved å </a:t>
            </a:r>
            <a:r>
              <a:rPr lang="nb-NO" baseline="0" dirty="0" err="1"/>
              <a:t>gjere</a:t>
            </a:r>
            <a:r>
              <a:rPr lang="nb-NO" baseline="0" dirty="0"/>
              <a:t> rutene i rutenettet mindre:</a:t>
            </a:r>
          </a:p>
          <a:p>
            <a:pPr marL="228600" indent="-228600">
              <a:buAutoNum type="arabicPeriod"/>
            </a:pPr>
            <a:r>
              <a:rPr lang="nb-NO" baseline="0" dirty="0"/>
              <a:t>Sample </a:t>
            </a:r>
            <a:r>
              <a:rPr lang="nb-NO" baseline="0" dirty="0" err="1"/>
              <a:t>oftare</a:t>
            </a:r>
            <a:r>
              <a:rPr lang="nb-NO" baseline="0" dirty="0"/>
              <a:t>. Det vil </a:t>
            </a:r>
            <a:r>
              <a:rPr lang="nb-NO" baseline="0" dirty="0" err="1"/>
              <a:t>seie</a:t>
            </a:r>
            <a:r>
              <a:rPr lang="nb-NO" baseline="0" dirty="0"/>
              <a:t> å ha </a:t>
            </a:r>
            <a:r>
              <a:rPr lang="nb-NO" baseline="0" dirty="0" err="1"/>
              <a:t>fleire</a:t>
            </a:r>
            <a:r>
              <a:rPr lang="nb-NO" baseline="0" dirty="0"/>
              <a:t> og </a:t>
            </a:r>
            <a:r>
              <a:rPr lang="nb-NO" baseline="0" dirty="0" err="1"/>
              <a:t>tettare</a:t>
            </a:r>
            <a:r>
              <a:rPr lang="nb-NO" baseline="0" dirty="0"/>
              <a:t> målepunkt på x-aksen</a:t>
            </a:r>
          </a:p>
          <a:p>
            <a:pPr marL="228600" indent="-228600">
              <a:buAutoNum type="arabicPeriod"/>
            </a:pPr>
            <a:r>
              <a:rPr lang="nb-NO" baseline="0" dirty="0"/>
              <a:t>Dele y-aksen inn i flere nivå. Da treng vi </a:t>
            </a:r>
            <a:r>
              <a:rPr lang="nb-NO" baseline="0" dirty="0" err="1"/>
              <a:t>fleire</a:t>
            </a:r>
            <a:r>
              <a:rPr lang="nb-NO" baseline="0" dirty="0"/>
              <a:t> bit per målepunkt for å få overført verdien (16 nivå = 4 bit, 32 nivåer = 5 bit)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34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45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3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7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20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01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0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3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86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28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79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2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D2006-1F13-4988-BCC0-B5BFBECDFF30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7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v.nrk.no/serie/dagsrevyen-21/NNFA21022017/20-02-2017#t=8m45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53tdYmJuUm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933056"/>
            <a:ext cx="4023196" cy="274625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3928" y="2636912"/>
            <a:ext cx="2222401" cy="111869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2978671" cy="413825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Picture 2" descr="Global Security, Hacker, Cyber Crime, Inte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4150093" cy="242088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850" y="133350"/>
            <a:ext cx="1962150" cy="6724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293096"/>
            <a:ext cx="2592288" cy="243518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0" name="Rounded Rectangular Callout 1">
            <a:extLst>
              <a:ext uri="{FF2B5EF4-FFF2-40B4-BE49-F238E27FC236}">
                <a16:creationId xmlns:a16="http://schemas.microsoft.com/office/drawing/2014/main" id="{831A7DF9-6110-4B35-95B7-20F2E3595E61}"/>
              </a:ext>
            </a:extLst>
          </p:cNvPr>
          <p:cNvSpPr/>
          <p:nvPr/>
        </p:nvSpPr>
        <p:spPr>
          <a:xfrm>
            <a:off x="5948053" y="1224397"/>
            <a:ext cx="2808312" cy="1800200"/>
          </a:xfrm>
          <a:prstGeom prst="wedgeRoundRectCallout">
            <a:avLst>
              <a:gd name="adj1" fmla="val 45227"/>
              <a:gd name="adj2" fmla="val 8008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800" b="1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Diskuter i gruppene </a:t>
            </a:r>
            <a:r>
              <a:rPr lang="nn-NO" b="1" dirty="0">
                <a:solidFill>
                  <a:srgbClr val="46464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k</a:t>
            </a:r>
            <a:r>
              <a:rPr lang="nn-NO" sz="1800" b="1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va de hugsar best frå førre økt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9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" y="0"/>
            <a:ext cx="9143761" cy="638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e 5"/>
          <p:cNvGrpSpPr/>
          <p:nvPr/>
        </p:nvGrpSpPr>
        <p:grpSpPr>
          <a:xfrm>
            <a:off x="755576" y="2636912"/>
            <a:ext cx="8856984" cy="3255264"/>
            <a:chOff x="755576" y="2636912"/>
            <a:chExt cx="8856984" cy="3255264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636912"/>
              <a:ext cx="8856984" cy="3255264"/>
            </a:xfrm>
            <a:prstGeom prst="rect">
              <a:avLst/>
            </a:prstGeom>
          </p:spPr>
        </p:pic>
        <p:cxnSp>
          <p:nvCxnSpPr>
            <p:cNvPr id="8" name="Rett pil 7"/>
            <p:cNvCxnSpPr/>
            <p:nvPr/>
          </p:nvCxnSpPr>
          <p:spPr>
            <a:xfrm>
              <a:off x="899592" y="5085184"/>
              <a:ext cx="792088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pil 8"/>
            <p:cNvCxnSpPr/>
            <p:nvPr/>
          </p:nvCxnSpPr>
          <p:spPr>
            <a:xfrm flipV="1">
              <a:off x="1007112" y="2780928"/>
              <a:ext cx="0" cy="24566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e 9"/>
            <p:cNvGrpSpPr/>
            <p:nvPr/>
          </p:nvGrpSpPr>
          <p:grpSpPr>
            <a:xfrm>
              <a:off x="899592" y="3077838"/>
              <a:ext cx="7776864" cy="1728192"/>
              <a:chOff x="827584" y="3077838"/>
              <a:chExt cx="7848872" cy="1728192"/>
            </a:xfrm>
          </p:grpSpPr>
          <p:cxnSp>
            <p:nvCxnSpPr>
              <p:cNvPr id="43" name="Rett linje 42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tt linje 43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linje 44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tt linje 45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tt linje 46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tt linje 47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tt linje 48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e 10"/>
            <p:cNvGrpSpPr/>
            <p:nvPr/>
          </p:nvGrpSpPr>
          <p:grpSpPr>
            <a:xfrm rot="5400000">
              <a:off x="974189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36" name="Rett linje 35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tt linje 39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tt linje 40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tt linje 41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/>
            <p:cNvGrpSpPr/>
            <p:nvPr/>
          </p:nvGrpSpPr>
          <p:grpSpPr>
            <a:xfrm rot="5400000">
              <a:off x="2990413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29" name="Rett linje 28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/>
            <p:cNvGrpSpPr/>
            <p:nvPr/>
          </p:nvGrpSpPr>
          <p:grpSpPr>
            <a:xfrm rot="5400000">
              <a:off x="5006637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22" name="Rett linje 21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linje 23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tt linje 24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e 13"/>
            <p:cNvGrpSpPr/>
            <p:nvPr/>
          </p:nvGrpSpPr>
          <p:grpSpPr>
            <a:xfrm rot="5400000">
              <a:off x="6446797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15" name="Rett linje 14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tt linje 17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461535" y="1713528"/>
            <a:ext cx="222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Lungevolum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79512" y="188640"/>
            <a:ext cx="3672408" cy="2016224"/>
          </a:xfrm>
          <a:prstGeom prst="wedgeRoundRectCallout">
            <a:avLst>
              <a:gd name="adj1" fmla="val 21543"/>
              <a:gd name="adj2" fmla="val 72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Signal frå sensorar – t.d. hjarterytme og lungevolum– kan bli framstilt grafisk med ein x- og en y-akse. </a:t>
            </a:r>
            <a:endParaRPr lang="nb-NO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5220072" y="404664"/>
            <a:ext cx="3672408" cy="20162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Men korleis skal vi overføre talverdiane på x- og y-aksen med 0 og 1?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82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33474" y="1190659"/>
            <a:ext cx="301686" cy="3246453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9936" y="116632"/>
            <a:ext cx="1225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2" name="Oval 1"/>
          <p:cNvSpPr/>
          <p:nvPr/>
        </p:nvSpPr>
        <p:spPr>
          <a:xfrm>
            <a:off x="4048944" y="2254967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Oval 73"/>
          <p:cNvSpPr/>
          <p:nvPr/>
        </p:nvSpPr>
        <p:spPr>
          <a:xfrm>
            <a:off x="1214866" y="3645024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Oval 74"/>
          <p:cNvSpPr/>
          <p:nvPr/>
        </p:nvSpPr>
        <p:spPr>
          <a:xfrm>
            <a:off x="1762170" y="178922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2333862" y="2267081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Oval 76"/>
          <p:cNvSpPr/>
          <p:nvPr/>
        </p:nvSpPr>
        <p:spPr>
          <a:xfrm>
            <a:off x="2905557" y="367481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Oval 77"/>
          <p:cNvSpPr/>
          <p:nvPr/>
        </p:nvSpPr>
        <p:spPr>
          <a:xfrm>
            <a:off x="3477249" y="1702588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Oval 79"/>
          <p:cNvSpPr/>
          <p:nvPr/>
        </p:nvSpPr>
        <p:spPr>
          <a:xfrm>
            <a:off x="618782" y="2606449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TextBox 66"/>
          <p:cNvSpPr txBox="1"/>
          <p:nvPr/>
        </p:nvSpPr>
        <p:spPr>
          <a:xfrm>
            <a:off x="95064" y="739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82026"/>
              </p:ext>
            </p:extLst>
          </p:nvPr>
        </p:nvGraphicFramePr>
        <p:xfrm>
          <a:off x="3419872" y="3168478"/>
          <a:ext cx="451901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Samplings-</a:t>
                      </a:r>
                    </a:p>
                    <a:p>
                      <a:pPr algn="ctr"/>
                      <a:r>
                        <a:rPr lang="nb-NO" sz="1600" dirty="0"/>
                        <a:t>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Nivå lungevolum</a:t>
                      </a:r>
                    </a:p>
                    <a:p>
                      <a:pPr algn="ctr"/>
                      <a:r>
                        <a:rPr lang="nb-NO" sz="1600" dirty="0"/>
                        <a:t>som desimaltall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Nivå lungevolum</a:t>
                      </a:r>
                    </a:p>
                    <a:p>
                      <a:pPr algn="ctr"/>
                      <a:r>
                        <a:rPr lang="nb-NO" sz="1600" dirty="0"/>
                        <a:t>som binærtall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260936" y="37523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60936" y="4123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60936" y="44937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60936" y="48645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60936" y="5235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60936" y="5605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60936" y="597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81" name="Rounded Rectangular Callout 80"/>
          <p:cNvSpPr/>
          <p:nvPr/>
        </p:nvSpPr>
        <p:spPr>
          <a:xfrm>
            <a:off x="5436096" y="116632"/>
            <a:ext cx="3456384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Vi les av y-verdiane kvart sekund </a:t>
            </a:r>
            <a:br>
              <a:rPr lang="nn-NO" dirty="0"/>
            </a:br>
            <a:r>
              <a:rPr lang="nn-NO" dirty="0"/>
              <a:t>(</a:t>
            </a:r>
            <a:r>
              <a:rPr lang="nn-NO" dirty="0" err="1"/>
              <a:t>bitrate</a:t>
            </a:r>
            <a:r>
              <a:rPr lang="nn-NO" dirty="0"/>
              <a:t> blir da 3 bit per sekund)</a:t>
            </a:r>
            <a:endParaRPr lang="nb-NO" dirty="0"/>
          </a:p>
        </p:txBody>
      </p:sp>
      <p:sp>
        <p:nvSpPr>
          <p:cNvPr id="82" name="Rounded Rectangular Callout 81"/>
          <p:cNvSpPr/>
          <p:nvPr/>
        </p:nvSpPr>
        <p:spPr>
          <a:xfrm>
            <a:off x="1691680" y="188640"/>
            <a:ext cx="3672408" cy="1033264"/>
          </a:xfrm>
          <a:prstGeom prst="wedgeRoundRectCallout">
            <a:avLst>
              <a:gd name="adj1" fmla="val -69195"/>
              <a:gd name="adj2" fmla="val 428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Vi har valt å dele y-aksen inn i åtte nivå, tala 0–7 (da blir den binære datastrengen 3 bit)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73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69" grpId="0"/>
      <p:bldP spid="70" grpId="0"/>
      <p:bldP spid="71" grpId="0"/>
      <p:bldP spid="72" grpId="0"/>
      <p:bldP spid="73" grpId="0"/>
      <p:bldP spid="79" grpId="0"/>
      <p:bldP spid="87" grpId="0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18539"/>
              </p:ext>
            </p:extLst>
          </p:nvPr>
        </p:nvGraphicFramePr>
        <p:xfrm>
          <a:off x="16007" y="0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Samplings-punkt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32723"/>
              </p:ext>
            </p:extLst>
          </p:nvPr>
        </p:nvGraphicFramePr>
        <p:xfrm>
          <a:off x="3851920" y="3356992"/>
          <a:ext cx="508788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Desimale </a:t>
                      </a:r>
                    </a:p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tall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5486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559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9388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1308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16781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20482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24182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279798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9807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  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4757" y="1308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4757" y="16788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7784" y="20489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 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4757" y="242865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784" y="27875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2120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6256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2400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2120" y="51105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2120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475720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2120" y="5479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2120" y="6226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2120" y="5849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72400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6256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6256" y="47249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256" y="50942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76256" y="5479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76256" y="58564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6256" y="6213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72400" y="47249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2400" y="50942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72400" y="546106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72400" y="58564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72400" y="6226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81064" y="2708920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 err="1"/>
              <a:t>Omrekningstabell</a:t>
            </a:r>
            <a:r>
              <a:rPr lang="nb-NO" sz="3600" dirty="0"/>
              <a:t> 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6372200" y="116632"/>
            <a:ext cx="2664296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No må </a:t>
            </a:r>
            <a:r>
              <a:rPr lang="nb-NO" dirty="0" err="1"/>
              <a:t>nivåverdiane</a:t>
            </a:r>
            <a:r>
              <a:rPr lang="nb-NO" dirty="0"/>
              <a:t> </a:t>
            </a:r>
            <a:r>
              <a:rPr lang="nb-NO" dirty="0" err="1"/>
              <a:t>gjeras</a:t>
            </a:r>
            <a:r>
              <a:rPr lang="nb-NO" dirty="0"/>
              <a:t> om til binære tal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363667" y="3502448"/>
            <a:ext cx="3173024" cy="2711020"/>
          </a:xfrm>
          <a:prstGeom prst="wedgeRoundRectCallout">
            <a:avLst>
              <a:gd name="adj1" fmla="val 116047"/>
              <a:gd name="adj2" fmla="val -245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 dette tilfellet var y-aksen delt inn i åtte </a:t>
            </a:r>
            <a:r>
              <a:rPr lang="nb-NO" dirty="0" err="1"/>
              <a:t>nivåar</a:t>
            </a:r>
            <a:r>
              <a:rPr lang="nb-NO" dirty="0"/>
              <a:t>. Det vil si at den binære datastrengen skal skrives med tre siffer (=tre bit). Derfor legger vi til 0 foran.</a:t>
            </a:r>
          </a:p>
        </p:txBody>
      </p:sp>
    </p:spTree>
    <p:extLst>
      <p:ext uri="{BB962C8B-B14F-4D97-AF65-F5344CB8AC3E}">
        <p14:creationId xmlns:p14="http://schemas.microsoft.com/office/powerpoint/2010/main" val="12436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0462" y="1028676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118" y="4323215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Tid </a:t>
            </a:r>
          </a:p>
          <a:p>
            <a:r>
              <a:rPr lang="nb-NO" sz="1200" dirty="0"/>
              <a:t>sample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048944" y="2254967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Oval 73"/>
          <p:cNvSpPr/>
          <p:nvPr/>
        </p:nvSpPr>
        <p:spPr>
          <a:xfrm>
            <a:off x="1214866" y="3645024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Oval 74"/>
          <p:cNvSpPr/>
          <p:nvPr/>
        </p:nvSpPr>
        <p:spPr>
          <a:xfrm>
            <a:off x="1762170" y="178922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2333862" y="2267081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Oval 76"/>
          <p:cNvSpPr/>
          <p:nvPr/>
        </p:nvSpPr>
        <p:spPr>
          <a:xfrm>
            <a:off x="2905557" y="367481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Oval 77"/>
          <p:cNvSpPr/>
          <p:nvPr/>
        </p:nvSpPr>
        <p:spPr>
          <a:xfrm>
            <a:off x="3477249" y="1702588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Oval 79"/>
          <p:cNvSpPr/>
          <p:nvPr/>
        </p:nvSpPr>
        <p:spPr>
          <a:xfrm>
            <a:off x="618782" y="2606449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5474988" y="3620700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5483386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474988" y="359885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5487714" y="359885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835179" y="5413866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011001101100001101100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06353" y="5517232"/>
            <a:ext cx="3814049" cy="308845"/>
            <a:chOff x="906353" y="5517232"/>
            <a:chExt cx="3814049" cy="308845"/>
          </a:xfrm>
        </p:grpSpPr>
        <p:sp>
          <p:nvSpPr>
            <p:cNvPr id="9" name="Rectangle 8"/>
            <p:cNvSpPr/>
            <p:nvPr/>
          </p:nvSpPr>
          <p:spPr>
            <a:xfrm>
              <a:off x="906353" y="5525851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9368" y="5522803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993614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4339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8612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3151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76528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499992" y="260648"/>
            <a:ext cx="4104456" cy="864096"/>
          </a:xfrm>
          <a:prstGeom prst="wedgeRoundRectCallout">
            <a:avLst>
              <a:gd name="adj1" fmla="val -43754"/>
              <a:gd name="adj2" fmla="val 869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Så </a:t>
            </a:r>
            <a:r>
              <a:rPr lang="nb-NO" dirty="0" err="1"/>
              <a:t>set</a:t>
            </a:r>
            <a:r>
              <a:rPr lang="nb-NO" dirty="0"/>
              <a:t> vi </a:t>
            </a:r>
            <a:r>
              <a:rPr lang="nb-NO" dirty="0" err="1"/>
              <a:t>saman</a:t>
            </a:r>
            <a:r>
              <a:rPr lang="nb-NO" dirty="0"/>
              <a:t> alle </a:t>
            </a:r>
            <a:r>
              <a:rPr lang="nb-NO" dirty="0" err="1"/>
              <a:t>dei</a:t>
            </a:r>
            <a:r>
              <a:rPr lang="nb-NO" dirty="0"/>
              <a:t> binære </a:t>
            </a:r>
            <a:r>
              <a:rPr lang="nb-NO" dirty="0" err="1"/>
              <a:t>tala</a:t>
            </a:r>
            <a:r>
              <a:rPr lang="nb-NO" dirty="0"/>
              <a:t> på y-aksen til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samanhengande</a:t>
            </a:r>
            <a:r>
              <a:rPr lang="nb-NO" dirty="0"/>
              <a:t> bitstrøm</a:t>
            </a:r>
          </a:p>
        </p:txBody>
      </p:sp>
    </p:spTree>
    <p:extLst>
      <p:ext uri="{BB962C8B-B14F-4D97-AF65-F5344CB8AC3E}">
        <p14:creationId xmlns:p14="http://schemas.microsoft.com/office/powerpoint/2010/main" val="12878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6745" y="1235777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7381" y="2857175"/>
            <a:ext cx="0" cy="13932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419074" y="3809720"/>
            <a:ext cx="5491" cy="4406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988601" y="1875863"/>
            <a:ext cx="0" cy="23814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562461" y="2353719"/>
            <a:ext cx="0" cy="19035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3134156" y="3809720"/>
            <a:ext cx="15732" cy="453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705848" y="1875863"/>
            <a:ext cx="2" cy="237454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26700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100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847381" y="1875863"/>
            <a:ext cx="3430163" cy="1933857"/>
            <a:chOff x="847381" y="1628800"/>
            <a:chExt cx="3430163" cy="193385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47381" y="2564904"/>
              <a:ext cx="577184" cy="9977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424565" y="1691196"/>
              <a:ext cx="564036" cy="187146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990770" y="1691197"/>
              <a:ext cx="571693" cy="47785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562463" y="2169053"/>
              <a:ext cx="587425" cy="13936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134156" y="1628800"/>
              <a:ext cx="571694" cy="193385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705850" y="1628800"/>
              <a:ext cx="571694" cy="5402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444106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011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58119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001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60671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101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50421" y="573692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100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18553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001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43321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101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8302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4276214" y="2346839"/>
            <a:ext cx="0" cy="19035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63888" y="116632"/>
            <a:ext cx="4320480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Mottakaren</a:t>
            </a:r>
            <a:r>
              <a:rPr lang="nb-NO" dirty="0"/>
              <a:t> veit at han skal lese av tre og tre bit for å finne rett nivå på y-aksen. Og han veit kor lang tid det er mellom kvart målepunkt (samplingsfrekvens)</a:t>
            </a:r>
          </a:p>
        </p:txBody>
      </p:sp>
      <p:sp>
        <p:nvSpPr>
          <p:cNvPr id="72" name="Rounded Rectangular Callout 71"/>
          <p:cNvSpPr/>
          <p:nvPr/>
        </p:nvSpPr>
        <p:spPr>
          <a:xfrm>
            <a:off x="4932040" y="4941168"/>
            <a:ext cx="3744416" cy="1224136"/>
          </a:xfrm>
          <a:prstGeom prst="wedgeRoundRectCallout">
            <a:avLst>
              <a:gd name="adj1" fmla="val -25999"/>
              <a:gd name="adj2" fmla="val -71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Mottakaren</a:t>
            </a:r>
            <a:r>
              <a:rPr lang="nb-NO" dirty="0"/>
              <a:t> rekonstruerer signalet etter målepunkta</a:t>
            </a:r>
          </a:p>
        </p:txBody>
      </p:sp>
    </p:spTree>
    <p:extLst>
      <p:ext uri="{BB962C8B-B14F-4D97-AF65-F5344CB8AC3E}">
        <p14:creationId xmlns:p14="http://schemas.microsoft.com/office/powerpoint/2010/main" val="41200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75" grpId="0"/>
      <p:bldP spid="77" grpId="0"/>
      <p:bldP spid="78" grpId="0"/>
      <p:bldP spid="79" grpId="0"/>
      <p:bldP spid="81" grpId="0"/>
      <p:bldP spid="6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5064" y="1241588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13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847381" y="1875863"/>
            <a:ext cx="3430161" cy="1904058"/>
            <a:chOff x="847381" y="1596950"/>
            <a:chExt cx="3430161" cy="190405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47381" y="2564904"/>
              <a:ext cx="571695" cy="9361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16907" y="1604315"/>
              <a:ext cx="565996" cy="18966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07110" y="1604315"/>
              <a:ext cx="555353" cy="56473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62463" y="2169053"/>
              <a:ext cx="587425" cy="133195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142022" y="1604315"/>
              <a:ext cx="545344" cy="18966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05849" y="1596950"/>
              <a:ext cx="571693" cy="49258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Callout 7"/>
          <p:cNvSpPr/>
          <p:nvPr/>
        </p:nvSpPr>
        <p:spPr>
          <a:xfrm>
            <a:off x="3579300" y="139364"/>
            <a:ext cx="3080544" cy="1308599"/>
          </a:xfrm>
          <a:prstGeom prst="wedgeEllipseCallout">
            <a:avLst>
              <a:gd name="adj1" fmla="val -27837"/>
              <a:gd name="adj2" fmla="val 76873"/>
            </a:avLst>
          </a:prstGeom>
          <a:solidFill>
            <a:srgbClr val="CE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Dette var det opphavlege signalet som ble målt</a:t>
            </a:r>
          </a:p>
        </p:txBody>
      </p:sp>
      <p:sp>
        <p:nvSpPr>
          <p:cNvPr id="73" name="Oval Callout 72"/>
          <p:cNvSpPr/>
          <p:nvPr/>
        </p:nvSpPr>
        <p:spPr>
          <a:xfrm>
            <a:off x="1268233" y="4204359"/>
            <a:ext cx="3080544" cy="1308599"/>
          </a:xfrm>
          <a:prstGeom prst="wedgeEllipseCallout">
            <a:avLst>
              <a:gd name="adj1" fmla="val -29403"/>
              <a:gd name="adj2" fmla="val -196031"/>
            </a:avLst>
          </a:prstGeom>
          <a:solidFill>
            <a:srgbClr val="4B8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Dette signalet ble rekonstruert i </a:t>
            </a:r>
            <a:r>
              <a:rPr lang="nb-NO" dirty="0" err="1"/>
              <a:t>mottakaren</a:t>
            </a:r>
            <a:endParaRPr lang="nb-NO" dirty="0"/>
          </a:p>
        </p:txBody>
      </p:sp>
      <p:sp>
        <p:nvSpPr>
          <p:cNvPr id="67" name="TextBox 66"/>
          <p:cNvSpPr txBox="1"/>
          <p:nvPr/>
        </p:nvSpPr>
        <p:spPr>
          <a:xfrm>
            <a:off x="95064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68" name="Rounded Rectangular Callout 67"/>
          <p:cNvSpPr/>
          <p:nvPr/>
        </p:nvSpPr>
        <p:spPr>
          <a:xfrm>
            <a:off x="4499992" y="5085184"/>
            <a:ext cx="4320480" cy="1656184"/>
          </a:xfrm>
          <a:prstGeom prst="wedgeRoundRectCallout">
            <a:avLst>
              <a:gd name="adj1" fmla="val -21037"/>
              <a:gd name="adj2" fmla="val -56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Signalet som er rekonstruert i </a:t>
            </a:r>
            <a:r>
              <a:rPr lang="nb-NO" dirty="0" err="1"/>
              <a:t>mottakaren</a:t>
            </a:r>
            <a:r>
              <a:rPr lang="nb-NO" dirty="0"/>
              <a:t> tilsvarer </a:t>
            </a:r>
            <a:r>
              <a:rPr lang="nb-NO" dirty="0" err="1"/>
              <a:t>ikkje</a:t>
            </a:r>
            <a:r>
              <a:rPr lang="nb-NO" dirty="0"/>
              <a:t> heilt det opphavlege signalet som ble målt. </a:t>
            </a:r>
          </a:p>
        </p:txBody>
      </p:sp>
    </p:spTree>
    <p:extLst>
      <p:ext uri="{BB962C8B-B14F-4D97-AF65-F5344CB8AC3E}">
        <p14:creationId xmlns:p14="http://schemas.microsoft.com/office/powerpoint/2010/main" val="36918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5064" y="1241588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1868" y="560366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011001101100001101100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847381" y="1870085"/>
            <a:ext cx="3430162" cy="1917200"/>
            <a:chOff x="847381" y="1628800"/>
            <a:chExt cx="3430162" cy="19172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47381" y="2564904"/>
              <a:ext cx="569939" cy="96113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19075" y="1628801"/>
              <a:ext cx="571694" cy="191719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90769" y="1628800"/>
              <a:ext cx="571694" cy="5402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62463" y="2169053"/>
              <a:ext cx="579559" cy="135699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142022" y="1628800"/>
              <a:ext cx="563828" cy="19172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05850" y="1628800"/>
              <a:ext cx="571693" cy="48363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Oval Callout 80"/>
          <p:cNvSpPr/>
          <p:nvPr/>
        </p:nvSpPr>
        <p:spPr>
          <a:xfrm>
            <a:off x="6063456" y="1196752"/>
            <a:ext cx="3080544" cy="1535125"/>
          </a:xfrm>
          <a:prstGeom prst="wedgeEllipseCallout">
            <a:avLst>
              <a:gd name="adj1" fmla="val -16727"/>
              <a:gd name="adj2" fmla="val 47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Korleis få mindre feil så </a:t>
            </a:r>
            <a:r>
              <a:rPr lang="nb-NO" dirty="0" err="1"/>
              <a:t>dei</a:t>
            </a:r>
            <a:r>
              <a:rPr lang="nb-NO" dirty="0"/>
              <a:t> to signala blir </a:t>
            </a:r>
            <a:r>
              <a:rPr lang="nb-NO" dirty="0" err="1"/>
              <a:t>meir</a:t>
            </a:r>
            <a:r>
              <a:rPr lang="nb-NO" dirty="0"/>
              <a:t> lik?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5064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68" name="Rounded Rectangular Callout 67"/>
          <p:cNvSpPr/>
          <p:nvPr/>
        </p:nvSpPr>
        <p:spPr>
          <a:xfrm>
            <a:off x="4427984" y="5013176"/>
            <a:ext cx="4320480" cy="1656184"/>
          </a:xfrm>
          <a:prstGeom prst="wedgeRoundRectCallout">
            <a:avLst>
              <a:gd name="adj1" fmla="val -31212"/>
              <a:gd name="adj2" fmla="val -60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Sampling og digitalisering vil alltid innføre feil fordi signalet må rekonstruerast i mottakaren ut frå eit endeleg </a:t>
            </a:r>
            <a:r>
              <a:rPr lang="nn-NO" dirty="0" err="1"/>
              <a:t>antal</a:t>
            </a:r>
            <a:r>
              <a:rPr lang="nn-NO" dirty="0"/>
              <a:t> målepunkt.</a:t>
            </a:r>
          </a:p>
        </p:txBody>
      </p:sp>
    </p:spTree>
    <p:extLst>
      <p:ext uri="{BB962C8B-B14F-4D97-AF65-F5344CB8AC3E}">
        <p14:creationId xmlns:p14="http://schemas.microsoft.com/office/powerpoint/2010/main" val="9565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Sampling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083977"/>
              </p:ext>
            </p:extLst>
          </p:nvPr>
        </p:nvGraphicFramePr>
        <p:xfrm>
          <a:off x="2267744" y="2996952"/>
          <a:ext cx="2448272" cy="3479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853">
                  <a:extLst>
                    <a:ext uri="{9D8B030D-6E8A-4147-A177-3AD203B41FA5}">
                      <a16:colId xmlns:a16="http://schemas.microsoft.com/office/drawing/2014/main" val="2342429398"/>
                    </a:ext>
                  </a:extLst>
                </a:gridCol>
                <a:gridCol w="1069843">
                  <a:extLst>
                    <a:ext uri="{9D8B030D-6E8A-4147-A177-3AD203B41FA5}">
                      <a16:colId xmlns:a16="http://schemas.microsoft.com/office/drawing/2014/main" val="412058381"/>
                    </a:ext>
                  </a:extLst>
                </a:gridCol>
                <a:gridCol w="688576">
                  <a:extLst>
                    <a:ext uri="{9D8B030D-6E8A-4147-A177-3AD203B41FA5}">
                      <a16:colId xmlns:a16="http://schemas.microsoft.com/office/drawing/2014/main" val="1585672432"/>
                    </a:ext>
                  </a:extLst>
                </a:gridCol>
              </a:tblGrid>
              <a:tr h="4597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Tid 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Nivå som binært tal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Nivå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063553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0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  <a:latin typeface="+mn-lt"/>
                          <a:ea typeface="+mn-ea"/>
                          <a:cs typeface="+mn-cs"/>
                        </a:rPr>
                        <a:t>0010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2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753112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1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1011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413037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2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effectLst/>
                        </a:rPr>
                        <a:t>1101 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546569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3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effectLst/>
                        </a:rPr>
                        <a:t>0000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4616904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4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932881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5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520770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6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43239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7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215607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483541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9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715240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10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043626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11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5626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28735"/>
              </p:ext>
            </p:extLst>
          </p:nvPr>
        </p:nvGraphicFramePr>
        <p:xfrm>
          <a:off x="539552" y="1484784"/>
          <a:ext cx="8136898" cy="48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109">
                  <a:extLst>
                    <a:ext uri="{9D8B030D-6E8A-4147-A177-3AD203B41FA5}">
                      <a16:colId xmlns:a16="http://schemas.microsoft.com/office/drawing/2014/main" val="3219318624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3744962422"/>
                    </a:ext>
                  </a:extLst>
                </a:gridCol>
                <a:gridCol w="685109">
                  <a:extLst>
                    <a:ext uri="{9D8B030D-6E8A-4147-A177-3AD203B41FA5}">
                      <a16:colId xmlns:a16="http://schemas.microsoft.com/office/drawing/2014/main" val="2451322664"/>
                    </a:ext>
                  </a:extLst>
                </a:gridCol>
                <a:gridCol w="685109">
                  <a:extLst>
                    <a:ext uri="{9D8B030D-6E8A-4147-A177-3AD203B41FA5}">
                      <a16:colId xmlns:a16="http://schemas.microsoft.com/office/drawing/2014/main" val="4072145647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1637537961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3416938686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1585768528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1674595259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1546532808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3522289231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2697982870"/>
                    </a:ext>
                  </a:extLst>
                </a:gridCol>
                <a:gridCol w="595317">
                  <a:extLst>
                    <a:ext uri="{9D8B030D-6E8A-4147-A177-3AD203B41FA5}">
                      <a16:colId xmlns:a16="http://schemas.microsoft.com/office/drawing/2014/main" val="1155207510"/>
                    </a:ext>
                  </a:extLst>
                </a:gridCol>
              </a:tblGrid>
              <a:tr h="4829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0010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1011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1101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0000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1000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0101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0100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0110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0011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0100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1001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74187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184482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sz="2200" dirty="0"/>
              <a:t>Gjør bitstrengen om til </a:t>
            </a:r>
            <a:r>
              <a:rPr lang="nb-NO" sz="2200" dirty="0" err="1"/>
              <a:t>titalssystemet</a:t>
            </a:r>
            <a:r>
              <a:rPr lang="nb-NO" sz="2200" dirty="0"/>
              <a:t> og bruk </a:t>
            </a:r>
            <a:r>
              <a:rPr lang="nb-NO" sz="2200" dirty="0" err="1"/>
              <a:t>verdiane</a:t>
            </a:r>
            <a:r>
              <a:rPr lang="nb-NO" sz="2200" dirty="0"/>
              <a:t> til å lage </a:t>
            </a:r>
            <a:r>
              <a:rPr lang="nb-NO" sz="2200" dirty="0" err="1"/>
              <a:t>ein</a:t>
            </a:r>
            <a:r>
              <a:rPr lang="nb-NO" sz="2200" dirty="0"/>
              <a:t> graf i koordinatsystemet i oppgaven </a:t>
            </a:r>
            <a:r>
              <a:rPr lang="nb-NO" sz="2200" i="1" dirty="0"/>
              <a:t>Sampling i </a:t>
            </a:r>
            <a:r>
              <a:rPr lang="nb-NO" sz="2200" dirty="0"/>
              <a:t>elevheftet.</a:t>
            </a:r>
          </a:p>
        </p:txBody>
      </p:sp>
    </p:spTree>
    <p:extLst>
      <p:ext uri="{BB962C8B-B14F-4D97-AF65-F5344CB8AC3E}">
        <p14:creationId xmlns:p14="http://schemas.microsoft.com/office/powerpoint/2010/main" val="189261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Samanlikn</a:t>
            </a:r>
            <a:r>
              <a:rPr lang="nb-NO" dirty="0"/>
              <a:t> din graf med den opphavlege grafen:</a:t>
            </a:r>
          </a:p>
        </p:txBody>
      </p:sp>
      <p:pic>
        <p:nvPicPr>
          <p:cNvPr id="4" name="Bilde 5837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4680520" cy="342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" t="8962" r="3406" b="1798"/>
          <a:stretch/>
        </p:blipFill>
        <p:spPr>
          <a:xfrm>
            <a:off x="4644008" y="2132856"/>
            <a:ext cx="4413740" cy="3851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Den opphavlege grafen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587727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Eksempel på </a:t>
            </a:r>
            <a:r>
              <a:rPr lang="nb-NO" sz="1400" dirty="0" err="1"/>
              <a:t>ein</a:t>
            </a:r>
            <a:r>
              <a:rPr lang="nb-NO" sz="1400" dirty="0"/>
              <a:t> graf som er sampla </a:t>
            </a:r>
          </a:p>
        </p:txBody>
      </p:sp>
    </p:spTree>
    <p:extLst>
      <p:ext uri="{BB962C8B-B14F-4D97-AF65-F5344CB8AC3E}">
        <p14:creationId xmlns:p14="http://schemas.microsoft.com/office/powerpoint/2010/main" val="21758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Samanlikn</a:t>
            </a:r>
            <a:r>
              <a:rPr lang="nb-NO" dirty="0"/>
              <a:t> din graf med den opphavlege grafen:</a:t>
            </a:r>
          </a:p>
        </p:txBody>
      </p:sp>
      <p:pic>
        <p:nvPicPr>
          <p:cNvPr id="4" name="Bilde 5837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5599132" cy="50098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835696" y="2996952"/>
            <a:ext cx="432048" cy="25202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67744" y="2420888"/>
            <a:ext cx="432048" cy="5760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99792" y="2420888"/>
            <a:ext cx="432048" cy="367240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31840" y="4149080"/>
            <a:ext cx="432048" cy="194421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63888" y="3861048"/>
            <a:ext cx="432048" cy="2880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95936" y="3861048"/>
            <a:ext cx="432048" cy="8640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7984" y="4725144"/>
            <a:ext cx="432048" cy="2160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60032" y="4365104"/>
            <a:ext cx="432048" cy="5760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92080" y="4365104"/>
            <a:ext cx="432048" cy="5760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24128" y="4941168"/>
            <a:ext cx="43204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56176" y="3573016"/>
            <a:ext cx="432048" cy="13681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588224" y="2708920"/>
            <a:ext cx="216024" cy="8640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1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100082" cy="5476874"/>
          </a:xfrm>
        </p:spPr>
      </p:pic>
      <p:sp>
        <p:nvSpPr>
          <p:cNvPr id="6" name="Rounded Rectangular Callout 1">
            <a:extLst>
              <a:ext uri="{FF2B5EF4-FFF2-40B4-BE49-F238E27FC236}">
                <a16:creationId xmlns:a16="http://schemas.microsoft.com/office/drawing/2014/main" id="{2DC90B86-B551-49E0-BC7C-990C09E3FCF9}"/>
              </a:ext>
            </a:extLst>
          </p:cNvPr>
          <p:cNvSpPr/>
          <p:nvPr/>
        </p:nvSpPr>
        <p:spPr>
          <a:xfrm>
            <a:off x="5948053" y="1224397"/>
            <a:ext cx="2808312" cy="1800200"/>
          </a:xfrm>
          <a:prstGeom prst="wedgeRoundRectCallout">
            <a:avLst>
              <a:gd name="adj1" fmla="val 45227"/>
              <a:gd name="adj2" fmla="val 8008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80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Legg merke til kva smart klesplagg vi ser i dette klippet og korleis det fungerer.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1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2736"/>
            <a:ext cx="7170944" cy="40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1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/>
              <a:t>Idékonkurranse </a:t>
            </a:r>
            <a:r>
              <a:rPr lang="nb-NO" sz="3600" dirty="0" err="1"/>
              <a:t>frå</a:t>
            </a:r>
            <a:r>
              <a:rPr lang="nb-NO" sz="3600" dirty="0"/>
              <a:t> Snakketøyet AS</a:t>
            </a:r>
          </a:p>
          <a:p>
            <a:r>
              <a:rPr lang="nb-NO" sz="3600" dirty="0"/>
              <a:t>Finn opp </a:t>
            </a:r>
            <a:r>
              <a:rPr lang="nb-NO" sz="3600" dirty="0" err="1"/>
              <a:t>eit</a:t>
            </a:r>
            <a:r>
              <a:rPr lang="nb-NO" sz="3600" dirty="0"/>
              <a:t> smart klesplagg som kommuniserer med internett for å dekke </a:t>
            </a:r>
            <a:r>
              <a:rPr lang="nb-NO" sz="3600" dirty="0" err="1"/>
              <a:t>eit</a:t>
            </a:r>
            <a:r>
              <a:rPr lang="nb-NO" sz="3600" dirty="0"/>
              <a:t> behov. </a:t>
            </a:r>
          </a:p>
          <a:p>
            <a:r>
              <a:rPr lang="nb-NO" sz="3600" dirty="0"/>
              <a:t>Presenter ideen gjennom film eller </a:t>
            </a:r>
            <a:r>
              <a:rPr lang="nb-NO" sz="3600" dirty="0" err="1"/>
              <a:t>biletserie</a:t>
            </a:r>
            <a:r>
              <a:rPr lang="nb-NO" sz="3600" dirty="0"/>
              <a:t>.</a:t>
            </a:r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96812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5436096" y="1628800"/>
            <a:ext cx="2389911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2128845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611560" y="3014905"/>
            <a:ext cx="178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Trengs </a:t>
            </a:r>
            <a:r>
              <a:rPr lang="nb-NO" altLang="zh-CN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nokon</a:t>
            </a:r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b-NO" altLang="zh-CN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sensorar</a:t>
            </a:r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1" name="Bildeforklaring formet som en sky 6"/>
          <p:cNvSpPr/>
          <p:nvPr/>
        </p:nvSpPr>
        <p:spPr>
          <a:xfrm>
            <a:off x="2771800" y="1628800"/>
            <a:ext cx="2844317" cy="2592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3182970" y="2141517"/>
            <a:ext cx="202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Kva slag informasjon skal </a:t>
            </a:r>
            <a:r>
              <a:rPr lang="nb-NO" altLang="zh-CN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overførast</a:t>
            </a:r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063" y="2365429"/>
            <a:ext cx="2021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Kor ofte må det samples?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0" name="Bildeforklaring formet som en sky 4"/>
          <p:cNvSpPr/>
          <p:nvPr/>
        </p:nvSpPr>
        <p:spPr>
          <a:xfrm>
            <a:off x="6631051" y="3589565"/>
            <a:ext cx="2389911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6715572" y="4028871"/>
            <a:ext cx="202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Er </a:t>
            </a:r>
            <a:r>
              <a:rPr lang="nb-NO" altLang="zh-CN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noko</a:t>
            </a:r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 av </a:t>
            </a:r>
            <a:r>
              <a:rPr lang="nb-NO" altLang="zh-CN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informasjonensensitiv</a:t>
            </a:r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 og må </a:t>
            </a:r>
            <a:r>
              <a:rPr lang="nb-NO" altLang="zh-CN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krypterast</a:t>
            </a:r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49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Tekniske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74" y="1357311"/>
            <a:ext cx="7124043" cy="5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938" y="338232"/>
            <a:ext cx="8620125" cy="61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49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Lag </a:t>
            </a:r>
            <a:r>
              <a:rPr lang="nb-NO" dirty="0" err="1"/>
              <a:t>eit</a:t>
            </a:r>
            <a:r>
              <a:rPr lang="nb-NO" dirty="0"/>
              <a:t> flytskjema</a:t>
            </a:r>
            <a:br>
              <a:rPr lang="nb-NO" dirty="0"/>
            </a:br>
            <a:r>
              <a:rPr lang="nb-NO" sz="2400" dirty="0"/>
              <a:t>sende </a:t>
            </a:r>
            <a:r>
              <a:rPr lang="nb-NO" sz="2400" dirty="0" err="1"/>
              <a:t>ein</a:t>
            </a:r>
            <a:r>
              <a:rPr lang="nb-NO" sz="2400" dirty="0"/>
              <a:t> pakke</a:t>
            </a:r>
            <a:endParaRPr lang="nb-NO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3568" y="1916832"/>
            <a:ext cx="8302072" cy="4781289"/>
            <a:chOff x="827584" y="1052736"/>
            <a:chExt cx="8374584" cy="4925577"/>
          </a:xfrm>
        </p:grpSpPr>
        <p:cxnSp>
          <p:nvCxnSpPr>
            <p:cNvPr id="19" name="Rett pil 18"/>
            <p:cNvCxnSpPr/>
            <p:nvPr/>
          </p:nvCxnSpPr>
          <p:spPr>
            <a:xfrm flipH="1">
              <a:off x="5148064" y="5229200"/>
              <a:ext cx="682330" cy="148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tt pil 37"/>
            <p:cNvCxnSpPr/>
            <p:nvPr/>
          </p:nvCxnSpPr>
          <p:spPr>
            <a:xfrm flipH="1">
              <a:off x="6876256" y="3933056"/>
              <a:ext cx="53172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Sylinder 17"/>
            <p:cNvSpPr txBox="1"/>
            <p:nvPr/>
          </p:nvSpPr>
          <p:spPr>
            <a:xfrm>
              <a:off x="7297725" y="2708920"/>
              <a:ext cx="1904443" cy="3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sender all posten til </a:t>
              </a:r>
              <a:r>
                <a:rPr lang="nb-NO" sz="1400" dirty="0" err="1"/>
                <a:t>ein</a:t>
              </a:r>
              <a:endParaRPr lang="nb-NO" sz="1400" dirty="0"/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2627784" y="1700808"/>
              <a:ext cx="1440160" cy="3804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sendar</a:t>
              </a:r>
              <a:endParaRPr lang="nb-NO" dirty="0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5669523" y="1853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post i butikk</a:t>
              </a: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7092280" y="3356992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terminal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971600" y="4725144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bud</a:t>
              </a:r>
            </a:p>
          </p:txBody>
        </p:sp>
        <p:cxnSp>
          <p:nvCxnSpPr>
            <p:cNvPr id="16" name="Rett pil 15"/>
            <p:cNvCxnSpPr>
              <a:stCxn id="7" idx="3"/>
              <a:endCxn id="10" idx="1"/>
            </p:cNvCxnSpPr>
            <p:nvPr/>
          </p:nvCxnSpPr>
          <p:spPr>
            <a:xfrm>
              <a:off x="4067944" y="1891047"/>
              <a:ext cx="1601579" cy="1468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pil 19"/>
            <p:cNvCxnSpPr/>
            <p:nvPr/>
          </p:nvCxnSpPr>
          <p:spPr>
            <a:xfrm>
              <a:off x="7092280" y="2348880"/>
              <a:ext cx="360040" cy="864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kstSylinder 35"/>
            <p:cNvSpPr txBox="1"/>
            <p:nvPr/>
          </p:nvSpPr>
          <p:spPr>
            <a:xfrm>
              <a:off x="5940152" y="4725144"/>
              <a:ext cx="98083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fly</a:t>
              </a:r>
            </a:p>
          </p:txBody>
        </p:sp>
        <p:sp>
          <p:nvSpPr>
            <p:cNvPr id="2" name="TekstSylinder 1"/>
            <p:cNvSpPr txBox="1"/>
            <p:nvPr/>
          </p:nvSpPr>
          <p:spPr>
            <a:xfrm>
              <a:off x="4167969" y="1544053"/>
              <a:ext cx="2399633" cy="3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leverer </a:t>
              </a:r>
              <a:r>
                <a:rPr lang="nb-NO" sz="1400" dirty="0" err="1"/>
                <a:t>ein</a:t>
              </a:r>
              <a:r>
                <a:rPr lang="nb-NO" sz="1400" dirty="0"/>
                <a:t> adressert pakke på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7380312" y="4149080"/>
              <a:ext cx="1364697" cy="76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Pakken transporteres </a:t>
              </a:r>
              <a:r>
                <a:rPr lang="nb-NO" sz="1400" dirty="0" err="1"/>
                <a:t>derfrå</a:t>
              </a:r>
              <a:r>
                <a:rPr lang="nb-NO" sz="1400" dirty="0"/>
                <a:t> med </a:t>
              </a:r>
              <a:r>
                <a:rPr lang="nb-NO" sz="1400" dirty="0" err="1"/>
                <a:t>eit</a:t>
              </a:r>
              <a:r>
                <a:rPr lang="nb-NO" sz="1400" dirty="0"/>
                <a:t> 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43608" y="2852936"/>
              <a:ext cx="1440160" cy="3804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mottakar</a:t>
              </a:r>
              <a:endParaRPr lang="nb-NO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3491880" y="5301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postmottak</a:t>
              </a:r>
            </a:p>
          </p:txBody>
        </p:sp>
        <p:cxnSp>
          <p:nvCxnSpPr>
            <p:cNvPr id="27" name="Rett pil 26"/>
            <p:cNvCxnSpPr/>
            <p:nvPr/>
          </p:nvCxnSpPr>
          <p:spPr>
            <a:xfrm flipH="1" flipV="1">
              <a:off x="2411760" y="5157192"/>
              <a:ext cx="1007478" cy="245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pil 28"/>
            <p:cNvCxnSpPr/>
            <p:nvPr/>
          </p:nvCxnSpPr>
          <p:spPr>
            <a:xfrm flipV="1">
              <a:off x="1384774" y="3429000"/>
              <a:ext cx="18874" cy="12058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Sylinder 32"/>
            <p:cNvSpPr txBox="1"/>
            <p:nvPr/>
          </p:nvSpPr>
          <p:spPr>
            <a:xfrm>
              <a:off x="4716016" y="5661248"/>
              <a:ext cx="1966342" cy="3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pakken </a:t>
              </a:r>
              <a:r>
                <a:rPr lang="nb-NO" sz="1400" dirty="0" err="1"/>
                <a:t>hamnar</a:t>
              </a:r>
              <a:r>
                <a:rPr lang="nb-NO" sz="1400" dirty="0"/>
                <a:t> på riktig</a:t>
              </a:r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1475656" y="5373216"/>
              <a:ext cx="1552473" cy="53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pakken blir tatt med ut av </a:t>
              </a:r>
              <a:r>
                <a:rPr lang="nb-NO" sz="1400" dirty="0" err="1"/>
                <a:t>eit</a:t>
              </a:r>
              <a:r>
                <a:rPr lang="nb-NO" sz="1400" dirty="0"/>
                <a:t> </a:t>
              </a:r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619672" y="3861048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Leverer pakken til 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052736"/>
              <a:ext cx="1190007" cy="1368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079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til presentasjonen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000" dirty="0"/>
              <a:t>på 3 minutt presentere ideen </a:t>
            </a:r>
            <a:r>
              <a:rPr lang="nb-NO" sz="3000" dirty="0" err="1"/>
              <a:t>dykkar</a:t>
            </a:r>
            <a:r>
              <a:rPr lang="nb-NO" sz="3000" dirty="0"/>
              <a:t> gjennom </a:t>
            </a:r>
            <a:r>
              <a:rPr lang="nb-NO" sz="3000" dirty="0" err="1"/>
              <a:t>ein</a:t>
            </a:r>
            <a:r>
              <a:rPr lang="nb-NO" sz="3000" dirty="0"/>
              <a:t> film eller </a:t>
            </a:r>
            <a:r>
              <a:rPr lang="nb-NO" sz="3000" dirty="0" err="1"/>
              <a:t>biletserie</a:t>
            </a:r>
            <a:endParaRPr lang="nb-NO" sz="3000" dirty="0"/>
          </a:p>
          <a:p>
            <a:endParaRPr lang="nb-NO" sz="3000" dirty="0"/>
          </a:p>
          <a:p>
            <a:pPr marL="0" indent="0">
              <a:buNone/>
            </a:pPr>
            <a:r>
              <a:rPr lang="nb-NO" sz="3000" dirty="0"/>
              <a:t>Filmen/biletserien skal:</a:t>
            </a:r>
          </a:p>
          <a:p>
            <a:r>
              <a:rPr lang="nb-NO" sz="3000" dirty="0"/>
              <a:t>formidle </a:t>
            </a:r>
            <a:r>
              <a:rPr lang="nn-NO" sz="3000" dirty="0"/>
              <a:t>tydeleg kva ideen er</a:t>
            </a:r>
          </a:p>
          <a:p>
            <a:r>
              <a:rPr lang="nn-NO" sz="3000" dirty="0"/>
              <a:t>vise flytskjema som forklarer korleis informasjonen blir send frå sendar til mottakar og kva som skjer i dei ulike delane av systemet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1827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/>
          <a:stretch/>
        </p:blipFill>
        <p:spPr>
          <a:xfrm>
            <a:off x="1890074" y="1124744"/>
            <a:ext cx="5363851" cy="53558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040CA19-90DB-D09E-900E-6340A1CA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2695"/>
            <a:ext cx="8229600" cy="1143000"/>
          </a:xfrm>
        </p:spPr>
        <p:txBody>
          <a:bodyPr>
            <a:normAutofit/>
          </a:bodyPr>
          <a:lstStyle/>
          <a:p>
            <a:r>
              <a:rPr lang="nb-NO" sz="4000" dirty="0" err="1">
                <a:solidFill>
                  <a:schemeClr val="accent1"/>
                </a:solidFill>
              </a:rPr>
              <a:t>Kjenneteikn</a:t>
            </a:r>
            <a:r>
              <a:rPr lang="nb-NO" sz="4000" dirty="0">
                <a:solidFill>
                  <a:schemeClr val="accent1"/>
                </a:solidFill>
              </a:rPr>
              <a:t> på måloppnåing</a:t>
            </a:r>
          </a:p>
        </p:txBody>
      </p:sp>
    </p:spTree>
    <p:extLst>
      <p:ext uri="{BB962C8B-B14F-4D97-AF65-F5344CB8AC3E}">
        <p14:creationId xmlns:p14="http://schemas.microsoft.com/office/powerpoint/2010/main" val="3964928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550" y="1419684"/>
            <a:ext cx="7200900" cy="40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2873"/>
            <a:ext cx="7496175" cy="3057525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79512" y="1884120"/>
            <a:ext cx="2808312" cy="1800200"/>
          </a:xfrm>
          <a:prstGeom prst="wedgeRoundRectCallout">
            <a:avLst>
              <a:gd name="adj1" fmla="val 33643"/>
              <a:gd name="adj2" fmla="val 898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Sensorar i vesten registrerer pusten til barnet.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84784"/>
            <a:ext cx="4528303" cy="22191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483768" y="332656"/>
            <a:ext cx="4680520" cy="1095590"/>
          </a:xfrm>
          <a:prstGeom prst="wedgeRoundRectCallout">
            <a:avLst>
              <a:gd name="adj1" fmla="val 17900"/>
              <a:gd name="adj2" fmla="val 8632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Resultatet blir </a:t>
            </a:r>
            <a:r>
              <a:rPr lang="nn-NO" dirty="0" err="1">
                <a:solidFill>
                  <a:schemeClr val="tx1"/>
                </a:solidFill>
              </a:rPr>
              <a:t>fremstilla</a:t>
            </a:r>
            <a:r>
              <a:rPr lang="nn-NO" dirty="0">
                <a:solidFill>
                  <a:schemeClr val="tx1"/>
                </a:solidFill>
              </a:rPr>
              <a:t> som ein graf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/>
              <a:t>Korleis kan vi sende slike signal?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"/>
          <a:stretch/>
        </p:blipFill>
        <p:spPr bwMode="auto">
          <a:xfrm>
            <a:off x="269895" y="980728"/>
            <a:ext cx="860420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6444208" y="1412776"/>
            <a:ext cx="2592288" cy="1728192"/>
          </a:xfrm>
          <a:prstGeom prst="wedgeRoundRectCallout">
            <a:avLst>
              <a:gd name="adj1" fmla="val -96628"/>
              <a:gd name="adj2" fmla="val 9398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Ved å bruke 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0 og 1 …</a:t>
            </a:r>
          </a:p>
        </p:txBody>
      </p:sp>
    </p:spTree>
    <p:extLst>
      <p:ext uri="{BB962C8B-B14F-4D97-AF65-F5344CB8AC3E}">
        <p14:creationId xmlns:p14="http://schemas.microsoft.com/office/powerpoint/2010/main" val="35309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/>
              <a:t>Desimale </a:t>
            </a:r>
            <a:r>
              <a:rPr lang="nb-NO" dirty="0"/>
              <a:t>tal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Desi</a:t>
            </a:r>
            <a:r>
              <a:rPr lang="nb-NO" dirty="0"/>
              <a:t> kjem </a:t>
            </a:r>
            <a:r>
              <a:rPr lang="nb-NO" dirty="0" err="1"/>
              <a:t>frå</a:t>
            </a:r>
            <a:r>
              <a:rPr lang="nb-NO" dirty="0"/>
              <a:t> det latinske </a:t>
            </a:r>
            <a:r>
              <a:rPr lang="nb-NO" i="1" dirty="0" err="1"/>
              <a:t>decimus</a:t>
            </a:r>
            <a:r>
              <a:rPr lang="nb-NO" dirty="0"/>
              <a:t>, som betyr </a:t>
            </a:r>
            <a:r>
              <a:rPr lang="nb-NO" i="1" dirty="0" err="1"/>
              <a:t>tiande</a:t>
            </a:r>
            <a:r>
              <a:rPr lang="nb-NO" dirty="0"/>
              <a:t>. 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11560" y="350281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>
                <a:solidFill>
                  <a:srgbClr val="0070C0"/>
                </a:solidFill>
              </a:rPr>
              <a:t>0 1 2 3 4 5 6 7 8 9</a:t>
            </a:r>
          </a:p>
        </p:txBody>
      </p:sp>
    </p:spTree>
    <p:extLst>
      <p:ext uri="{BB962C8B-B14F-4D97-AF65-F5344CB8AC3E}">
        <p14:creationId xmlns:p14="http://schemas.microsoft.com/office/powerpoint/2010/main" val="8878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/>
              <a:t>Binære </a:t>
            </a:r>
            <a:r>
              <a:rPr lang="nb-NO" dirty="0"/>
              <a:t>tal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Binær </a:t>
            </a:r>
            <a:r>
              <a:rPr lang="nb-NO" dirty="0"/>
              <a:t>kjem </a:t>
            </a:r>
            <a:r>
              <a:rPr lang="nb-NO" dirty="0" err="1"/>
              <a:t>frå</a:t>
            </a:r>
            <a:r>
              <a:rPr lang="nb-NO" dirty="0"/>
              <a:t> latin og betyr </a:t>
            </a:r>
            <a:r>
              <a:rPr lang="nb-NO" i="1" dirty="0"/>
              <a:t>to og to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3671681" y="3140968"/>
            <a:ext cx="20938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800" dirty="0">
                <a:solidFill>
                  <a:srgbClr val="0070C0"/>
                </a:solidFill>
              </a:rPr>
              <a:t>0   1</a:t>
            </a:r>
            <a:endParaRPr lang="nb-NO" sz="8800" dirty="0"/>
          </a:p>
        </p:txBody>
      </p:sp>
    </p:spTree>
    <p:extLst>
      <p:ext uri="{BB962C8B-B14F-4D97-AF65-F5344CB8AC3E}">
        <p14:creationId xmlns:p14="http://schemas.microsoft.com/office/powerpoint/2010/main" val="15849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b-NO" dirty="0" err="1"/>
              <a:t>Omrekningstabell</a:t>
            </a:r>
            <a:r>
              <a:rPr lang="nb-NO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80984"/>
              </p:ext>
            </p:extLst>
          </p:nvPr>
        </p:nvGraphicFramePr>
        <p:xfrm>
          <a:off x="395536" y="1196752"/>
          <a:ext cx="8503064" cy="400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tal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6032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5596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6032" y="2910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5596" y="2910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5288" y="3725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6032" y="3725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5596" y="37261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3936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5288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6032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5596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15" name="Rounded Rectangular Callout 81">
            <a:extLst>
              <a:ext uri="{FF2B5EF4-FFF2-40B4-BE49-F238E27FC236}">
                <a16:creationId xmlns:a16="http://schemas.microsoft.com/office/drawing/2014/main" id="{B1EB087A-EBEA-484A-9997-8395C182CB37}"/>
              </a:ext>
            </a:extLst>
          </p:cNvPr>
          <p:cNvSpPr/>
          <p:nvPr/>
        </p:nvSpPr>
        <p:spPr>
          <a:xfrm>
            <a:off x="2674132" y="2172160"/>
            <a:ext cx="3672408" cy="1033264"/>
          </a:xfrm>
          <a:prstGeom prst="wedgeRoundRectCallout">
            <a:avLst>
              <a:gd name="adj1" fmla="val 73975"/>
              <a:gd name="adj2" fmla="val 36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For å skrive det </a:t>
            </a:r>
            <a:r>
              <a:rPr lang="nn-NO" dirty="0" err="1"/>
              <a:t>desimale</a:t>
            </a:r>
            <a:r>
              <a:rPr lang="nn-NO" dirty="0"/>
              <a:t> talet 3 som binært tal treng vi to siffer</a:t>
            </a:r>
            <a:endParaRPr lang="nb-NO" dirty="0"/>
          </a:p>
        </p:txBody>
      </p:sp>
      <p:sp>
        <p:nvSpPr>
          <p:cNvPr id="16" name="Rounded Rectangular Callout 81">
            <a:extLst>
              <a:ext uri="{FF2B5EF4-FFF2-40B4-BE49-F238E27FC236}">
                <a16:creationId xmlns:a16="http://schemas.microsoft.com/office/drawing/2014/main" id="{5DE0F142-D6FC-4FA4-9AB6-985EAE1225F6}"/>
              </a:ext>
            </a:extLst>
          </p:cNvPr>
          <p:cNvSpPr/>
          <p:nvPr/>
        </p:nvSpPr>
        <p:spPr>
          <a:xfrm>
            <a:off x="2199076" y="5169493"/>
            <a:ext cx="3672408" cy="1033264"/>
          </a:xfrm>
          <a:prstGeom prst="wedgeRoundRectCallout">
            <a:avLst>
              <a:gd name="adj1" fmla="val 39260"/>
              <a:gd name="adj2" fmla="val -745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For å skrive det </a:t>
            </a:r>
            <a:r>
              <a:rPr lang="nn-NO" dirty="0" err="1"/>
              <a:t>desimale</a:t>
            </a:r>
            <a:r>
              <a:rPr lang="nn-NO" dirty="0"/>
              <a:t> talet 8 som binært tal treng vi fire siffer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30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b-NO" dirty="0" err="1"/>
              <a:t>Omrekningstabell</a:t>
            </a:r>
            <a:r>
              <a:rPr lang="nb-NO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780450"/>
              </p:ext>
            </p:extLst>
          </p:nvPr>
        </p:nvGraphicFramePr>
        <p:xfrm>
          <a:off x="395536" y="1196752"/>
          <a:ext cx="8503064" cy="4899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tal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10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17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98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135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4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b-NO" dirty="0" err="1"/>
              <a:t>Omrekningstabell</a:t>
            </a:r>
            <a:r>
              <a:rPr lang="nb-NO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399071"/>
              </p:ext>
            </p:extLst>
          </p:nvPr>
        </p:nvGraphicFramePr>
        <p:xfrm>
          <a:off x="395536" y="1196752"/>
          <a:ext cx="8503064" cy="4899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tal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10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17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0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98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135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0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1328</Words>
  <Application>Microsoft Office PowerPoint</Application>
  <PresentationFormat>Skjermfremvisning (4:3)</PresentationFormat>
  <Paragraphs>601</Paragraphs>
  <Slides>28</Slides>
  <Notes>7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Helvetica</vt:lpstr>
      <vt:lpstr>Office-tema</vt:lpstr>
      <vt:lpstr>PowerPoint-presentasjon</vt:lpstr>
      <vt:lpstr>PowerPoint-presentasjon</vt:lpstr>
      <vt:lpstr>PowerPoint-presentasjon</vt:lpstr>
      <vt:lpstr>Korleis kan vi sende slike signal?</vt:lpstr>
      <vt:lpstr>Desimale tal</vt:lpstr>
      <vt:lpstr>Binære tal</vt:lpstr>
      <vt:lpstr>Omrekningstabell </vt:lpstr>
      <vt:lpstr>Omrekningstabell </vt:lpstr>
      <vt:lpstr>Omrekningstabell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Sampling</vt:lpstr>
      <vt:lpstr>Samanlikn din graf med den opphavlege grafen:</vt:lpstr>
      <vt:lpstr>Samanlikn din graf med den opphavlege grafen:</vt:lpstr>
      <vt:lpstr>PowerPoint-presentasjon</vt:lpstr>
      <vt:lpstr>Oppdrag snakketøy</vt:lpstr>
      <vt:lpstr>PowerPoint-presentasjon</vt:lpstr>
      <vt:lpstr>Tekniske data</vt:lpstr>
      <vt:lpstr>PowerPoint-presentasjon</vt:lpstr>
      <vt:lpstr>Lag eit flytskjema sende ein pakke</vt:lpstr>
      <vt:lpstr>Krav til presentasjonen</vt:lpstr>
      <vt:lpstr>Kjenneteikn på måloppnåing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Berit Reitan</cp:lastModifiedBy>
  <cp:revision>96</cp:revision>
  <dcterms:created xsi:type="dcterms:W3CDTF">2017-02-15T09:22:41Z</dcterms:created>
  <dcterms:modified xsi:type="dcterms:W3CDTF">2025-07-02T11:58:41Z</dcterms:modified>
</cp:coreProperties>
</file>