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3" r:id="rId6"/>
    <p:sldId id="264" r:id="rId7"/>
    <p:sldId id="265" r:id="rId8"/>
    <p:sldId id="266"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337" autoAdjust="0"/>
  </p:normalViewPr>
  <p:slideViewPr>
    <p:cSldViewPr snapToGrid="0">
      <p:cViewPr varScale="1">
        <p:scale>
          <a:sx n="89" d="100"/>
          <a:sy n="89" d="100"/>
        </p:scale>
        <p:origin x="5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ystein Sørborg" userId="39616bf6-0567-4e85-bbad-c9e729b6e6cd" providerId="ADAL" clId="{06D16676-C991-480D-8427-B9B900B277F8}"/>
    <pc:docChg chg="modSld">
      <pc:chgData name="Øystein Sørborg" userId="39616bf6-0567-4e85-bbad-c9e729b6e6cd" providerId="ADAL" clId="{06D16676-C991-480D-8427-B9B900B277F8}" dt="2024-10-08T13:43:26.157" v="390" actId="20577"/>
      <pc:docMkLst>
        <pc:docMk/>
      </pc:docMkLst>
      <pc:sldChg chg="modSp mod">
        <pc:chgData name="Øystein Sørborg" userId="39616bf6-0567-4e85-bbad-c9e729b6e6cd" providerId="ADAL" clId="{06D16676-C991-480D-8427-B9B900B277F8}" dt="2024-10-08T13:20:46.084" v="35" actId="962"/>
        <pc:sldMkLst>
          <pc:docMk/>
          <pc:sldMk cId="1141178668" sldId="256"/>
        </pc:sldMkLst>
        <pc:picChg chg="mod">
          <ac:chgData name="Øystein Sørborg" userId="39616bf6-0567-4e85-bbad-c9e729b6e6cd" providerId="ADAL" clId="{06D16676-C991-480D-8427-B9B900B277F8}" dt="2024-10-08T13:20:46.084" v="35" actId="962"/>
          <ac:picMkLst>
            <pc:docMk/>
            <pc:sldMk cId="1141178668" sldId="256"/>
            <ac:picMk id="7" creationId="{1F0C184C-57C8-91D2-3015-627D01322C93}"/>
          </ac:picMkLst>
        </pc:picChg>
      </pc:sldChg>
      <pc:sldChg chg="modSp mod">
        <pc:chgData name="Øystein Sørborg" userId="39616bf6-0567-4e85-bbad-c9e729b6e6cd" providerId="ADAL" clId="{06D16676-C991-480D-8427-B9B900B277F8}" dt="2024-10-08T13:23:42.277" v="389" actId="962"/>
        <pc:sldMkLst>
          <pc:docMk/>
          <pc:sldMk cId="1772320042" sldId="258"/>
        </pc:sldMkLst>
        <pc:picChg chg="mod">
          <ac:chgData name="Øystein Sørborg" userId="39616bf6-0567-4e85-bbad-c9e729b6e6cd" providerId="ADAL" clId="{06D16676-C991-480D-8427-B9B900B277F8}" dt="2024-10-08T13:23:42.277" v="389" actId="962"/>
          <ac:picMkLst>
            <pc:docMk/>
            <pc:sldMk cId="1772320042" sldId="258"/>
            <ac:picMk id="5" creationId="{0B284D51-3AB3-866D-96DE-978E9D308342}"/>
          </ac:picMkLst>
        </pc:picChg>
      </pc:sldChg>
      <pc:sldChg chg="modSp mod">
        <pc:chgData name="Øystein Sørborg" userId="39616bf6-0567-4e85-bbad-c9e729b6e6cd" providerId="ADAL" clId="{06D16676-C991-480D-8427-B9B900B277F8}" dt="2024-10-08T13:21:55.396" v="277" actId="962"/>
        <pc:sldMkLst>
          <pc:docMk/>
          <pc:sldMk cId="3148483303" sldId="259"/>
        </pc:sldMkLst>
        <pc:picChg chg="mod">
          <ac:chgData name="Øystein Sørborg" userId="39616bf6-0567-4e85-bbad-c9e729b6e6cd" providerId="ADAL" clId="{06D16676-C991-480D-8427-B9B900B277F8}" dt="2024-10-08T13:21:55.396" v="277" actId="962"/>
          <ac:picMkLst>
            <pc:docMk/>
            <pc:sldMk cId="3148483303" sldId="259"/>
            <ac:picMk id="5" creationId="{E70C6116-1002-8F71-09EF-99207576CA1B}"/>
          </ac:picMkLst>
        </pc:picChg>
      </pc:sldChg>
      <pc:sldChg chg="modSp mod">
        <pc:chgData name="Øystein Sørborg" userId="39616bf6-0567-4e85-bbad-c9e729b6e6cd" providerId="ADAL" clId="{06D16676-C991-480D-8427-B9B900B277F8}" dt="2024-10-08T13:22:19.007" v="279" actId="962"/>
        <pc:sldMkLst>
          <pc:docMk/>
          <pc:sldMk cId="3889844686" sldId="263"/>
        </pc:sldMkLst>
        <pc:spChg chg="mod">
          <ac:chgData name="Øystein Sørborg" userId="39616bf6-0567-4e85-bbad-c9e729b6e6cd" providerId="ADAL" clId="{06D16676-C991-480D-8427-B9B900B277F8}" dt="2024-10-08T13:22:19.007" v="279" actId="962"/>
          <ac:spMkLst>
            <pc:docMk/>
            <pc:sldMk cId="3889844686" sldId="263"/>
            <ac:spMk id="4" creationId="{335109C4-B4E2-7824-C2EF-CB3B9A73B276}"/>
          </ac:spMkLst>
        </pc:spChg>
        <pc:picChg chg="mod">
          <ac:chgData name="Øystein Sørborg" userId="39616bf6-0567-4e85-bbad-c9e729b6e6cd" providerId="ADAL" clId="{06D16676-C991-480D-8427-B9B900B277F8}" dt="2024-10-08T13:22:05.367" v="278" actId="962"/>
          <ac:picMkLst>
            <pc:docMk/>
            <pc:sldMk cId="3889844686" sldId="263"/>
            <ac:picMk id="5" creationId="{E70C6116-1002-8F71-09EF-99207576CA1B}"/>
          </ac:picMkLst>
        </pc:picChg>
      </pc:sldChg>
      <pc:sldChg chg="modSp mod">
        <pc:chgData name="Øystein Sørborg" userId="39616bf6-0567-4e85-bbad-c9e729b6e6cd" providerId="ADAL" clId="{06D16676-C991-480D-8427-B9B900B277F8}" dt="2024-10-08T13:43:26.157" v="390" actId="20577"/>
        <pc:sldMkLst>
          <pc:docMk/>
          <pc:sldMk cId="1529866798" sldId="264"/>
        </pc:sldMkLst>
        <pc:spChg chg="mod">
          <ac:chgData name="Øystein Sørborg" userId="39616bf6-0567-4e85-bbad-c9e729b6e6cd" providerId="ADAL" clId="{06D16676-C991-480D-8427-B9B900B277F8}" dt="2024-10-08T13:43:26.157" v="390" actId="20577"/>
          <ac:spMkLst>
            <pc:docMk/>
            <pc:sldMk cId="1529866798" sldId="264"/>
            <ac:spMk id="3" creationId="{4AA000FA-1232-CA6C-E3C6-FF73B9DEDB38}"/>
          </ac:spMkLst>
        </pc:spChg>
        <pc:spChg chg="mod">
          <ac:chgData name="Øystein Sørborg" userId="39616bf6-0567-4e85-bbad-c9e729b6e6cd" providerId="ADAL" clId="{06D16676-C991-480D-8427-B9B900B277F8}" dt="2024-10-08T13:22:25.516" v="281" actId="962"/>
          <ac:spMkLst>
            <pc:docMk/>
            <pc:sldMk cId="1529866798" sldId="264"/>
            <ac:spMk id="4" creationId="{A28A78B2-CAA1-5D8D-7F00-189B693A2F31}"/>
          </ac:spMkLst>
        </pc:spChg>
        <pc:picChg chg="mod">
          <ac:chgData name="Øystein Sørborg" userId="39616bf6-0567-4e85-bbad-c9e729b6e6cd" providerId="ADAL" clId="{06D16676-C991-480D-8427-B9B900B277F8}" dt="2024-10-08T13:22:23.458" v="280" actId="962"/>
          <ac:picMkLst>
            <pc:docMk/>
            <pc:sldMk cId="1529866798" sldId="264"/>
            <ac:picMk id="5" creationId="{E70C6116-1002-8F71-09EF-99207576CA1B}"/>
          </ac:picMkLst>
        </pc:picChg>
      </pc:sldChg>
      <pc:sldChg chg="modSp mod">
        <pc:chgData name="Øystein Sørborg" userId="39616bf6-0567-4e85-bbad-c9e729b6e6cd" providerId="ADAL" clId="{06D16676-C991-480D-8427-B9B900B277F8}" dt="2024-10-08T13:22:30.252" v="283" actId="962"/>
        <pc:sldMkLst>
          <pc:docMk/>
          <pc:sldMk cId="1106334476" sldId="265"/>
        </pc:sldMkLst>
        <pc:spChg chg="mod">
          <ac:chgData name="Øystein Sørborg" userId="39616bf6-0567-4e85-bbad-c9e729b6e6cd" providerId="ADAL" clId="{06D16676-C991-480D-8427-B9B900B277F8}" dt="2024-10-08T13:22:30.252" v="283" actId="962"/>
          <ac:spMkLst>
            <pc:docMk/>
            <pc:sldMk cId="1106334476" sldId="265"/>
            <ac:spMk id="4" creationId="{A28A78B2-CAA1-5D8D-7F00-189B693A2F31}"/>
          </ac:spMkLst>
        </pc:spChg>
        <pc:picChg chg="mod">
          <ac:chgData name="Øystein Sørborg" userId="39616bf6-0567-4e85-bbad-c9e729b6e6cd" providerId="ADAL" clId="{06D16676-C991-480D-8427-B9B900B277F8}" dt="2024-10-08T13:22:28.752" v="282" actId="962"/>
          <ac:picMkLst>
            <pc:docMk/>
            <pc:sldMk cId="1106334476" sldId="265"/>
            <ac:picMk id="5" creationId="{E70C6116-1002-8F71-09EF-99207576CA1B}"/>
          </ac:picMkLst>
        </pc:picChg>
      </pc:sldChg>
      <pc:sldChg chg="modSp mod">
        <pc:chgData name="Øystein Sørborg" userId="39616bf6-0567-4e85-bbad-c9e729b6e6cd" providerId="ADAL" clId="{06D16676-C991-480D-8427-B9B900B277F8}" dt="2024-10-08T13:22:57.537" v="295" actId="962"/>
        <pc:sldMkLst>
          <pc:docMk/>
          <pc:sldMk cId="1417014613" sldId="266"/>
        </pc:sldMkLst>
        <pc:spChg chg="mod">
          <ac:chgData name="Øystein Sørborg" userId="39616bf6-0567-4e85-bbad-c9e729b6e6cd" providerId="ADAL" clId="{06D16676-C991-480D-8427-B9B900B277F8}" dt="2024-10-08T13:22:34.815" v="284" actId="962"/>
          <ac:spMkLst>
            <pc:docMk/>
            <pc:sldMk cId="1417014613" sldId="266"/>
            <ac:spMk id="6" creationId="{DCC675A3-7432-467E-1CE5-D23E271A3435}"/>
          </ac:spMkLst>
        </pc:spChg>
        <pc:spChg chg="mod">
          <ac:chgData name="Øystein Sørborg" userId="39616bf6-0567-4e85-bbad-c9e729b6e6cd" providerId="ADAL" clId="{06D16676-C991-480D-8427-B9B900B277F8}" dt="2024-10-08T13:22:36.383" v="285" actId="962"/>
          <ac:spMkLst>
            <pc:docMk/>
            <pc:sldMk cId="1417014613" sldId="266"/>
            <ac:spMk id="7" creationId="{C502C07D-171F-B71A-6254-CFCB915C20ED}"/>
          </ac:spMkLst>
        </pc:spChg>
        <pc:spChg chg="mod">
          <ac:chgData name="Øystein Sørborg" userId="39616bf6-0567-4e85-bbad-c9e729b6e6cd" providerId="ADAL" clId="{06D16676-C991-480D-8427-B9B900B277F8}" dt="2024-10-08T13:22:39.560" v="286" actId="962"/>
          <ac:spMkLst>
            <pc:docMk/>
            <pc:sldMk cId="1417014613" sldId="266"/>
            <ac:spMk id="8" creationId="{BE634470-B9EE-4F9F-1954-CFA6684FEA02}"/>
          </ac:spMkLst>
        </pc:spChg>
        <pc:spChg chg="mod">
          <ac:chgData name="Øystein Sørborg" userId="39616bf6-0567-4e85-bbad-c9e729b6e6cd" providerId="ADAL" clId="{06D16676-C991-480D-8427-B9B900B277F8}" dt="2024-10-08T13:22:41.957" v="287" actId="962"/>
          <ac:spMkLst>
            <pc:docMk/>
            <pc:sldMk cId="1417014613" sldId="266"/>
            <ac:spMk id="9" creationId="{2B79C7E5-CCB0-C33C-3870-E441BE76632C}"/>
          </ac:spMkLst>
        </pc:spChg>
        <pc:spChg chg="mod">
          <ac:chgData name="Øystein Sørborg" userId="39616bf6-0567-4e85-bbad-c9e729b6e6cd" providerId="ADAL" clId="{06D16676-C991-480D-8427-B9B900B277F8}" dt="2024-10-08T13:22:43.985" v="288" actId="962"/>
          <ac:spMkLst>
            <pc:docMk/>
            <pc:sldMk cId="1417014613" sldId="266"/>
            <ac:spMk id="10" creationId="{E304872F-027D-ED33-2C8F-F1EACED9909D}"/>
          </ac:spMkLst>
        </pc:spChg>
        <pc:spChg chg="mod">
          <ac:chgData name="Øystein Sørborg" userId="39616bf6-0567-4e85-bbad-c9e729b6e6cd" providerId="ADAL" clId="{06D16676-C991-480D-8427-B9B900B277F8}" dt="2024-10-08T13:22:46.367" v="289" actId="962"/>
          <ac:spMkLst>
            <pc:docMk/>
            <pc:sldMk cId="1417014613" sldId="266"/>
            <ac:spMk id="11" creationId="{BF448B40-5FEC-7911-4747-8E85E7DBF569}"/>
          </ac:spMkLst>
        </pc:spChg>
        <pc:spChg chg="mod">
          <ac:chgData name="Øystein Sørborg" userId="39616bf6-0567-4e85-bbad-c9e729b6e6cd" providerId="ADAL" clId="{06D16676-C991-480D-8427-B9B900B277F8}" dt="2024-10-08T13:22:47.906" v="290" actId="962"/>
          <ac:spMkLst>
            <pc:docMk/>
            <pc:sldMk cId="1417014613" sldId="266"/>
            <ac:spMk id="12" creationId="{2499A30A-3934-026E-F25C-89970C569B0B}"/>
          </ac:spMkLst>
        </pc:spChg>
        <pc:spChg chg="mod">
          <ac:chgData name="Øystein Sørborg" userId="39616bf6-0567-4e85-bbad-c9e729b6e6cd" providerId="ADAL" clId="{06D16676-C991-480D-8427-B9B900B277F8}" dt="2024-10-08T13:22:49.600" v="291" actId="962"/>
          <ac:spMkLst>
            <pc:docMk/>
            <pc:sldMk cId="1417014613" sldId="266"/>
            <ac:spMk id="13" creationId="{B857CD03-AD5B-A6A1-CD2B-16929F272D6B}"/>
          </ac:spMkLst>
        </pc:spChg>
        <pc:spChg chg="mod">
          <ac:chgData name="Øystein Sørborg" userId="39616bf6-0567-4e85-bbad-c9e729b6e6cd" providerId="ADAL" clId="{06D16676-C991-480D-8427-B9B900B277F8}" dt="2024-10-08T13:22:51.505" v="292" actId="962"/>
          <ac:spMkLst>
            <pc:docMk/>
            <pc:sldMk cId="1417014613" sldId="266"/>
            <ac:spMk id="14" creationId="{84A10F73-B806-7945-AAF6-F3208DF2F1D3}"/>
          </ac:spMkLst>
        </pc:spChg>
        <pc:spChg chg="mod">
          <ac:chgData name="Øystein Sørborg" userId="39616bf6-0567-4e85-bbad-c9e729b6e6cd" providerId="ADAL" clId="{06D16676-C991-480D-8427-B9B900B277F8}" dt="2024-10-08T13:22:53.996" v="293" actId="962"/>
          <ac:spMkLst>
            <pc:docMk/>
            <pc:sldMk cId="1417014613" sldId="266"/>
            <ac:spMk id="15" creationId="{C5A031F5-5C68-90C3-D59E-202D7BF4B4A1}"/>
          </ac:spMkLst>
        </pc:spChg>
        <pc:spChg chg="mod">
          <ac:chgData name="Øystein Sørborg" userId="39616bf6-0567-4e85-bbad-c9e729b6e6cd" providerId="ADAL" clId="{06D16676-C991-480D-8427-B9B900B277F8}" dt="2024-10-08T13:22:55.956" v="294" actId="962"/>
          <ac:spMkLst>
            <pc:docMk/>
            <pc:sldMk cId="1417014613" sldId="266"/>
            <ac:spMk id="16" creationId="{ECA608EB-DE26-27E0-9529-2EEC9A614088}"/>
          </ac:spMkLst>
        </pc:spChg>
        <pc:spChg chg="mod">
          <ac:chgData name="Øystein Sørborg" userId="39616bf6-0567-4e85-bbad-c9e729b6e6cd" providerId="ADAL" clId="{06D16676-C991-480D-8427-B9B900B277F8}" dt="2024-10-08T13:22:57.537" v="295" actId="962"/>
          <ac:spMkLst>
            <pc:docMk/>
            <pc:sldMk cId="1417014613" sldId="266"/>
            <ac:spMk id="17" creationId="{717B7F42-783C-CC77-8AC9-2C4ED28EAB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1E91E6-C410-4E56-BAAC-21DAE879B7D0}" type="datetimeFigureOut">
              <a:rPr lang="nb-NO" smtClean="0"/>
              <a:t>08.10.2024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E271F-29DD-412C-BA2A-9E840E613861}" type="slidenum">
              <a:rPr lang="nb-NO" smtClean="0"/>
              <a:t>‹#›</a:t>
            </a:fld>
            <a:endParaRPr lang="nb-NO"/>
          </a:p>
        </p:txBody>
      </p:sp>
    </p:spTree>
    <p:extLst>
      <p:ext uri="{BB962C8B-B14F-4D97-AF65-F5344CB8AC3E}">
        <p14:creationId xmlns:p14="http://schemas.microsoft.com/office/powerpoint/2010/main" val="427845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Kjør tenk-par-del.</a:t>
            </a:r>
          </a:p>
          <a:p>
            <a:r>
              <a:rPr lang="nb-NO" sz="1800" b="0" i="0" u="none" strike="noStrike" baseline="0" dirty="0">
                <a:solidFill>
                  <a:srgbClr val="221E1F"/>
                </a:solidFill>
                <a:latin typeface="Roboto" panose="02000000000000000000" pitchFamily="2" charset="0"/>
              </a:rPr>
              <a:t>Når elevene deler, skriv opp elevenes forslag på tavla, og la dem komme med forklaringer til hvilket perspektiv de tror de ulike aktørene har.</a:t>
            </a:r>
          </a:p>
          <a:p>
            <a:r>
              <a:rPr lang="nb-NO" sz="1800" b="0" i="0" u="none" strike="noStrike" baseline="0" dirty="0">
                <a:solidFill>
                  <a:srgbClr val="221E1F"/>
                </a:solidFill>
                <a:latin typeface="Roboto" panose="02000000000000000000" pitchFamily="2" charset="0"/>
              </a:rPr>
              <a:t>Eksempel på aktører som elevene kan komme opp med: Butikkeiere, alle som handler i butikken, firma som produserer posene, reklamefirma, avfallsselskap, miljøforkjempere, politikere.</a:t>
            </a:r>
          </a:p>
          <a:p>
            <a:r>
              <a:rPr lang="nb-NO" sz="1800" b="0" i="0" u="none" strike="noStrike" baseline="0" dirty="0">
                <a:solidFill>
                  <a:srgbClr val="221E1F"/>
                </a:solidFill>
                <a:latin typeface="Roboto" panose="02000000000000000000" pitchFamily="2" charset="0"/>
              </a:rPr>
              <a:t>Diskuter med elevene om det kan være viktig å kjenne til de forskjellige perspektivene før man fatter en beslutning i spørsmålet. Be dem om å begrunne hvorfor. </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1</a:t>
            </a:fld>
            <a:endParaRPr lang="nb-NO"/>
          </a:p>
        </p:txBody>
      </p:sp>
    </p:spTree>
    <p:extLst>
      <p:ext uri="{BB962C8B-B14F-4D97-AF65-F5344CB8AC3E}">
        <p14:creationId xmlns:p14="http://schemas.microsoft.com/office/powerpoint/2010/main" val="1345698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Forklar begrepet aktør.</a:t>
            </a:r>
          </a:p>
          <a:p>
            <a:r>
              <a:rPr lang="nb-NO" sz="1800" b="0" i="0" u="none" strike="noStrike" baseline="0" dirty="0">
                <a:solidFill>
                  <a:srgbClr val="221E1F"/>
                </a:solidFill>
                <a:latin typeface="Roboto" panose="02000000000000000000" pitchFamily="2" charset="0"/>
              </a:rPr>
              <a:t>Forklar elevene at når vi nå vet hva en aktør er, skal de trene på å identifisere ulike aktører i en annen sak og hvilken mening de ulike aktørene har om saken.</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2</a:t>
            </a:fld>
            <a:endParaRPr lang="nb-NO"/>
          </a:p>
        </p:txBody>
      </p:sp>
    </p:spTree>
    <p:extLst>
      <p:ext uri="{BB962C8B-B14F-4D97-AF65-F5344CB8AC3E}">
        <p14:creationId xmlns:p14="http://schemas.microsoft.com/office/powerpoint/2010/main" val="410865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 ut elevark til hvert elevpar.</a:t>
            </a:r>
          </a:p>
        </p:txBody>
      </p:sp>
      <p:sp>
        <p:nvSpPr>
          <p:cNvPr id="4" name="Plassholder for lysbildenummer 3"/>
          <p:cNvSpPr>
            <a:spLocks noGrp="1"/>
          </p:cNvSpPr>
          <p:nvPr>
            <p:ph type="sldNum" sz="quarter" idx="5"/>
          </p:nvPr>
        </p:nvSpPr>
        <p:spPr/>
        <p:txBody>
          <a:bodyPr/>
          <a:lstStyle/>
          <a:p>
            <a:fld id="{A1EE271F-29DD-412C-BA2A-9E840E613861}" type="slidenum">
              <a:rPr lang="nb-NO" smtClean="0"/>
              <a:t>4</a:t>
            </a:fld>
            <a:endParaRPr lang="nb-NO"/>
          </a:p>
        </p:txBody>
      </p:sp>
    </p:spTree>
    <p:extLst>
      <p:ext uri="{BB962C8B-B14F-4D97-AF65-F5344CB8AC3E}">
        <p14:creationId xmlns:p14="http://schemas.microsoft.com/office/powerpoint/2010/main" val="332926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Del ut elevark til hvert elevpar.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elevene har fylt ut, kjør klassediskusjon.</a:t>
            </a:r>
          </a:p>
        </p:txBody>
      </p:sp>
      <p:sp>
        <p:nvSpPr>
          <p:cNvPr id="4" name="Plassholder for lysbildenummer 3"/>
          <p:cNvSpPr>
            <a:spLocks noGrp="1"/>
          </p:cNvSpPr>
          <p:nvPr>
            <p:ph type="sldNum" sz="quarter" idx="5"/>
          </p:nvPr>
        </p:nvSpPr>
        <p:spPr/>
        <p:txBody>
          <a:bodyPr/>
          <a:lstStyle/>
          <a:p>
            <a:fld id="{A1EE271F-29DD-412C-BA2A-9E840E613861}" type="slidenum">
              <a:rPr lang="nb-NO" smtClean="0"/>
              <a:t>5</a:t>
            </a:fld>
            <a:endParaRPr lang="nb-NO"/>
          </a:p>
        </p:txBody>
      </p:sp>
    </p:spTree>
    <p:extLst>
      <p:ext uri="{BB962C8B-B14F-4D97-AF65-F5344CB8AC3E}">
        <p14:creationId xmlns:p14="http://schemas.microsoft.com/office/powerpoint/2010/main" val="363227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Pass på at elevene begrunner.</a:t>
            </a:r>
          </a:p>
        </p:txBody>
      </p:sp>
      <p:sp>
        <p:nvSpPr>
          <p:cNvPr id="4" name="Plassholder for lysbildenummer 3"/>
          <p:cNvSpPr>
            <a:spLocks noGrp="1"/>
          </p:cNvSpPr>
          <p:nvPr>
            <p:ph type="sldNum" sz="quarter" idx="5"/>
          </p:nvPr>
        </p:nvSpPr>
        <p:spPr/>
        <p:txBody>
          <a:bodyPr/>
          <a:lstStyle/>
          <a:p>
            <a:fld id="{A1EE271F-29DD-412C-BA2A-9E840E613861}" type="slidenum">
              <a:rPr lang="nb-NO" smtClean="0"/>
              <a:t>6</a:t>
            </a:fld>
            <a:endParaRPr lang="nb-NO"/>
          </a:p>
        </p:txBody>
      </p:sp>
    </p:spTree>
    <p:extLst>
      <p:ext uri="{BB962C8B-B14F-4D97-AF65-F5344CB8AC3E}">
        <p14:creationId xmlns:p14="http://schemas.microsoft.com/office/powerpoint/2010/main" val="3011972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Spør gjerne elevene om noen perspektiver hjelper dem med å utvide sin egen forståelse av saken.</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7</a:t>
            </a:fld>
            <a:endParaRPr lang="nb-NO"/>
          </a:p>
        </p:txBody>
      </p:sp>
    </p:spTree>
    <p:extLst>
      <p:ext uri="{BB962C8B-B14F-4D97-AF65-F5344CB8AC3E}">
        <p14:creationId xmlns:p14="http://schemas.microsoft.com/office/powerpoint/2010/main" val="254262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baseline="0" dirty="0">
                <a:solidFill>
                  <a:srgbClr val="221E1F"/>
                </a:solidFill>
                <a:latin typeface="Roboto" panose="02000000000000000000" pitchFamily="2" charset="0"/>
              </a:rPr>
              <a:t>Forklar elevene at det er viktigst å identifisere de perspektivene som skiller seg fra dem som finnes i en enkelt informasjonskilde (for eksempel en avis eller en nettside), dersom vi vil ha en bred forståelse for saken.</a:t>
            </a:r>
            <a:endParaRPr lang="nb-NO" dirty="0"/>
          </a:p>
        </p:txBody>
      </p:sp>
      <p:sp>
        <p:nvSpPr>
          <p:cNvPr id="4" name="Plassholder for lysbildenummer 3"/>
          <p:cNvSpPr>
            <a:spLocks noGrp="1"/>
          </p:cNvSpPr>
          <p:nvPr>
            <p:ph type="sldNum" sz="quarter" idx="5"/>
          </p:nvPr>
        </p:nvSpPr>
        <p:spPr/>
        <p:txBody>
          <a:bodyPr/>
          <a:lstStyle/>
          <a:p>
            <a:fld id="{A1EE271F-29DD-412C-BA2A-9E840E613861}" type="slidenum">
              <a:rPr lang="nb-NO" smtClean="0"/>
              <a:t>8</a:t>
            </a:fld>
            <a:endParaRPr lang="nb-NO"/>
          </a:p>
        </p:txBody>
      </p:sp>
    </p:spTree>
    <p:extLst>
      <p:ext uri="{BB962C8B-B14F-4D97-AF65-F5344CB8AC3E}">
        <p14:creationId xmlns:p14="http://schemas.microsoft.com/office/powerpoint/2010/main" val="421160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95D919-F3E4-FF48-D0E4-AA37B640F53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F357C78-4F3C-4E11-0868-E13A20AC52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3D1B1996-5291-785A-3716-3A125A30186D}"/>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78186580-D460-6419-AAA3-9365EC23792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1DA549-83E3-AA2C-91D1-6C6C7EA44584}"/>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58694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85DD6A-E517-20F8-47CF-018632F185E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F92167A-2C5D-5575-13D6-C11978CBF0A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6353A6-2346-1D2E-0145-6A04971B3C2C}"/>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8C9A225B-6DEB-F0AB-6CFC-13C1631ADA4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52705C9-5CE9-FFE6-9100-69B2CDBBABB8}"/>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5863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BE7D020-9DF0-529C-9096-B3471F0DF47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F5AE477-B1B8-C4B1-C66E-91803AAC4BA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6A476E-7C22-96B4-F9B9-8BAE7E25E153}"/>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336180FD-4939-C804-E09E-4F0C4425B7F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AA81EA2-1E4E-1CCF-F471-80F7AC7CFB20}"/>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1280255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C44C76-722B-2B4B-439C-DD33C90FC11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3F5C461-72C7-E294-FE33-4AD30290025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318A7B8-E37E-92B9-E3AC-E0CEDFDA1546}"/>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F8B33427-0276-14C1-26E7-88C3863A401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D925AD-DF97-8BDB-0FE6-41D27710C6DB}"/>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23980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882B68-631F-E036-8BC8-95DE388A3E2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A308C257-84E8-478D-B999-E27F5551C1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5D1CDA6-D2D7-2474-158B-E026D5226493}"/>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62ECB424-D9F8-A84C-A6DE-5F54C3E0801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C65DEF8-56D4-FC5B-37D7-4EC1F073B5D9}"/>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73436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DC1EB3-6A3C-5D3A-3E3E-FE8EC1A1489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E1E73AC-6DE1-A528-BABA-FF232259D053}"/>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FA7726C8-DC6F-4FFD-49AD-53C756FAE5D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9DD160-0BF2-0EAA-6381-134EB9EAD47B}"/>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6" name="Plassholder for bunntekst 5">
            <a:extLst>
              <a:ext uri="{FF2B5EF4-FFF2-40B4-BE49-F238E27FC236}">
                <a16:creationId xmlns:a16="http://schemas.microsoft.com/office/drawing/2014/main" id="{F35DF24D-1409-1F8C-AFAA-E0CC7DFE18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D1BD9AC-F72B-0FDE-D840-B0468B22D29A}"/>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2014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066B9E-DFBE-09AE-E955-9DD8D9A79B6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2B26041-C880-9E67-0015-8065490C3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A08D9FA-E021-DB85-0DD2-709092C296C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825BAB2-4B66-755A-C195-84AE9A7D6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1A636F4F-50E2-02DE-FA39-A242364E1D3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588EE5C-225E-B267-4717-3DA7F16483A5}"/>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8" name="Plassholder for bunntekst 7">
            <a:extLst>
              <a:ext uri="{FF2B5EF4-FFF2-40B4-BE49-F238E27FC236}">
                <a16:creationId xmlns:a16="http://schemas.microsoft.com/office/drawing/2014/main" id="{652C5B1E-08E1-49D8-15AE-C4E2754BDF6D}"/>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C8F7032-F338-5C4E-DAA6-AC912DA5B278}"/>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353770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A47F33-7A57-75F9-0929-D1606584517C}"/>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2FE9FDF-0042-34F2-F7CA-5B472C95EF19}"/>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4" name="Plassholder for bunntekst 3">
            <a:extLst>
              <a:ext uri="{FF2B5EF4-FFF2-40B4-BE49-F238E27FC236}">
                <a16:creationId xmlns:a16="http://schemas.microsoft.com/office/drawing/2014/main" id="{5B836703-78C0-2738-0B1E-6666480533E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D3A89A7-810F-257B-7F64-4F19C34A71DA}"/>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368939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86FBA43-9004-C22C-CCA6-3D47D54DB6FE}"/>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3" name="Plassholder for bunntekst 2">
            <a:extLst>
              <a:ext uri="{FF2B5EF4-FFF2-40B4-BE49-F238E27FC236}">
                <a16:creationId xmlns:a16="http://schemas.microsoft.com/office/drawing/2014/main" id="{F87BB85B-A866-E523-6AA2-3148EFC48E8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1745FF6-A6FC-D120-0ED1-7225F9EC5EFA}"/>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195404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D44F94-807B-1A1B-2F29-6A61320E05C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8169F54-F432-B025-7524-C4A51F89A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CDA4369E-62B0-DA79-FFEF-05EA463A8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096240-80C5-4738-9426-7756FB016914}"/>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6" name="Plassholder for bunntekst 5">
            <a:extLst>
              <a:ext uri="{FF2B5EF4-FFF2-40B4-BE49-F238E27FC236}">
                <a16:creationId xmlns:a16="http://schemas.microsoft.com/office/drawing/2014/main" id="{9D786E3C-9EAA-920E-593B-2FD1B614FB5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C739AC-539C-4A7B-1B9E-008F823677F4}"/>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2253374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87C048-794F-FC9F-96F3-B544331FDEF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9FA2F82-4CAA-50DB-681C-1FACD267A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644CBD2-5ECA-6AD9-5B73-98DCFCA03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1C3C8D1-9272-3501-8A64-1744438A4800}"/>
              </a:ext>
            </a:extLst>
          </p:cNvPr>
          <p:cNvSpPr>
            <a:spLocks noGrp="1"/>
          </p:cNvSpPr>
          <p:nvPr>
            <p:ph type="dt" sz="half" idx="10"/>
          </p:nvPr>
        </p:nvSpPr>
        <p:spPr/>
        <p:txBody>
          <a:bodyPr/>
          <a:lstStyle/>
          <a:p>
            <a:fld id="{C0C029FA-3BEF-4D3C-A021-01AE55AF6234}" type="datetimeFigureOut">
              <a:rPr lang="nb-NO" smtClean="0"/>
              <a:t>08.10.2024</a:t>
            </a:fld>
            <a:endParaRPr lang="nb-NO"/>
          </a:p>
        </p:txBody>
      </p:sp>
      <p:sp>
        <p:nvSpPr>
          <p:cNvPr id="6" name="Plassholder for bunntekst 5">
            <a:extLst>
              <a:ext uri="{FF2B5EF4-FFF2-40B4-BE49-F238E27FC236}">
                <a16:creationId xmlns:a16="http://schemas.microsoft.com/office/drawing/2014/main" id="{A15124C7-01B3-5612-DBAB-425F5D8A50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8BCA64F-7250-AABC-0E14-D5C6EC34F76C}"/>
              </a:ext>
            </a:extLst>
          </p:cNvPr>
          <p:cNvSpPr>
            <a:spLocks noGrp="1"/>
          </p:cNvSpPr>
          <p:nvPr>
            <p:ph type="sldNum" sz="quarter" idx="12"/>
          </p:nvPr>
        </p:nvSpPr>
        <p:spPr/>
        <p:txBody>
          <a:bodyPr/>
          <a:lstStyle/>
          <a:p>
            <a:fld id="{836EF8CD-C1A4-44B7-B9CE-F7B76D1150A5}" type="slidenum">
              <a:rPr lang="nb-NO" smtClean="0"/>
              <a:t>‹#›</a:t>
            </a:fld>
            <a:endParaRPr lang="nb-NO"/>
          </a:p>
        </p:txBody>
      </p:sp>
    </p:spTree>
    <p:extLst>
      <p:ext uri="{BB962C8B-B14F-4D97-AF65-F5344CB8AC3E}">
        <p14:creationId xmlns:p14="http://schemas.microsoft.com/office/powerpoint/2010/main" val="333798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46A3D78-F687-7303-AC0F-370C19D83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BA53D5F9-5F32-6A61-35C1-8D0DCACC2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D6E1DF0-AA0A-A3F4-E858-43DB80A7F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29FA-3BEF-4D3C-A021-01AE55AF6234}" type="datetimeFigureOut">
              <a:rPr lang="nb-NO" smtClean="0"/>
              <a:t>08.10.2024</a:t>
            </a:fld>
            <a:endParaRPr lang="nb-NO"/>
          </a:p>
        </p:txBody>
      </p:sp>
      <p:sp>
        <p:nvSpPr>
          <p:cNvPr id="5" name="Plassholder for bunntekst 4">
            <a:extLst>
              <a:ext uri="{FF2B5EF4-FFF2-40B4-BE49-F238E27FC236}">
                <a16:creationId xmlns:a16="http://schemas.microsoft.com/office/drawing/2014/main" id="{EE0BACF4-A802-24C1-140C-A15446128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4AB3E3B-1A75-0E5A-D82C-BF81CED9AF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EF8CD-C1A4-44B7-B9CE-F7B76D1150A5}" type="slidenum">
              <a:rPr lang="nb-NO" smtClean="0"/>
              <a:t>‹#›</a:t>
            </a:fld>
            <a:endParaRPr lang="nb-NO"/>
          </a:p>
        </p:txBody>
      </p:sp>
    </p:spTree>
    <p:extLst>
      <p:ext uri="{BB962C8B-B14F-4D97-AF65-F5344CB8AC3E}">
        <p14:creationId xmlns:p14="http://schemas.microsoft.com/office/powerpoint/2010/main" val="253783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198849C-D397-F9AE-F709-8401D54ACFD1}"/>
              </a:ext>
            </a:extLst>
          </p:cNvPr>
          <p:cNvSpPr>
            <a:spLocks noGrp="1"/>
          </p:cNvSpPr>
          <p:nvPr>
            <p:ph type="title"/>
          </p:nvPr>
        </p:nvSpPr>
        <p:spPr/>
        <p:txBody>
          <a:bodyPr/>
          <a:lstStyle/>
          <a:p>
            <a:r>
              <a:rPr lang="nb-NO" sz="4400" b="0" i="0" u="none" strike="noStrike" baseline="0" dirty="0">
                <a:solidFill>
                  <a:srgbClr val="221E1F"/>
                </a:solidFill>
                <a:latin typeface="+mn-lt"/>
              </a:rPr>
              <a:t>Plastposer</a:t>
            </a:r>
            <a:endParaRPr lang="nb-NO" dirty="0">
              <a:latin typeface="+mn-lt"/>
            </a:endParaRPr>
          </a:p>
        </p:txBody>
      </p:sp>
      <p:sp>
        <p:nvSpPr>
          <p:cNvPr id="5" name="Plassholder for innhold 4">
            <a:extLst>
              <a:ext uri="{FF2B5EF4-FFF2-40B4-BE49-F238E27FC236}">
                <a16:creationId xmlns:a16="http://schemas.microsoft.com/office/drawing/2014/main" id="{3D085CD9-33FC-C391-409A-68EE4344DEB6}"/>
              </a:ext>
            </a:extLst>
          </p:cNvPr>
          <p:cNvSpPr>
            <a:spLocks noGrp="1"/>
          </p:cNvSpPr>
          <p:nvPr>
            <p:ph idx="1"/>
          </p:nvPr>
        </p:nvSpPr>
        <p:spPr>
          <a:xfrm>
            <a:off x="838200" y="1825625"/>
            <a:ext cx="5338156" cy="4351338"/>
          </a:xfrm>
        </p:spPr>
        <p:txBody>
          <a:bodyPr/>
          <a:lstStyle/>
          <a:p>
            <a:pPr marL="0" indent="0">
              <a:buNone/>
            </a:pPr>
            <a:r>
              <a:rPr lang="nb-NO" sz="1800" b="0" i="0" u="none" strike="noStrike" baseline="0" dirty="0">
                <a:solidFill>
                  <a:srgbClr val="221E1F"/>
                </a:solidFill>
              </a:rPr>
              <a:t>Plastposer påvirker miljøet og kan bidra til global oppvarming fordi de brukes en eller få ganger og deretter brennes. </a:t>
            </a:r>
          </a:p>
          <a:p>
            <a:pPr marL="0" indent="0">
              <a:buNone/>
            </a:pPr>
            <a:r>
              <a:rPr lang="nb-NO" sz="1800" b="0" i="0" u="none" strike="noStrike" baseline="0" dirty="0">
                <a:solidFill>
                  <a:srgbClr val="221E1F"/>
                </a:solidFill>
              </a:rPr>
              <a:t>Foreningen Framtidens venner vil derfor innføre et forbud mot bæreposer i plast i matvarebutikker. </a:t>
            </a:r>
          </a:p>
          <a:p>
            <a:pPr marL="0" indent="0">
              <a:buNone/>
            </a:pPr>
            <a:r>
              <a:rPr lang="nb-NO" sz="1800" b="0" i="0" u="none" strike="noStrike" baseline="0" dirty="0">
                <a:solidFill>
                  <a:srgbClr val="221E1F"/>
                </a:solidFill>
              </a:rPr>
              <a:t>Men før en beslutning tas, vil man høre med berørte personer eller grupper om deres meninger.</a:t>
            </a:r>
            <a:endParaRPr lang="nb-NO" dirty="0"/>
          </a:p>
        </p:txBody>
      </p:sp>
      <p:pic>
        <p:nvPicPr>
          <p:cNvPr id="7" name="Bilde 6" descr="Plastposer. Foto">
            <a:extLst>
              <a:ext uri="{FF2B5EF4-FFF2-40B4-BE49-F238E27FC236}">
                <a16:creationId xmlns:a16="http://schemas.microsoft.com/office/drawing/2014/main" id="{1F0C184C-57C8-91D2-3015-627D01322C93}"/>
              </a:ext>
            </a:extLst>
          </p:cNvPr>
          <p:cNvPicPr>
            <a:picLocks noChangeAspect="1"/>
          </p:cNvPicPr>
          <p:nvPr/>
        </p:nvPicPr>
        <p:blipFill>
          <a:blip r:embed="rId3"/>
          <a:stretch>
            <a:fillRect/>
          </a:stretch>
        </p:blipFill>
        <p:spPr>
          <a:xfrm>
            <a:off x="7242048" y="1000125"/>
            <a:ext cx="3821744" cy="4562475"/>
          </a:xfrm>
          <a:prstGeom prst="rect">
            <a:avLst/>
          </a:prstGeom>
          <a:ln>
            <a:noFill/>
          </a:ln>
          <a:effectLst>
            <a:outerShdw blurRad="292100" dist="139700" dir="2700000" algn="tl" rotWithShape="0">
              <a:srgbClr val="333333">
                <a:alpha val="65000"/>
              </a:srgbClr>
            </a:outerShdw>
          </a:effectLst>
        </p:spPr>
      </p:pic>
      <p:sp>
        <p:nvSpPr>
          <p:cNvPr id="10" name="Snakkeboble: rektangel med avrundede hjørner 9">
            <a:extLst>
              <a:ext uri="{FF2B5EF4-FFF2-40B4-BE49-F238E27FC236}">
                <a16:creationId xmlns:a16="http://schemas.microsoft.com/office/drawing/2014/main" id="{8E2B01B2-6CCA-800B-A45A-49124D901A58}"/>
              </a:ext>
            </a:extLst>
          </p:cNvPr>
          <p:cNvSpPr/>
          <p:nvPr/>
        </p:nvSpPr>
        <p:spPr>
          <a:xfrm>
            <a:off x="8678488" y="274321"/>
            <a:ext cx="3042458" cy="1788622"/>
          </a:xfrm>
          <a:prstGeom prst="wedgeRoundRectCallout">
            <a:avLst>
              <a:gd name="adj1" fmla="val 49932"/>
              <a:gd name="adj2" fmla="val 94568"/>
              <a:gd name="adj3" fmla="val 16667"/>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bg1"/>
                </a:solidFill>
              </a:rPr>
              <a:t>Tenk-par-del:</a:t>
            </a:r>
          </a:p>
          <a:p>
            <a:pPr algn="ctr"/>
            <a:r>
              <a:rPr lang="nb-NO" dirty="0">
                <a:solidFill>
                  <a:schemeClr val="bg1"/>
                </a:solidFill>
              </a:rPr>
              <a:t>H</a:t>
            </a:r>
            <a:r>
              <a:rPr lang="nb-NO" sz="1800" b="0" i="0" u="none" strike="noStrike" baseline="0" dirty="0">
                <a:solidFill>
                  <a:schemeClr val="bg1"/>
                </a:solidFill>
              </a:rPr>
              <a:t>vilke personer og grupper av personer som kan ha interesse i eller påvirkes av saken?</a:t>
            </a:r>
            <a:endParaRPr lang="nb-NO" dirty="0">
              <a:solidFill>
                <a:schemeClr val="bg1"/>
              </a:solidFill>
            </a:endParaRPr>
          </a:p>
        </p:txBody>
      </p:sp>
    </p:spTree>
    <p:extLst>
      <p:ext uri="{BB962C8B-B14F-4D97-AF65-F5344CB8AC3E}">
        <p14:creationId xmlns:p14="http://schemas.microsoft.com/office/powerpoint/2010/main" val="114117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ABC785-EC20-F7D7-1FC8-97DD817A0832}"/>
              </a:ext>
            </a:extLst>
          </p:cNvPr>
          <p:cNvSpPr>
            <a:spLocks noGrp="1"/>
          </p:cNvSpPr>
          <p:nvPr>
            <p:ph type="title"/>
          </p:nvPr>
        </p:nvSpPr>
        <p:spPr/>
        <p:txBody>
          <a:bodyPr/>
          <a:lstStyle/>
          <a:p>
            <a:r>
              <a:rPr lang="nb-NO" dirty="0">
                <a:latin typeface="+mn-lt"/>
              </a:rPr>
              <a:t>Aktør</a:t>
            </a:r>
          </a:p>
        </p:txBody>
      </p:sp>
      <p:sp>
        <p:nvSpPr>
          <p:cNvPr id="3" name="Plassholder for innhold 2">
            <a:extLst>
              <a:ext uri="{FF2B5EF4-FFF2-40B4-BE49-F238E27FC236}">
                <a16:creationId xmlns:a16="http://schemas.microsoft.com/office/drawing/2014/main" id="{8BE424F1-47D8-0264-D8F1-D16D950AEBFA}"/>
              </a:ext>
            </a:extLst>
          </p:cNvPr>
          <p:cNvSpPr>
            <a:spLocks noGrp="1"/>
          </p:cNvSpPr>
          <p:nvPr>
            <p:ph idx="1"/>
          </p:nvPr>
        </p:nvSpPr>
        <p:spPr>
          <a:xfrm>
            <a:off x="838199" y="1825625"/>
            <a:ext cx="6684819" cy="4351338"/>
          </a:xfrm>
        </p:spPr>
        <p:txBody>
          <a:bodyPr>
            <a:normAutofit/>
          </a:bodyPr>
          <a:lstStyle/>
          <a:p>
            <a:pPr marL="0" indent="0">
              <a:buNone/>
            </a:pPr>
            <a:r>
              <a:rPr lang="nb-NO" sz="2200" b="0" i="0" u="none" strike="noStrike" baseline="0" dirty="0">
                <a:solidFill>
                  <a:srgbClr val="221E1F"/>
                </a:solidFill>
              </a:rPr>
              <a:t>I mange problemstillinger finnes forskjellige aktører som kan bidra med viktige perspektiver. </a:t>
            </a:r>
          </a:p>
          <a:p>
            <a:pPr marL="0" indent="0">
              <a:buNone/>
            </a:pPr>
            <a:r>
              <a:rPr lang="nb-NO" sz="2200" b="0" i="1" u="none" strike="noStrike" baseline="0" dirty="0">
                <a:solidFill>
                  <a:srgbClr val="221E1F"/>
                </a:solidFill>
              </a:rPr>
              <a:t>Aktør</a:t>
            </a:r>
            <a:r>
              <a:rPr lang="nb-NO" sz="2200" b="0" i="0" u="none" strike="noStrike" baseline="0" dirty="0">
                <a:solidFill>
                  <a:srgbClr val="221E1F"/>
                </a:solidFill>
              </a:rPr>
              <a:t>: en person, en gruppe eller en organisasjon som har en direkte eller indirekte interesse i noe.</a:t>
            </a:r>
            <a:endParaRPr lang="nb-NO" sz="2200" dirty="0"/>
          </a:p>
        </p:txBody>
      </p:sp>
    </p:spTree>
    <p:extLst>
      <p:ext uri="{BB962C8B-B14F-4D97-AF65-F5344CB8AC3E}">
        <p14:creationId xmlns:p14="http://schemas.microsoft.com/office/powerpoint/2010/main" val="3848999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A48293-61A1-2710-BF23-B7AED3169A74}"/>
              </a:ext>
            </a:extLst>
          </p:cNvPr>
          <p:cNvSpPr>
            <a:spLocks noGrp="1"/>
          </p:cNvSpPr>
          <p:nvPr>
            <p:ph type="title"/>
          </p:nvPr>
        </p:nvSpPr>
        <p:spPr>
          <a:xfrm>
            <a:off x="838200" y="250825"/>
            <a:ext cx="10515600" cy="975014"/>
          </a:xfrm>
        </p:spPr>
        <p:txBody>
          <a:bodyPr>
            <a:normAutofit/>
          </a:bodyPr>
          <a:lstStyle/>
          <a:p>
            <a:r>
              <a:rPr lang="nb-NO" b="0" i="0" u="none" strike="noStrike" baseline="0" dirty="0">
                <a:solidFill>
                  <a:srgbClr val="221E1F"/>
                </a:solidFill>
                <a:latin typeface="+mn-lt"/>
              </a:rPr>
              <a:t>Problemstilling</a:t>
            </a:r>
            <a:endParaRPr lang="nb-NO" sz="8800" dirty="0">
              <a:latin typeface="+mn-lt"/>
            </a:endParaRPr>
          </a:p>
        </p:txBody>
      </p:sp>
      <p:sp>
        <p:nvSpPr>
          <p:cNvPr id="3" name="Plassholder for innhold 2">
            <a:extLst>
              <a:ext uri="{FF2B5EF4-FFF2-40B4-BE49-F238E27FC236}">
                <a16:creationId xmlns:a16="http://schemas.microsoft.com/office/drawing/2014/main" id="{1A3AE1AF-DA93-4551-7F2B-84DF57BBF831}"/>
              </a:ext>
            </a:extLst>
          </p:cNvPr>
          <p:cNvSpPr>
            <a:spLocks noGrp="1"/>
          </p:cNvSpPr>
          <p:nvPr>
            <p:ph idx="1"/>
          </p:nvPr>
        </p:nvSpPr>
        <p:spPr>
          <a:xfrm>
            <a:off x="838202" y="1225839"/>
            <a:ext cx="5822372" cy="5517860"/>
          </a:xfrm>
        </p:spPr>
        <p:txBody>
          <a:bodyPr>
            <a:normAutofit/>
          </a:bodyPr>
          <a:lstStyle/>
          <a:p>
            <a:pPr marL="0" indent="0">
              <a:buNone/>
            </a:pPr>
            <a:r>
              <a:rPr lang="nb-NO" sz="2000" b="0" i="0" u="none" strike="noStrike" baseline="0" dirty="0">
                <a:solidFill>
                  <a:srgbClr val="221E1F"/>
                </a:solidFill>
              </a:rPr>
              <a:t>Kommunen ønsker å innføre flere vegetarretter i kantina på skolen. Dette vil være en måte å redusere klimapåvirkningen på fordi kjøttalternativer generelt påvirker klimaet mer enn plantebaserte alternativer. </a:t>
            </a:r>
          </a:p>
          <a:p>
            <a:pPr marL="0" indent="0">
              <a:buNone/>
            </a:pPr>
            <a:r>
              <a:rPr lang="nb-NO" sz="2000" b="0" i="0" u="none" strike="noStrike" baseline="0" dirty="0">
                <a:solidFill>
                  <a:srgbClr val="221E1F"/>
                </a:solidFill>
              </a:rPr>
              <a:t>Den siste tiden har også helsemessige årsaker blitt trukket fram som viktige argumenter for å redusere inntak av kjøtt og i stedet øke vegetariske alternativer. </a:t>
            </a:r>
          </a:p>
          <a:p>
            <a:pPr marL="0" indent="0">
              <a:buNone/>
            </a:pPr>
            <a:r>
              <a:rPr lang="nb-NO" sz="2000" b="0" i="0" u="none" strike="noStrike" baseline="0" dirty="0">
                <a:solidFill>
                  <a:srgbClr val="221E1F"/>
                </a:solidFill>
              </a:rPr>
              <a:t>Innføring av et mer vegetarisk kosthold kan derimot møte motstand, for eksempel fra elever, foreldre eller lærere. Motstanden kan gå ut på at de mener du selv bør kunne velge om du vil spise vegetarmat eller ikke, eller at noen kanskje ikke liker vegetarmaten. </a:t>
            </a:r>
          </a:p>
          <a:p>
            <a:pPr marL="0" indent="0">
              <a:buNone/>
            </a:pPr>
            <a:r>
              <a:rPr lang="nb-NO" sz="2000" b="0" i="0" u="none" strike="noStrike" baseline="0" dirty="0">
                <a:solidFill>
                  <a:srgbClr val="221E1F"/>
                </a:solidFill>
              </a:rPr>
              <a:t>Det finnes altså både de som er for innføring av vegetariske måltider og de som er imot, og det finnes ulike argumenter blant de ulike aktørene når det gjelder spørsmålet: «Bør skolen innføre vegetariske måltider noen dager i uka?»</a:t>
            </a:r>
            <a:endParaRPr lang="nb-NO" sz="3200" dirty="0"/>
          </a:p>
        </p:txBody>
      </p:sp>
      <p:pic>
        <p:nvPicPr>
          <p:cNvPr id="5" name="Bilde 4" descr="Tre hender som holder hver sin baguette. Foto">
            <a:extLst>
              <a:ext uri="{FF2B5EF4-FFF2-40B4-BE49-F238E27FC236}">
                <a16:creationId xmlns:a16="http://schemas.microsoft.com/office/drawing/2014/main" id="{0B284D51-3AB3-866D-96DE-978E9D308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604" y="238992"/>
            <a:ext cx="4784796" cy="6379728"/>
          </a:xfrm>
          <a:prstGeom prst="rect">
            <a:avLst/>
          </a:prstGeom>
        </p:spPr>
      </p:pic>
    </p:spTree>
    <p:extLst>
      <p:ext uri="{BB962C8B-B14F-4D97-AF65-F5344CB8AC3E}">
        <p14:creationId xmlns:p14="http://schemas.microsoft.com/office/powerpoint/2010/main" val="177232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b-NO" dirty="0"/>
              <a:t>Oppgave 1</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1" y="1825625"/>
            <a:ext cx="5126182" cy="4351338"/>
          </a:xfrm>
        </p:spPr>
        <p:txBody>
          <a:bodyPr>
            <a:normAutofit/>
          </a:bodyPr>
          <a:lstStyle/>
          <a:p>
            <a:pPr marL="0" indent="0">
              <a:buNone/>
            </a:pPr>
            <a:r>
              <a:rPr lang="nb-NO" sz="2200" dirty="0"/>
              <a:t>Kom med forslag til hvilke personer eller grupper av personer som kan ha en interesse i eller påvirkes av saken. </a:t>
            </a:r>
          </a:p>
          <a:p>
            <a:pPr marL="0" indent="0">
              <a:buNone/>
            </a:pPr>
            <a:r>
              <a:rPr lang="nb-NO" sz="2200" dirty="0"/>
              <a:t>Jobb i par, og skriv forslagene inn i arket.</a:t>
            </a:r>
          </a:p>
        </p:txBody>
      </p:sp>
      <p:pic>
        <p:nvPicPr>
          <p:cNvPr id="5" name="Bilde 4" descr="Tankekart med boblen &quot;Bør skolen innføre vegetariske måltider noen dager i uka?&quot; i midten og tommer bobler rundt.">
            <a:extLst>
              <a:ext uri="{FF2B5EF4-FFF2-40B4-BE49-F238E27FC236}">
                <a16:creationId xmlns:a16="http://schemas.microsoft.com/office/drawing/2014/main" id="{E70C6116-1002-8F71-09EF-99207576CA1B}"/>
              </a:ext>
            </a:extLst>
          </p:cNvPr>
          <p:cNvPicPr>
            <a:picLocks noChangeAspect="1"/>
          </p:cNvPicPr>
          <p:nvPr/>
        </p:nvPicPr>
        <p:blipFill>
          <a:blip r:embed="rId3"/>
          <a:stretch>
            <a:fillRect/>
          </a:stretch>
        </p:blipFill>
        <p:spPr>
          <a:xfrm>
            <a:off x="6565097" y="1444335"/>
            <a:ext cx="5025281" cy="3535509"/>
          </a:xfrm>
          <a:prstGeom prst="rect">
            <a:avLst/>
          </a:prstGeom>
          <a:ln>
            <a:solidFill>
              <a:schemeClr val="bg1">
                <a:lumMod val="75000"/>
              </a:schemeClr>
            </a:solidFill>
          </a:ln>
        </p:spPr>
      </p:pic>
    </p:spTree>
    <p:extLst>
      <p:ext uri="{BB962C8B-B14F-4D97-AF65-F5344CB8AC3E}">
        <p14:creationId xmlns:p14="http://schemas.microsoft.com/office/powerpoint/2010/main" val="314848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b-NO" dirty="0"/>
              <a:t>Oppgave 2A</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0" y="1825625"/>
            <a:ext cx="7294581" cy="4351338"/>
          </a:xfrm>
        </p:spPr>
        <p:txBody>
          <a:bodyPr>
            <a:normAutofit/>
          </a:bodyPr>
          <a:lstStyle/>
          <a:p>
            <a:pPr marL="0" indent="0">
              <a:buNone/>
            </a:pPr>
            <a:r>
              <a:rPr lang="nb-NO" sz="2200" dirty="0"/>
              <a:t>Fyll inn de to første kolonnene på elevarket. </a:t>
            </a:r>
          </a:p>
          <a:p>
            <a:pPr marL="0" indent="0">
              <a:buNone/>
            </a:pPr>
            <a:r>
              <a:rPr lang="nb-NO" sz="2200" dirty="0"/>
              <a:t>Jobb i par, men begge skriver forslagene inn på hvert sitt ark.</a:t>
            </a:r>
          </a:p>
        </p:txBody>
      </p:sp>
      <p:pic>
        <p:nvPicPr>
          <p:cNvPr id="5" name="Bilde 4">
            <a:extLst>
              <a:ext uri="{FF2B5EF4-FFF2-40B4-BE49-F238E27FC236}">
                <a16:creationId xmlns:a16="http://schemas.microsoft.com/office/drawing/2014/main" id="{E70C6116-1002-8F71-09EF-99207576CA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1653" y="2774611"/>
            <a:ext cx="9378249" cy="3893818"/>
          </a:xfrm>
          <a:prstGeom prst="rect">
            <a:avLst/>
          </a:prstGeom>
          <a:ln>
            <a:solidFill>
              <a:schemeClr val="bg1">
                <a:lumMod val="75000"/>
              </a:schemeClr>
            </a:solidFill>
          </a:ln>
        </p:spPr>
      </p:pic>
      <p:sp>
        <p:nvSpPr>
          <p:cNvPr id="4" name="Rektangel: avrundede hjørner 3">
            <a:extLst>
              <a:ext uri="{FF2B5EF4-FFF2-40B4-BE49-F238E27FC236}">
                <a16:creationId xmlns:a16="http://schemas.microsoft.com/office/drawing/2014/main" id="{335109C4-B4E2-7824-C2EF-CB3B9A73B276}"/>
              </a:ext>
              <a:ext uri="{C183D7F6-B498-43B3-948B-1728B52AA6E4}">
                <adec:decorative xmlns:adec="http://schemas.microsoft.com/office/drawing/2017/decorative" val="1"/>
              </a:ext>
            </a:extLst>
          </p:cNvPr>
          <p:cNvSpPr/>
          <p:nvPr/>
        </p:nvSpPr>
        <p:spPr>
          <a:xfrm>
            <a:off x="1014760" y="3155795"/>
            <a:ext cx="4259767" cy="3337080"/>
          </a:xfrm>
          <a:prstGeom prst="roundRect">
            <a:avLst>
              <a:gd name="adj" fmla="val 438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Snakkeboble: rektangel med avrundede hjørner 5">
            <a:extLst>
              <a:ext uri="{FF2B5EF4-FFF2-40B4-BE49-F238E27FC236}">
                <a16:creationId xmlns:a16="http://schemas.microsoft.com/office/drawing/2014/main" id="{689F9198-B057-8BB2-6F63-8F4E099974F0}"/>
              </a:ext>
            </a:extLst>
          </p:cNvPr>
          <p:cNvSpPr/>
          <p:nvPr/>
        </p:nvSpPr>
        <p:spPr>
          <a:xfrm>
            <a:off x="8678488" y="274321"/>
            <a:ext cx="3042458" cy="2022830"/>
          </a:xfrm>
          <a:prstGeom prst="wedgeRoundRectCallout">
            <a:avLst>
              <a:gd name="adj1" fmla="val 49932"/>
              <a:gd name="adj2" fmla="val 94568"/>
              <a:gd name="adj3" fmla="val 16667"/>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bg1"/>
                </a:solidFill>
              </a:rPr>
              <a:t>Klassediskusjon:</a:t>
            </a:r>
          </a:p>
          <a:p>
            <a:pPr algn="ctr"/>
            <a:r>
              <a:rPr lang="nb-NO" dirty="0">
                <a:solidFill>
                  <a:schemeClr val="bg1"/>
                </a:solidFill>
              </a:rPr>
              <a:t>Hvilke aktører har perspektiver som ligner hverandre, og hvilke har perspektiver som skiller seg fra hverandre?</a:t>
            </a:r>
          </a:p>
        </p:txBody>
      </p:sp>
    </p:spTree>
    <p:extLst>
      <p:ext uri="{BB962C8B-B14F-4D97-AF65-F5344CB8AC3E}">
        <p14:creationId xmlns:p14="http://schemas.microsoft.com/office/powerpoint/2010/main" val="388984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b-NO" dirty="0"/>
              <a:t>Oppgave 2B</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0" y="1825625"/>
            <a:ext cx="7294581" cy="4351338"/>
          </a:xfrm>
        </p:spPr>
        <p:txBody>
          <a:bodyPr>
            <a:normAutofit/>
          </a:bodyPr>
          <a:lstStyle/>
          <a:p>
            <a:pPr marL="0" indent="0">
              <a:buNone/>
            </a:pPr>
            <a:r>
              <a:rPr lang="nb-NO" sz="2200" dirty="0"/>
              <a:t>Fortsett å jobbe i par. Fyll inn kolonne tre på elevarket. </a:t>
            </a:r>
          </a:p>
        </p:txBody>
      </p:sp>
      <p:pic>
        <p:nvPicPr>
          <p:cNvPr id="5" name="Bilde 4">
            <a:extLst>
              <a:ext uri="{FF2B5EF4-FFF2-40B4-BE49-F238E27FC236}">
                <a16:creationId xmlns:a16="http://schemas.microsoft.com/office/drawing/2014/main" id="{E70C6116-1002-8F71-09EF-99207576CA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 b="-2917"/>
          <a:stretch/>
        </p:blipFill>
        <p:spPr>
          <a:xfrm>
            <a:off x="928345" y="2869325"/>
            <a:ext cx="9173338" cy="3799103"/>
          </a:xfrm>
          <a:prstGeom prst="rect">
            <a:avLst/>
          </a:prstGeom>
          <a:ln>
            <a:solidFill>
              <a:schemeClr val="bg1">
                <a:lumMod val="75000"/>
              </a:schemeClr>
            </a:solidFill>
          </a:ln>
        </p:spPr>
      </p:pic>
      <p:sp>
        <p:nvSpPr>
          <p:cNvPr id="4" name="Rektangel: avrundede hjørner 3">
            <a:extLst>
              <a:ext uri="{FF2B5EF4-FFF2-40B4-BE49-F238E27FC236}">
                <a16:creationId xmlns:a16="http://schemas.microsoft.com/office/drawing/2014/main" id="{A28A78B2-CAA1-5D8D-7F00-189B693A2F31}"/>
              </a:ext>
              <a:ext uri="{C183D7F6-B498-43B3-948B-1728B52AA6E4}">
                <adec:decorative xmlns:adec="http://schemas.microsoft.com/office/drawing/2017/decorative" val="1"/>
              </a:ext>
            </a:extLst>
          </p:cNvPr>
          <p:cNvSpPr/>
          <p:nvPr/>
        </p:nvSpPr>
        <p:spPr>
          <a:xfrm>
            <a:off x="5229920" y="3236719"/>
            <a:ext cx="2368604" cy="3256156"/>
          </a:xfrm>
          <a:prstGeom prst="roundRect">
            <a:avLst>
              <a:gd name="adj" fmla="val 438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2986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b-NO" dirty="0"/>
              <a:t>Oppgave 2C</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0" y="1825625"/>
            <a:ext cx="7294581" cy="4351338"/>
          </a:xfrm>
        </p:spPr>
        <p:txBody>
          <a:bodyPr>
            <a:normAutofit/>
          </a:bodyPr>
          <a:lstStyle/>
          <a:p>
            <a:pPr marL="0" indent="0">
              <a:buNone/>
            </a:pPr>
            <a:r>
              <a:rPr lang="nb-NO" sz="2200" dirty="0"/>
              <a:t>Fyll inn kolonne fire på elevarket. Jobb individuelt!</a:t>
            </a:r>
          </a:p>
        </p:txBody>
      </p:sp>
      <p:pic>
        <p:nvPicPr>
          <p:cNvPr id="5" name="Bilde 4">
            <a:extLst>
              <a:ext uri="{FF2B5EF4-FFF2-40B4-BE49-F238E27FC236}">
                <a16:creationId xmlns:a16="http://schemas.microsoft.com/office/drawing/2014/main" id="{E70C6116-1002-8F71-09EF-99207576CA1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 b="-2917"/>
          <a:stretch/>
        </p:blipFill>
        <p:spPr>
          <a:xfrm>
            <a:off x="928345" y="2869325"/>
            <a:ext cx="9173338" cy="3799103"/>
          </a:xfrm>
          <a:prstGeom prst="rect">
            <a:avLst/>
          </a:prstGeom>
          <a:ln>
            <a:solidFill>
              <a:schemeClr val="bg1">
                <a:lumMod val="75000"/>
              </a:schemeClr>
            </a:solidFill>
          </a:ln>
        </p:spPr>
      </p:pic>
      <p:sp>
        <p:nvSpPr>
          <p:cNvPr id="4" name="Rektangel: avrundede hjørner 3">
            <a:extLst>
              <a:ext uri="{FF2B5EF4-FFF2-40B4-BE49-F238E27FC236}">
                <a16:creationId xmlns:a16="http://schemas.microsoft.com/office/drawing/2014/main" id="{A28A78B2-CAA1-5D8D-7F00-189B693A2F31}"/>
              </a:ext>
              <a:ext uri="{C183D7F6-B498-43B3-948B-1728B52AA6E4}">
                <adec:decorative xmlns:adec="http://schemas.microsoft.com/office/drawing/2017/decorative" val="1"/>
              </a:ext>
            </a:extLst>
          </p:cNvPr>
          <p:cNvSpPr/>
          <p:nvPr/>
        </p:nvSpPr>
        <p:spPr>
          <a:xfrm>
            <a:off x="7616282" y="3192114"/>
            <a:ext cx="2368604" cy="3387105"/>
          </a:xfrm>
          <a:prstGeom prst="roundRect">
            <a:avLst>
              <a:gd name="adj" fmla="val 4386"/>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0633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67D8A6-8765-DBFC-BEFB-AE1833B93752}"/>
              </a:ext>
            </a:extLst>
          </p:cNvPr>
          <p:cNvSpPr>
            <a:spLocks noGrp="1"/>
          </p:cNvSpPr>
          <p:nvPr>
            <p:ph type="title"/>
          </p:nvPr>
        </p:nvSpPr>
        <p:spPr/>
        <p:txBody>
          <a:bodyPr/>
          <a:lstStyle/>
          <a:p>
            <a:r>
              <a:rPr lang="nb-NO" dirty="0"/>
              <a:t>Klassediskusjon</a:t>
            </a:r>
          </a:p>
        </p:txBody>
      </p:sp>
      <p:sp>
        <p:nvSpPr>
          <p:cNvPr id="3" name="Plassholder for innhold 2">
            <a:extLst>
              <a:ext uri="{FF2B5EF4-FFF2-40B4-BE49-F238E27FC236}">
                <a16:creationId xmlns:a16="http://schemas.microsoft.com/office/drawing/2014/main" id="{4AA000FA-1232-CA6C-E3C6-FF73B9DEDB38}"/>
              </a:ext>
            </a:extLst>
          </p:cNvPr>
          <p:cNvSpPr>
            <a:spLocks noGrp="1"/>
          </p:cNvSpPr>
          <p:nvPr>
            <p:ph idx="1"/>
          </p:nvPr>
        </p:nvSpPr>
        <p:spPr>
          <a:xfrm>
            <a:off x="838201" y="1825625"/>
            <a:ext cx="4157546" cy="43513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200" b="0" i="0" u="none" strike="noStrike" baseline="0" dirty="0">
                <a:solidFill>
                  <a:srgbClr val="221E1F"/>
                </a:solidFill>
              </a:rPr>
              <a:t>Når vi diskuterer en sak med andre som har ganske lik mening, får vi ikke belyst problemet fra alle sider.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2200" dirty="0">
              <a:solidFill>
                <a:srgbClr val="221E1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2200" b="0" i="0" u="none" strike="noStrike" baseline="0" dirty="0">
                <a:solidFill>
                  <a:srgbClr val="221E1F"/>
                </a:solidFill>
              </a:rPr>
              <a:t>Hva er verdien av å inkludere de perspektivene som står lengst fra hverandre?</a:t>
            </a:r>
            <a:endParaRPr lang="nb-NO" sz="2200" dirty="0"/>
          </a:p>
        </p:txBody>
      </p:sp>
      <p:sp>
        <p:nvSpPr>
          <p:cNvPr id="6" name="Snakkeboble: rektangel med avrundede hjørner 5">
            <a:extLst>
              <a:ext uri="{FF2B5EF4-FFF2-40B4-BE49-F238E27FC236}">
                <a16:creationId xmlns:a16="http://schemas.microsoft.com/office/drawing/2014/main" id="{DCC675A3-7432-467E-1CE5-D23E271A3435}"/>
              </a:ext>
              <a:ext uri="{C183D7F6-B498-43B3-948B-1728B52AA6E4}">
                <adec:decorative xmlns:adec="http://schemas.microsoft.com/office/drawing/2017/decorative" val="1"/>
              </a:ext>
            </a:extLst>
          </p:cNvPr>
          <p:cNvSpPr/>
          <p:nvPr/>
        </p:nvSpPr>
        <p:spPr>
          <a:xfrm>
            <a:off x="7839307" y="1820359"/>
            <a:ext cx="1349298" cy="93670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Snakkeboble: oval 6">
            <a:extLst>
              <a:ext uri="{FF2B5EF4-FFF2-40B4-BE49-F238E27FC236}">
                <a16:creationId xmlns:a16="http://schemas.microsoft.com/office/drawing/2014/main" id="{C502C07D-171F-B71A-6254-CFCB915C20ED}"/>
              </a:ext>
              <a:ext uri="{C183D7F6-B498-43B3-948B-1728B52AA6E4}">
                <adec:decorative xmlns:adec="http://schemas.microsoft.com/office/drawing/2017/decorative" val="1"/>
              </a:ext>
            </a:extLst>
          </p:cNvPr>
          <p:cNvSpPr/>
          <p:nvPr/>
        </p:nvSpPr>
        <p:spPr>
          <a:xfrm>
            <a:off x="8920976" y="2132593"/>
            <a:ext cx="1728439" cy="883812"/>
          </a:xfrm>
          <a:prstGeom prst="wedgeEllipseCallout">
            <a:avLst>
              <a:gd name="adj1" fmla="val 50135"/>
              <a:gd name="adj2" fmla="val 78902"/>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ankeboble: sky 7">
            <a:extLst>
              <a:ext uri="{FF2B5EF4-FFF2-40B4-BE49-F238E27FC236}">
                <a16:creationId xmlns:a16="http://schemas.microsoft.com/office/drawing/2014/main" id="{BE634470-B9EE-4F9F-1954-CFA6684FEA02}"/>
              </a:ext>
              <a:ext uri="{C183D7F6-B498-43B3-948B-1728B52AA6E4}">
                <adec:decorative xmlns:adec="http://schemas.microsoft.com/office/drawing/2017/decorative" val="1"/>
              </a:ext>
            </a:extLst>
          </p:cNvPr>
          <p:cNvSpPr/>
          <p:nvPr/>
        </p:nvSpPr>
        <p:spPr>
          <a:xfrm>
            <a:off x="6824546" y="2210652"/>
            <a:ext cx="1561171" cy="675927"/>
          </a:xfrm>
          <a:prstGeom prst="cloudCallout">
            <a:avLst>
              <a:gd name="adj1" fmla="val -45833"/>
              <a:gd name="adj2" fmla="val 75698"/>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Snakkeboble: rektangel 8">
            <a:extLst>
              <a:ext uri="{FF2B5EF4-FFF2-40B4-BE49-F238E27FC236}">
                <a16:creationId xmlns:a16="http://schemas.microsoft.com/office/drawing/2014/main" id="{2B79C7E5-CCB0-C33C-3870-E441BE76632C}"/>
              </a:ext>
              <a:ext uri="{C183D7F6-B498-43B3-948B-1728B52AA6E4}">
                <adec:decorative xmlns:adec="http://schemas.microsoft.com/office/drawing/2017/decorative" val="1"/>
              </a:ext>
            </a:extLst>
          </p:cNvPr>
          <p:cNvSpPr/>
          <p:nvPr/>
        </p:nvSpPr>
        <p:spPr>
          <a:xfrm>
            <a:off x="10270274" y="1561016"/>
            <a:ext cx="1563029" cy="1039929"/>
          </a:xfrm>
          <a:prstGeom prst="wedgeRectCallout">
            <a:avLst>
              <a:gd name="adj1" fmla="val 2710"/>
              <a:gd name="adj2" fmla="val 807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Snakkeboble: oval 9">
            <a:extLst>
              <a:ext uri="{FF2B5EF4-FFF2-40B4-BE49-F238E27FC236}">
                <a16:creationId xmlns:a16="http://schemas.microsoft.com/office/drawing/2014/main" id="{E304872F-027D-ED33-2C8F-F1EACED9909D}"/>
              </a:ext>
              <a:ext uri="{C183D7F6-B498-43B3-948B-1728B52AA6E4}">
                <adec:decorative xmlns:adec="http://schemas.microsoft.com/office/drawing/2017/decorative" val="1"/>
              </a:ext>
            </a:extLst>
          </p:cNvPr>
          <p:cNvSpPr/>
          <p:nvPr/>
        </p:nvSpPr>
        <p:spPr>
          <a:xfrm>
            <a:off x="5514277" y="1690687"/>
            <a:ext cx="1728439" cy="883812"/>
          </a:xfrm>
          <a:prstGeom prst="wedgeEllipseCallout">
            <a:avLst>
              <a:gd name="adj1" fmla="val 5619"/>
              <a:gd name="adj2" fmla="val 85211"/>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Snakkeboble: rektangel med avrundede hjørner 10">
            <a:extLst>
              <a:ext uri="{FF2B5EF4-FFF2-40B4-BE49-F238E27FC236}">
                <a16:creationId xmlns:a16="http://schemas.microsoft.com/office/drawing/2014/main" id="{BF448B40-5FEC-7911-4747-8E85E7DBF569}"/>
              </a:ext>
              <a:ext uri="{C183D7F6-B498-43B3-948B-1728B52AA6E4}">
                <adec:decorative xmlns:adec="http://schemas.microsoft.com/office/drawing/2017/decorative" val="1"/>
              </a:ext>
            </a:extLst>
          </p:cNvPr>
          <p:cNvSpPr/>
          <p:nvPr/>
        </p:nvSpPr>
        <p:spPr>
          <a:xfrm>
            <a:off x="5592338" y="4943746"/>
            <a:ext cx="1349298" cy="936703"/>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Snakkeboble: oval 11">
            <a:extLst>
              <a:ext uri="{FF2B5EF4-FFF2-40B4-BE49-F238E27FC236}">
                <a16:creationId xmlns:a16="http://schemas.microsoft.com/office/drawing/2014/main" id="{2499A30A-3934-026E-F25C-89970C569B0B}"/>
              </a:ext>
              <a:ext uri="{C183D7F6-B498-43B3-948B-1728B52AA6E4}">
                <adec:decorative xmlns:adec="http://schemas.microsoft.com/office/drawing/2017/decorative" val="1"/>
              </a:ext>
            </a:extLst>
          </p:cNvPr>
          <p:cNvSpPr/>
          <p:nvPr/>
        </p:nvSpPr>
        <p:spPr>
          <a:xfrm>
            <a:off x="6674007" y="5255980"/>
            <a:ext cx="1728439" cy="883812"/>
          </a:xfrm>
          <a:prstGeom prst="wedgeEllipseCallout">
            <a:avLst>
              <a:gd name="adj1" fmla="val 50135"/>
              <a:gd name="adj2" fmla="val 7890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ankeboble: sky 12">
            <a:extLst>
              <a:ext uri="{FF2B5EF4-FFF2-40B4-BE49-F238E27FC236}">
                <a16:creationId xmlns:a16="http://schemas.microsoft.com/office/drawing/2014/main" id="{B857CD03-AD5B-A6A1-CD2B-16929F272D6B}"/>
              </a:ext>
              <a:ext uri="{C183D7F6-B498-43B3-948B-1728B52AA6E4}">
                <adec:decorative xmlns:adec="http://schemas.microsoft.com/office/drawing/2017/decorative" val="1"/>
              </a:ext>
            </a:extLst>
          </p:cNvPr>
          <p:cNvSpPr/>
          <p:nvPr/>
        </p:nvSpPr>
        <p:spPr>
          <a:xfrm>
            <a:off x="4577577" y="5334039"/>
            <a:ext cx="1561171" cy="675927"/>
          </a:xfrm>
          <a:prstGeom prst="cloudCallout">
            <a:avLst>
              <a:gd name="adj1" fmla="val -45833"/>
              <a:gd name="adj2" fmla="val 75698"/>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Snakkeboble: rektangel 13">
            <a:extLst>
              <a:ext uri="{FF2B5EF4-FFF2-40B4-BE49-F238E27FC236}">
                <a16:creationId xmlns:a16="http://schemas.microsoft.com/office/drawing/2014/main" id="{84A10F73-B806-7945-AAF6-F3208DF2F1D3}"/>
              </a:ext>
              <a:ext uri="{C183D7F6-B498-43B3-948B-1728B52AA6E4}">
                <adec:decorative xmlns:adec="http://schemas.microsoft.com/office/drawing/2017/decorative" val="1"/>
              </a:ext>
            </a:extLst>
          </p:cNvPr>
          <p:cNvSpPr/>
          <p:nvPr/>
        </p:nvSpPr>
        <p:spPr>
          <a:xfrm>
            <a:off x="8023305" y="4918424"/>
            <a:ext cx="1563029" cy="805908"/>
          </a:xfrm>
          <a:prstGeom prst="wedgeRectCallout">
            <a:avLst>
              <a:gd name="adj1" fmla="val 2710"/>
              <a:gd name="adj2" fmla="val 80729"/>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Snakkeboble: oval 14">
            <a:extLst>
              <a:ext uri="{FF2B5EF4-FFF2-40B4-BE49-F238E27FC236}">
                <a16:creationId xmlns:a16="http://schemas.microsoft.com/office/drawing/2014/main" id="{C5A031F5-5C68-90C3-D59E-202D7BF4B4A1}"/>
              </a:ext>
              <a:ext uri="{C183D7F6-B498-43B3-948B-1728B52AA6E4}">
                <adec:decorative xmlns:adec="http://schemas.microsoft.com/office/drawing/2017/decorative" val="1"/>
              </a:ext>
            </a:extLst>
          </p:cNvPr>
          <p:cNvSpPr/>
          <p:nvPr/>
        </p:nvSpPr>
        <p:spPr>
          <a:xfrm>
            <a:off x="3267308" y="4814074"/>
            <a:ext cx="1728439" cy="883812"/>
          </a:xfrm>
          <a:prstGeom prst="wedgeEllipseCallout">
            <a:avLst>
              <a:gd name="adj1" fmla="val 5619"/>
              <a:gd name="adj2" fmla="val 85211"/>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Snakkeboble: rektangel med avrundede hjørner 15">
            <a:extLst>
              <a:ext uri="{FF2B5EF4-FFF2-40B4-BE49-F238E27FC236}">
                <a16:creationId xmlns:a16="http://schemas.microsoft.com/office/drawing/2014/main" id="{ECA608EB-DE26-27E0-9529-2EEC9A614088}"/>
              </a:ext>
              <a:ext uri="{C183D7F6-B498-43B3-948B-1728B52AA6E4}">
                <adec:decorative xmlns:adec="http://schemas.microsoft.com/office/drawing/2017/decorative" val="1"/>
              </a:ext>
            </a:extLst>
          </p:cNvPr>
          <p:cNvSpPr/>
          <p:nvPr/>
        </p:nvSpPr>
        <p:spPr>
          <a:xfrm>
            <a:off x="2393796" y="5203089"/>
            <a:ext cx="1349298" cy="936703"/>
          </a:xfrm>
          <a:prstGeom prst="wedgeRoundRectCallou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Snakkeboble: oval 16">
            <a:extLst>
              <a:ext uri="{FF2B5EF4-FFF2-40B4-BE49-F238E27FC236}">
                <a16:creationId xmlns:a16="http://schemas.microsoft.com/office/drawing/2014/main" id="{717B7F42-783C-CC77-8AC9-2C4ED28EABFB}"/>
              </a:ext>
              <a:ext uri="{C183D7F6-B498-43B3-948B-1728B52AA6E4}">
                <adec:decorative xmlns:adec="http://schemas.microsoft.com/office/drawing/2017/decorative" val="1"/>
              </a:ext>
            </a:extLst>
          </p:cNvPr>
          <p:cNvSpPr/>
          <p:nvPr/>
        </p:nvSpPr>
        <p:spPr>
          <a:xfrm>
            <a:off x="9244361" y="5048250"/>
            <a:ext cx="1728439" cy="883812"/>
          </a:xfrm>
          <a:prstGeom prst="wedgeEllipseCallout">
            <a:avLst>
              <a:gd name="adj1" fmla="val 5619"/>
              <a:gd name="adj2" fmla="val 8521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1701461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17876</TotalTime>
  <Words>619</Words>
  <Application>Microsoft Office PowerPoint</Application>
  <PresentationFormat>Widescreen</PresentationFormat>
  <Paragraphs>49</Paragraphs>
  <Slides>8</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8</vt:i4>
      </vt:variant>
    </vt:vector>
  </HeadingPairs>
  <TitlesOfParts>
    <vt:vector size="13" baseType="lpstr">
      <vt:lpstr>Arial</vt:lpstr>
      <vt:lpstr>Calibri</vt:lpstr>
      <vt:lpstr>Calibri Light</vt:lpstr>
      <vt:lpstr>Roboto</vt:lpstr>
      <vt:lpstr>Office-tema</vt:lpstr>
      <vt:lpstr>Plastposer</vt:lpstr>
      <vt:lpstr>Aktør</vt:lpstr>
      <vt:lpstr>Problemstilling</vt:lpstr>
      <vt:lpstr>Oppgave 1</vt:lpstr>
      <vt:lpstr>Oppgave 2A</vt:lpstr>
      <vt:lpstr>Oppgave 2B</vt:lpstr>
      <vt:lpstr>Oppgave 2C</vt:lpstr>
      <vt:lpstr>Klassediskusjon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Plastposer</dc:title>
  <dc:creator>Øystein Sørborg</dc:creator>
  <cp:lastModifiedBy>Øystein Sørborg</cp:lastModifiedBy>
  <cp:revision>4</cp:revision>
  <dcterms:created xsi:type="dcterms:W3CDTF">2024-06-14T09:17:58Z</dcterms:created>
  <dcterms:modified xsi:type="dcterms:W3CDTF">2024-10-08T13:43:28Z</dcterms:modified>
</cp:coreProperties>
</file>