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602" r:id="rId2"/>
    <p:sldId id="436" r:id="rId3"/>
    <p:sldId id="530" r:id="rId4"/>
    <p:sldId id="438" r:id="rId5"/>
    <p:sldId id="539" r:id="rId6"/>
    <p:sldId id="601" r:id="rId7"/>
    <p:sldId id="531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770"/>
    <a:srgbClr val="FEE4E2"/>
    <a:srgbClr val="F8D6D0"/>
    <a:srgbClr val="EBEBDB"/>
    <a:srgbClr val="E1EAE7"/>
    <a:srgbClr val="D6EBEE"/>
    <a:srgbClr val="F8F8F8"/>
    <a:srgbClr val="6FB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emastil 1 – uthev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stil 1 – uthevin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emastil 1 – uthevin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stil 1 – uthevin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emastil 1 – uthev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emastil 2 – uthevin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mastil 2 – utheving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ys stil 1 – uthev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emastil 1 –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76190" autoAdjust="0"/>
  </p:normalViewPr>
  <p:slideViewPr>
    <p:cSldViewPr snapToGrid="0">
      <p:cViewPr varScale="1">
        <p:scale>
          <a:sx n="79" d="100"/>
          <a:sy n="79" d="100"/>
        </p:scale>
        <p:origin x="126" y="1020"/>
      </p:cViewPr>
      <p:guideLst/>
    </p:cSldViewPr>
  </p:slideViewPr>
  <p:outlineViewPr>
    <p:cViewPr>
      <p:scale>
        <a:sx n="33" d="100"/>
        <a:sy n="33" d="100"/>
      </p:scale>
      <p:origin x="0" y="-16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E5740EF2-BF26-D74B-B76B-2264CCA3BAAA}" type="datetimeFigureOut">
              <a:rPr lang="nb-NO" smtClean="0"/>
              <a:pPr/>
              <a:t>19.11.2025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090EDEF5-C786-594C-A590-441095D3935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9855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4688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557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7493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b="0" i="0" dirty="0">
              <a:solidFill>
                <a:srgbClr val="FFFFFF"/>
              </a:solidFill>
              <a:effectLst/>
              <a:latin typeface="Comic Sans"/>
            </a:endParaRPr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2120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8339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6299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534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med log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7" name="Bilde 6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B32EE4A5-2561-8CBC-5DD7-1BE69BA7B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8" name="Grafikk 7">
            <a:extLst>
              <a:ext uri="{FF2B5EF4-FFF2-40B4-BE49-F238E27FC236}">
                <a16:creationId xmlns:a16="http://schemas.microsoft.com/office/drawing/2014/main" id="{EBF1FAB0-B014-B437-5FF0-37A93F75F1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0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–Etterarbei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person, innendørs, computer, vegg&#10;&#10;Automatisk generert beskrivelse">
            <a:extLst>
              <a:ext uri="{FF2B5EF4-FFF2-40B4-BE49-F238E27FC236}">
                <a16:creationId xmlns:a16="http://schemas.microsoft.com/office/drawing/2014/main" id="{ECC6E47F-5915-B0DC-0902-1E0453749E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19.11.2025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8610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19.11.2025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5F259A0-C79D-3144-4D91-177077E8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D72C139-93D1-A791-26CC-900DBDC01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992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69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_grått vind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94400" cy="1325563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4400" cy="4351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19.11.2025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6012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_grått vindu og minut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94400" cy="1325563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4400" cy="4351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19.11.2025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>
            <a:lvl1pPr>
              <a:defRPr b="1"/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40B5B0D5-6887-F98E-EE21-7BBD4C07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59538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F0DA1291-4E8B-FB19-6351-63D65ED4E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7888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med minut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00" t="5000" r="3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EA1229-5C75-08E9-E2AB-96056B3B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40710D-705C-3669-B34E-633D9B1F5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242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E1E731-8639-C84F-99F1-E6D90F24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6868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5135D4-1B62-464F-DA72-5073D088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61868083-FE11-5197-6359-48C64B608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/>
            </a:lvl1pPr>
          </a:lstStyle>
          <a:p>
            <a:pPr algn="ctr"/>
            <a:r>
              <a:rPr lang="en-US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x </a:t>
            </a:r>
            <a:r>
              <a:rPr lang="en-US" sz="280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minutter</a:t>
            </a:r>
            <a:endParaRPr lang="en-US" sz="28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Graphic 8" descr="Stoppeklokke">
            <a:extLst>
              <a:ext uri="{FF2B5EF4-FFF2-40B4-BE49-F238E27FC236}">
                <a16:creationId xmlns:a16="http://schemas.microsoft.com/office/drawing/2014/main" id="{5DB20F6D-F30F-6874-6027-F12D2168D4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94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00" t="5000" r="3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EA1229-5C75-08E9-E2AB-96056B3B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40710D-705C-3669-B34E-633D9B1F5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242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73629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3122436-6796-8E7F-AA72-6955E25C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A865226-71C3-F617-49F3-54824241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CD650C-C086-3BA7-6A51-A1645DC2A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4F4B84-EB57-E99E-750A-8CAC220BE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DF68ECD-DFE6-5A58-F412-28F83A9E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3005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3122436-6796-8E7F-AA72-6955E25C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A865226-71C3-F617-49F3-54824241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CD650C-C086-3BA7-6A51-A1645DC2A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4F4B84-EB57-E99E-750A-8CAC220BE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DF68ECD-DFE6-5A58-F412-28F83A9E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C7352247-872F-53EF-2155-7DA140155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4C37A712-E21A-F5DF-3977-1AF5B10B2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992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78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8224E1-B6CD-2F5E-A6EB-C3FE37F7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F47D4E-6365-A603-5A05-0C753F0C6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42B3B2-E788-40B3-D569-BEE7FD46D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498EAAF-752D-C020-B5D1-772111D66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BD062E3-ADE0-7DF6-0C1C-3C5006A2A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3086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169956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8224E1-B6CD-2F5E-A6EB-C3FE37F7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dirty="0"/>
              <a:t>Klikk for å redigere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F47D4E-6365-A603-5A05-0C753F0C6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42B3B2-E788-40B3-D569-BEE7FD46D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498EAAF-752D-C020-B5D1-772111D66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BD062E3-ADE0-7DF6-0C1C-3C5006A2A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bunntekst 5">
            <a:extLst>
              <a:ext uri="{FF2B5EF4-FFF2-40B4-BE49-F238E27FC236}">
                <a16:creationId xmlns:a16="http://schemas.microsoft.com/office/drawing/2014/main" id="{7C3DC44B-A964-5057-2E4A-D80E37D5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6868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841FBF3A-6E2D-0375-5078-CB87AFCE8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925FE3F4-A048-FE58-B894-6E7185F5A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992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31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7A0256-B464-E11C-ABCC-3FE20E358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F0C461D-8A84-8210-BD51-E24EDF11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8240A463-623C-1D5A-EAA8-466CF7ACB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5370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01C8706-5957-F8BD-A51E-0B73A587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65CA953-7A3E-AE2B-899C-5D90CB71F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4193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39A6D3-4C92-EAB0-060B-A0A563FD0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072806-8FD0-EDA8-6A98-095A6DD85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AB08B8F-00BD-2C3A-1D21-1DF4BD4C4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E659E5FA-4091-DC14-98EC-19F37FC8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5732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A1AB34-0FD9-5234-0135-36A60131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3DD2C40-6712-BBD3-8E57-2EFAA15E2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B6F8DFF-228B-6C53-E640-D97129F93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0422F79A-8D19-DED0-798A-6150EFAE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372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015FE4D-3A7F-CC38-D0D7-753DD5BAC1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2407" b="30913"/>
          <a:stretch/>
        </p:blipFill>
        <p:spPr>
          <a:xfrm>
            <a:off x="0" y="-79363"/>
            <a:ext cx="12192000" cy="4606975"/>
          </a:xfrm>
          <a:prstGeom prst="rect">
            <a:avLst/>
          </a:prstGeom>
        </p:spPr>
      </p:pic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4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pic>
        <p:nvPicPr>
          <p:cNvPr id="5" name="Bilde 4" descr="Et bilde som inneholder person, klær, tre, utendørs&#10;&#10;Automatisk generert beskrivelse">
            <a:extLst>
              <a:ext uri="{FF2B5EF4-FFF2-40B4-BE49-F238E27FC236}">
                <a16:creationId xmlns:a16="http://schemas.microsoft.com/office/drawing/2014/main" id="{A79F12A4-85B1-7154-BE20-D3C77347C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4131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0" y="10407"/>
            <a:ext cx="121920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123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pic>
        <p:nvPicPr>
          <p:cNvPr id="11" name="Bilde 10" descr="Et bilde som inneholder person, tre, klær, utendørs&#10;&#10;Automatisk generert beskrivelse">
            <a:extLst>
              <a:ext uri="{FF2B5EF4-FFF2-40B4-BE49-F238E27FC236}">
                <a16:creationId xmlns:a16="http://schemas.microsoft.com/office/drawing/2014/main" id="{060FB5FD-36E8-CD1E-3B2E-A7D534B2EC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3090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0" y="0"/>
            <a:ext cx="121920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732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1" name="Bilde 10" descr="Et bilde som inneholder person, utendørs, klær, plante&#10;&#10;Automatisk generert beskrivelse">
            <a:extLst>
              <a:ext uri="{FF2B5EF4-FFF2-40B4-BE49-F238E27FC236}">
                <a16:creationId xmlns:a16="http://schemas.microsoft.com/office/drawing/2014/main" id="{6DB47F10-7B67-5465-250E-A52EC4955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1"/>
            <a:ext cx="12192001" cy="4530903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-2" y="0"/>
            <a:ext cx="121920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567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pic>
        <p:nvPicPr>
          <p:cNvPr id="5" name="Bilde 4" descr="Et bilde som inneholder utendørs, himmel, gress, konstruksjon&#10;&#10;Automatisk generert beskrivelse">
            <a:extLst>
              <a:ext uri="{FF2B5EF4-FFF2-40B4-BE49-F238E27FC236}">
                <a16:creationId xmlns:a16="http://schemas.microsoft.com/office/drawing/2014/main" id="{FFBE33D4-9505-D84B-C760-B73F9BA0D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453090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1" y="0"/>
            <a:ext cx="12191999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229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–Forarbei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1219200" y="0"/>
            <a:ext cx="109728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 descr="Et bilde som inneholder person, klær, computer, innendørs&#10;&#10;Automatisk generert beskrivelse">
            <a:extLst>
              <a:ext uri="{FF2B5EF4-FFF2-40B4-BE49-F238E27FC236}">
                <a16:creationId xmlns:a16="http://schemas.microsoft.com/office/drawing/2014/main" id="{417F25E4-CDDF-D6BE-833F-76FF05D07A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5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–Utprøv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5" name="Bilde 4" descr="Et bilde som inneholder person, klær, utendørs, gress&#10;&#10;Automatisk generert beskrivelse">
            <a:extLst>
              <a:ext uri="{FF2B5EF4-FFF2-40B4-BE49-F238E27FC236}">
                <a16:creationId xmlns:a16="http://schemas.microsoft.com/office/drawing/2014/main" id="{554C4A56-CB58-5507-0322-18204F8A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0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65F2C74-739A-8025-56A1-47208785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33AC08-433E-35CE-329A-AA0287345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D1533D5-E1E0-4775-3F17-9AD302994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35AE09-36C3-B55D-9738-5EF2E9B78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A745D962-C5E0-4A44-9AB9-993321B6FEF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ADF5A1C3-9884-71E2-BFC6-5CAF15BCE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EABDCD83-4E1C-5C48-9E4D-4CCE995C0134}" type="datetimeFigureOut">
              <a:rPr lang="nb-NO" smtClean="0"/>
              <a:pPr/>
              <a:t>19.11.2025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532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5" r:id="rId3"/>
    <p:sldLayoutId id="2147483668" r:id="rId4"/>
    <p:sldLayoutId id="2147483669" r:id="rId5"/>
    <p:sldLayoutId id="2147483667" r:id="rId6"/>
    <p:sldLayoutId id="2147483666" r:id="rId7"/>
    <p:sldLayoutId id="2147483670" r:id="rId8"/>
    <p:sldLayoutId id="2147483671" r:id="rId9"/>
    <p:sldLayoutId id="2147483672" r:id="rId10"/>
    <p:sldLayoutId id="2147483660" r:id="rId11"/>
    <p:sldLayoutId id="2147483650" r:id="rId12"/>
    <p:sldLayoutId id="2147483658" r:id="rId13"/>
    <p:sldLayoutId id="2147483663" r:id="rId14"/>
    <p:sldLayoutId id="2147483651" r:id="rId15"/>
    <p:sldLayoutId id="2147483664" r:id="rId16"/>
    <p:sldLayoutId id="2147483652" r:id="rId17"/>
    <p:sldLayoutId id="2147483661" r:id="rId18"/>
    <p:sldLayoutId id="2147483653" r:id="rId19"/>
    <p:sldLayoutId id="2147483662" r:id="rId20"/>
    <p:sldLayoutId id="2147483654" r:id="rId21"/>
    <p:sldLayoutId id="2147483655" r:id="rId22"/>
    <p:sldLayoutId id="2147483656" r:id="rId23"/>
    <p:sldLayoutId id="214748365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6.png"/><Relationship Id="rId7" Type="http://schemas.openxmlformats.org/officeDocument/2006/relationships/image" Target="../media/image2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A5C84-B247-FA3D-0A83-95EA37983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Aktivitet: Samarbeid i kroppen! </a:t>
            </a: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CEADC120-83C3-7EDC-891E-AF0559DA8ECD}"/>
              </a:ext>
            </a:extLst>
          </p:cNvPr>
          <p:cNvSpPr/>
          <p:nvPr/>
        </p:nvSpPr>
        <p:spPr>
          <a:xfrm>
            <a:off x="9341764" y="310431"/>
            <a:ext cx="2463553" cy="91735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>
                <a:solidFill>
                  <a:schemeClr val="tx1"/>
                </a:solidFill>
                <a:cs typeface="Calibri"/>
              </a:rPr>
              <a:t>I elevrolle</a:t>
            </a:r>
            <a:endParaRPr lang="nb-NO" sz="2400">
              <a:solidFill>
                <a:schemeClr val="tx1"/>
              </a:solidFill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884F2DA-0DFB-CCAA-8A60-A9C5AA734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4727" y="2404786"/>
            <a:ext cx="2163490" cy="4326978"/>
          </a:xfrm>
          <a:prstGeom prst="rect">
            <a:avLst/>
          </a:prstGeom>
        </p:spPr>
      </p:pic>
      <p:sp>
        <p:nvSpPr>
          <p:cNvPr id="7" name="Bildeforklaring formet som et avrundet rektangel 3">
            <a:extLst>
              <a:ext uri="{FF2B5EF4-FFF2-40B4-BE49-F238E27FC236}">
                <a16:creationId xmlns:a16="http://schemas.microsoft.com/office/drawing/2014/main" id="{542584FF-DB78-13C2-B0D0-C710146A1F8C}"/>
              </a:ext>
            </a:extLst>
          </p:cNvPr>
          <p:cNvSpPr/>
          <p:nvPr/>
        </p:nvSpPr>
        <p:spPr>
          <a:xfrm>
            <a:off x="458906" y="1745382"/>
            <a:ext cx="4303927" cy="1462398"/>
          </a:xfrm>
          <a:prstGeom prst="wedgeRoundRectCallout">
            <a:avLst>
              <a:gd name="adj1" fmla="val 70546"/>
              <a:gd name="adj2" fmla="val 3392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b="1" dirty="0">
                <a:solidFill>
                  <a:schemeClr val="tx1"/>
                </a:solidFill>
              </a:rPr>
              <a:t>Tenk (1 min):</a:t>
            </a:r>
            <a:r>
              <a:rPr lang="nb-NO" sz="2200" dirty="0">
                <a:solidFill>
                  <a:schemeClr val="tx1"/>
                </a:solidFill>
              </a:rPr>
              <a:t> Tenk etter korleis det </a:t>
            </a:r>
            <a:r>
              <a:rPr lang="nb-NO" sz="2200" dirty="0" err="1">
                <a:solidFill>
                  <a:schemeClr val="tx1"/>
                </a:solidFill>
              </a:rPr>
              <a:t>kjennest</a:t>
            </a:r>
            <a:r>
              <a:rPr lang="nb-NO" sz="2200" dirty="0">
                <a:solidFill>
                  <a:schemeClr val="tx1"/>
                </a:solidFill>
              </a:rPr>
              <a:t> ut i kroppen din når du spring. </a:t>
            </a:r>
          </a:p>
        </p:txBody>
      </p:sp>
      <p:sp>
        <p:nvSpPr>
          <p:cNvPr id="8" name="Bildeforklaring formet som et avrundet rektangel 3">
            <a:extLst>
              <a:ext uri="{FF2B5EF4-FFF2-40B4-BE49-F238E27FC236}">
                <a16:creationId xmlns:a16="http://schemas.microsoft.com/office/drawing/2014/main" id="{1F2CC6B4-B129-0DF2-8980-0BBC6B407502}"/>
              </a:ext>
            </a:extLst>
          </p:cNvPr>
          <p:cNvSpPr/>
          <p:nvPr/>
        </p:nvSpPr>
        <p:spPr>
          <a:xfrm>
            <a:off x="466639" y="3456703"/>
            <a:ext cx="4296194" cy="1640032"/>
          </a:xfrm>
          <a:prstGeom prst="wedgeRoundRectCallout">
            <a:avLst>
              <a:gd name="adj1" fmla="val 69299"/>
              <a:gd name="adj2" fmla="val -4031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Korleis samarbeider ulike </a:t>
            </a:r>
            <a:r>
              <a:rPr lang="nb-NO" sz="2200" dirty="0" err="1">
                <a:solidFill>
                  <a:schemeClr val="tx1"/>
                </a:solidFill>
              </a:rPr>
              <a:t>delar</a:t>
            </a:r>
            <a:r>
              <a:rPr lang="nb-NO" sz="2200" dirty="0">
                <a:solidFill>
                  <a:schemeClr val="tx1"/>
                </a:solidFill>
              </a:rPr>
              <a:t> av kroppen vår for at vi skal kunne springe? Det spørsmålet skal vi utforske! </a:t>
            </a:r>
          </a:p>
        </p:txBody>
      </p:sp>
      <p:sp>
        <p:nvSpPr>
          <p:cNvPr id="9" name="Bildeforklaring formet som et avrundet rektangel 3">
            <a:extLst>
              <a:ext uri="{FF2B5EF4-FFF2-40B4-BE49-F238E27FC236}">
                <a16:creationId xmlns:a16="http://schemas.microsoft.com/office/drawing/2014/main" id="{5385729E-DE6C-261B-D16F-07A7069D80E8}"/>
              </a:ext>
            </a:extLst>
          </p:cNvPr>
          <p:cNvSpPr/>
          <p:nvPr/>
        </p:nvSpPr>
        <p:spPr>
          <a:xfrm>
            <a:off x="466639" y="5394850"/>
            <a:ext cx="4247146" cy="1091981"/>
          </a:xfrm>
          <a:prstGeom prst="wedgeRoundRectCallout">
            <a:avLst>
              <a:gd name="adj1" fmla="val 66733"/>
              <a:gd name="adj2" fmla="val -6401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Vi skal starte med å sjå på </a:t>
            </a:r>
            <a:r>
              <a:rPr lang="nb-NO" sz="2200" dirty="0" err="1">
                <a:solidFill>
                  <a:schemeClr val="tx1"/>
                </a:solidFill>
              </a:rPr>
              <a:t>nokre</a:t>
            </a:r>
            <a:r>
              <a:rPr lang="nb-NO" sz="2200" dirty="0">
                <a:solidFill>
                  <a:schemeClr val="tx1"/>
                </a:solidFill>
              </a:rPr>
              <a:t> av </a:t>
            </a:r>
            <a:r>
              <a:rPr lang="nb-NO" sz="2200" dirty="0" err="1">
                <a:solidFill>
                  <a:schemeClr val="tx1"/>
                </a:solidFill>
              </a:rPr>
              <a:t>delane</a:t>
            </a:r>
            <a:r>
              <a:rPr lang="nb-NO" sz="2200" dirty="0">
                <a:solidFill>
                  <a:schemeClr val="tx1"/>
                </a:solidFill>
              </a:rPr>
              <a:t> som kroppen vår består av.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endParaRPr lang="nb-NO" sz="2200" dirty="0">
              <a:solidFill>
                <a:schemeClr val="tx1"/>
              </a:solidFill>
            </a:endParaRPr>
          </a:p>
        </p:txBody>
      </p:sp>
      <p:sp>
        <p:nvSpPr>
          <p:cNvPr id="11" name="Bildeforklaring formet som et avrundet rektangel 3">
            <a:extLst>
              <a:ext uri="{FF2B5EF4-FFF2-40B4-BE49-F238E27FC236}">
                <a16:creationId xmlns:a16="http://schemas.microsoft.com/office/drawing/2014/main" id="{DE4F29CB-59B0-E63B-2963-750FA0F81D65}"/>
              </a:ext>
            </a:extLst>
          </p:cNvPr>
          <p:cNvSpPr/>
          <p:nvPr/>
        </p:nvSpPr>
        <p:spPr>
          <a:xfrm>
            <a:off x="7429169" y="2503928"/>
            <a:ext cx="4602745" cy="1407703"/>
          </a:xfrm>
          <a:prstGeom prst="wedgeRoundRectCallout">
            <a:avLst>
              <a:gd name="adj1" fmla="val -50214"/>
              <a:gd name="adj2" fmla="val 24080"/>
              <a:gd name="adj3" fmla="val 16667"/>
            </a:avLst>
          </a:prstGeom>
          <a:noFill/>
          <a:ln w="38100">
            <a:solidFill>
              <a:srgbClr val="285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Korleis samarbeider ulike </a:t>
            </a:r>
            <a:r>
              <a:rPr lang="nb-NO" sz="2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delar</a:t>
            </a:r>
            <a:r>
              <a:rPr lang="nb-NO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 av kroppen vår for at vi skal kunne springe?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406D8E-6A65-7A2B-F841-BC31F0A2B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4659" y="3659745"/>
            <a:ext cx="2235685" cy="2096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ree pin office notice illustration">
            <a:extLst>
              <a:ext uri="{FF2B5EF4-FFF2-40B4-BE49-F238E27FC236}">
                <a16:creationId xmlns:a16="http://schemas.microsoft.com/office/drawing/2014/main" id="{20A8355D-D503-03DC-171A-DEBED4E55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167" y="1859989"/>
            <a:ext cx="645019" cy="91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07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Gjett ordet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C8D58ED7-BF73-46AD-87B2-C9DEB4E35CBD}"/>
              </a:ext>
            </a:extLst>
          </p:cNvPr>
          <p:cNvSpPr/>
          <p:nvPr/>
        </p:nvSpPr>
        <p:spPr>
          <a:xfrm>
            <a:off x="10200456" y="72497"/>
            <a:ext cx="1887489" cy="7733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Calibri"/>
              </a:rPr>
              <a:t>I elevrolle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276872"/>
            <a:ext cx="7086600" cy="3849292"/>
          </a:xfrm>
        </p:spPr>
        <p:txBody>
          <a:bodyPr/>
          <a:lstStyle/>
          <a:p>
            <a:pPr marL="0" indent="0">
              <a:buNone/>
            </a:pPr>
            <a:r>
              <a:rPr lang="nb-NO" sz="2200" b="1" dirty="0"/>
              <a:t>Samarbeid i grupper på tre (3 min):</a:t>
            </a:r>
          </a:p>
          <a:p>
            <a:r>
              <a:rPr lang="nb-NO" sz="2200" dirty="0"/>
              <a:t>De får utdelt </a:t>
            </a:r>
            <a:r>
              <a:rPr lang="nb-NO" sz="2200" dirty="0" err="1"/>
              <a:t>eit</a:t>
            </a:r>
            <a:r>
              <a:rPr lang="nb-NO" sz="2200" dirty="0"/>
              <a:t> sett med kort. </a:t>
            </a:r>
            <a:r>
              <a:rPr lang="nb-NO" sz="2200" dirty="0" err="1"/>
              <a:t>Ein</a:t>
            </a:r>
            <a:r>
              <a:rPr lang="nb-NO" sz="2200" dirty="0"/>
              <a:t> på gruppa trekker et kort og beskriv ordet på kortet for </a:t>
            </a:r>
            <a:r>
              <a:rPr lang="nb-NO" sz="2200" dirty="0" err="1"/>
              <a:t>dei</a:t>
            </a:r>
            <a:r>
              <a:rPr lang="nb-NO" sz="2200" dirty="0"/>
              <a:t> andre på gruppa, men </a:t>
            </a:r>
            <a:r>
              <a:rPr lang="nb-NO" sz="2200" dirty="0" err="1"/>
              <a:t>utan</a:t>
            </a:r>
            <a:r>
              <a:rPr lang="nb-NO" sz="2200" dirty="0"/>
              <a:t> å bruke sjølve ordet. </a:t>
            </a:r>
          </a:p>
          <a:p>
            <a:r>
              <a:rPr lang="nb-NO" sz="2200" dirty="0"/>
              <a:t>Det er lov å </a:t>
            </a:r>
            <a:r>
              <a:rPr lang="nb-NO" sz="2200" dirty="0" err="1"/>
              <a:t>seie</a:t>
            </a:r>
            <a:r>
              <a:rPr lang="nb-NO" sz="2200" dirty="0"/>
              <a:t> pass og trekke </a:t>
            </a:r>
            <a:r>
              <a:rPr lang="nb-NO" sz="2200" dirty="0" err="1"/>
              <a:t>eit</a:t>
            </a:r>
            <a:r>
              <a:rPr lang="nb-NO" sz="2200" dirty="0"/>
              <a:t> nytt kort om de står fast.</a:t>
            </a:r>
          </a:p>
          <a:p>
            <a:r>
              <a:rPr lang="nb-NO" sz="2200" dirty="0"/>
              <a:t>Når </a:t>
            </a:r>
            <a:r>
              <a:rPr lang="nb-NO" sz="2200" dirty="0" err="1"/>
              <a:t>dei</a:t>
            </a:r>
            <a:r>
              <a:rPr lang="nb-NO" sz="2200" dirty="0"/>
              <a:t> andre </a:t>
            </a:r>
            <a:r>
              <a:rPr lang="nb-NO" sz="2200" dirty="0" err="1"/>
              <a:t>gjettar</a:t>
            </a:r>
            <a:r>
              <a:rPr lang="nb-NO" sz="2200" dirty="0"/>
              <a:t> riktig ord, trekker </a:t>
            </a:r>
            <a:r>
              <a:rPr lang="nb-NO" sz="2200" dirty="0" err="1"/>
              <a:t>ein</a:t>
            </a:r>
            <a:r>
              <a:rPr lang="nb-NO" sz="2200" dirty="0"/>
              <a:t> </a:t>
            </a:r>
            <a:r>
              <a:rPr lang="nb-NO" sz="2200" dirty="0" err="1"/>
              <a:t>annan</a:t>
            </a:r>
            <a:r>
              <a:rPr lang="nb-NO" sz="2200" dirty="0"/>
              <a:t> på gruppa </a:t>
            </a:r>
            <a:r>
              <a:rPr lang="nb-NO" sz="2200" dirty="0" err="1"/>
              <a:t>eit</a:t>
            </a:r>
            <a:r>
              <a:rPr lang="nb-NO" sz="2200" dirty="0"/>
              <a:t> nytt ord. La det gå på rundgang.</a:t>
            </a:r>
          </a:p>
          <a:p>
            <a:r>
              <a:rPr lang="nb-NO" sz="2200" dirty="0"/>
              <a:t>Dersom de kjem gjennom alle korta, kan de starte på ei ny runde.</a:t>
            </a:r>
          </a:p>
          <a:p>
            <a:endParaRPr lang="nb-NO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44074" y="1362058"/>
            <a:ext cx="1800200" cy="6687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For eksempel: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 rot="1270037">
            <a:off x="8504971" y="1930042"/>
            <a:ext cx="2871162" cy="1678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3200" dirty="0"/>
              <a:t>lungene</a:t>
            </a:r>
          </a:p>
          <a:p>
            <a:pPr algn="ctr"/>
            <a:endParaRPr lang="nb-NO" sz="3200" dirty="0"/>
          </a:p>
          <a:p>
            <a:pPr algn="ctr"/>
            <a:endParaRPr lang="nb-N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D23B4A-2278-1A6F-C1F7-1B85EFC7D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6255">
            <a:off x="9349434" y="2636376"/>
            <a:ext cx="958850" cy="862330"/>
          </a:xfrm>
          <a:prstGeom prst="rect">
            <a:avLst/>
          </a:prstGeom>
        </p:spPr>
      </p:pic>
      <p:sp>
        <p:nvSpPr>
          <p:cNvPr id="7" name="Bildeforklaring formet som en ellipse 5">
            <a:extLst>
              <a:ext uri="{FF2B5EF4-FFF2-40B4-BE49-F238E27FC236}">
                <a16:creationId xmlns:a16="http://schemas.microsoft.com/office/drawing/2014/main" id="{B35FD297-03FE-4E83-3ABC-4628D8F7299C}"/>
              </a:ext>
            </a:extLst>
          </p:cNvPr>
          <p:cNvSpPr/>
          <p:nvPr/>
        </p:nvSpPr>
        <p:spPr>
          <a:xfrm>
            <a:off x="8015501" y="4612022"/>
            <a:ext cx="3850101" cy="1514142"/>
          </a:xfrm>
          <a:prstGeom prst="wedgeEllipseCallout">
            <a:avLst>
              <a:gd name="adj1" fmla="val -11944"/>
              <a:gd name="adj2" fmla="val -9624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Det vi </a:t>
            </a:r>
            <a:r>
              <a:rPr lang="nb-NO" sz="2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pustar</a:t>
            </a:r>
            <a:r>
              <a:rPr lang="nb-NO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 med. Kan bli skada dersom du røyker.</a:t>
            </a:r>
          </a:p>
        </p:txBody>
      </p:sp>
    </p:spTree>
    <p:extLst>
      <p:ext uri="{BB962C8B-B14F-4D97-AF65-F5344CB8AC3E}">
        <p14:creationId xmlns:p14="http://schemas.microsoft.com/office/powerpoint/2010/main" val="306405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Gjett ordet – oppsummering </a:t>
            </a:r>
            <a:endParaRPr lang="en-US" dirty="0"/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C8D58ED7-BF73-46AD-87B2-C9DEB4E35CBD}"/>
              </a:ext>
            </a:extLst>
          </p:cNvPr>
          <p:cNvSpPr/>
          <p:nvPr/>
        </p:nvSpPr>
        <p:spPr>
          <a:xfrm>
            <a:off x="10200456" y="72497"/>
            <a:ext cx="1887489" cy="7733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Calibri"/>
              </a:rPr>
              <a:t>I elevrolle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Bildeforklaring formet som et avrundet rektangel 3"/>
          <p:cNvSpPr/>
          <p:nvPr/>
        </p:nvSpPr>
        <p:spPr>
          <a:xfrm>
            <a:off x="3222202" y="2348880"/>
            <a:ext cx="4727702" cy="1087404"/>
          </a:xfrm>
          <a:prstGeom prst="wedgeRoundRectCallout">
            <a:avLst>
              <a:gd name="adj1" fmla="val -67030"/>
              <a:gd name="adj2" fmla="val 1719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Kva for ord var </a:t>
            </a:r>
            <a:r>
              <a:rPr lang="nb-NO" sz="2200" dirty="0" err="1">
                <a:solidFill>
                  <a:schemeClr val="tx1"/>
                </a:solidFill>
              </a:rPr>
              <a:t>vanskelegast</a:t>
            </a:r>
            <a:r>
              <a:rPr lang="nb-NO" sz="2200" dirty="0">
                <a:solidFill>
                  <a:schemeClr val="tx1"/>
                </a:solidFill>
              </a:rPr>
              <a:t> å beskrive eller gjette?</a:t>
            </a:r>
          </a:p>
        </p:txBody>
      </p:sp>
      <p:pic>
        <p:nvPicPr>
          <p:cNvPr id="11" name="Bilde 3">
            <a:extLst>
              <a:ext uri="{FF2B5EF4-FFF2-40B4-BE49-F238E27FC236}">
                <a16:creationId xmlns:a16="http://schemas.microsoft.com/office/drawing/2014/main" id="{905DBCC2-C170-44D1-9DA0-08EED442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292" y="2483622"/>
            <a:ext cx="2014589" cy="4029177"/>
          </a:xfrm>
          <a:prstGeom prst="rect">
            <a:avLst/>
          </a:prstGeom>
        </p:spPr>
      </p:pic>
      <p:sp>
        <p:nvSpPr>
          <p:cNvPr id="6" name="Rektangel 4">
            <a:extLst>
              <a:ext uri="{FF2B5EF4-FFF2-40B4-BE49-F238E27FC236}">
                <a16:creationId xmlns:a16="http://schemas.microsoft.com/office/drawing/2014/main" id="{640569AB-0304-1997-12CF-3E80E90AE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70037">
            <a:off x="8504971" y="1930042"/>
            <a:ext cx="2871162" cy="1678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3200" dirty="0"/>
              <a:t>lungene</a:t>
            </a:r>
          </a:p>
          <a:p>
            <a:pPr algn="ctr"/>
            <a:endParaRPr lang="nb-NO" sz="3200" dirty="0"/>
          </a:p>
          <a:p>
            <a:pPr algn="ctr"/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24D2A4-AC3B-346F-BF68-15976D877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6255">
            <a:off x="9349434" y="2636376"/>
            <a:ext cx="958850" cy="862330"/>
          </a:xfrm>
          <a:prstGeom prst="rect">
            <a:avLst/>
          </a:prstGeom>
        </p:spPr>
      </p:pic>
      <p:sp>
        <p:nvSpPr>
          <p:cNvPr id="3" name="Bildeforklaring formet som et avrundet rektangel 3">
            <a:extLst>
              <a:ext uri="{FF2B5EF4-FFF2-40B4-BE49-F238E27FC236}">
                <a16:creationId xmlns:a16="http://schemas.microsoft.com/office/drawing/2014/main" id="{FE5078CB-705E-3E4C-1FF8-C06DB5BBBAB3}"/>
              </a:ext>
            </a:extLst>
          </p:cNvPr>
          <p:cNvSpPr/>
          <p:nvPr/>
        </p:nvSpPr>
        <p:spPr>
          <a:xfrm>
            <a:off x="3273399" y="3739310"/>
            <a:ext cx="4727702" cy="816744"/>
          </a:xfrm>
          <a:prstGeom prst="wedgeRoundRectCallout">
            <a:avLst>
              <a:gd name="adj1" fmla="val -64007"/>
              <a:gd name="adj2" fmla="val -5806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Har de forslag til korleis vi kan beskrive </a:t>
            </a:r>
            <a:r>
              <a:rPr lang="nb-NO" sz="2200" dirty="0" err="1">
                <a:solidFill>
                  <a:schemeClr val="tx1"/>
                </a:solidFill>
              </a:rPr>
              <a:t>desse</a:t>
            </a:r>
            <a:r>
              <a:rPr lang="nb-NO" sz="22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446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Kople </a:t>
            </a:r>
            <a:r>
              <a:rPr lang="nb-NO" dirty="0" err="1"/>
              <a:t>saman</a:t>
            </a:r>
            <a:r>
              <a:rPr lang="nb-NO" dirty="0"/>
              <a:t> ord</a:t>
            </a: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07815E42-47A8-4514-882B-C3969EE61179}"/>
              </a:ext>
            </a:extLst>
          </p:cNvPr>
          <p:cNvSpPr/>
          <p:nvPr/>
        </p:nvSpPr>
        <p:spPr>
          <a:xfrm>
            <a:off x="10200456" y="72497"/>
            <a:ext cx="1887489" cy="7733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Calibri"/>
              </a:rPr>
              <a:t>I elevrolle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6872"/>
            <a:ext cx="7083120" cy="3849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dirty="0"/>
              <a:t>Samarbeid i gruppa (5 min): </a:t>
            </a:r>
          </a:p>
          <a:p>
            <a:r>
              <a:rPr lang="nb-NO" sz="2200" dirty="0"/>
              <a:t>Vel to ord de vil kople </a:t>
            </a:r>
            <a:r>
              <a:rPr lang="nb-NO" sz="2200" dirty="0" err="1"/>
              <a:t>saman</a:t>
            </a:r>
            <a:r>
              <a:rPr lang="nb-NO" sz="2200" dirty="0"/>
              <a:t>, og beskriv kva de meiner kan </a:t>
            </a:r>
            <a:r>
              <a:rPr lang="nb-NO" sz="2200" dirty="0" err="1"/>
              <a:t>vere</a:t>
            </a:r>
            <a:r>
              <a:rPr lang="nb-NO" sz="2200" dirty="0"/>
              <a:t> </a:t>
            </a:r>
            <a:r>
              <a:rPr lang="nb-NO" sz="2200" dirty="0" err="1"/>
              <a:t>ein</a:t>
            </a:r>
            <a:r>
              <a:rPr lang="nb-NO" sz="2200" dirty="0"/>
              <a:t> </a:t>
            </a:r>
            <a:r>
              <a:rPr lang="nb-NO" sz="2200" dirty="0" err="1"/>
              <a:t>samanheng</a:t>
            </a:r>
            <a:r>
              <a:rPr lang="nb-NO" sz="2200" dirty="0"/>
              <a:t> mellom </a:t>
            </a:r>
            <a:r>
              <a:rPr lang="nb-NO" sz="2200" dirty="0" err="1"/>
              <a:t>dei</a:t>
            </a:r>
            <a:r>
              <a:rPr lang="nb-NO" sz="2200" dirty="0"/>
              <a:t> to orda. </a:t>
            </a:r>
          </a:p>
          <a:p>
            <a:r>
              <a:rPr lang="nb-NO" sz="2200" dirty="0"/>
              <a:t>Gjenta med nye ordpar.</a:t>
            </a:r>
          </a:p>
          <a:p>
            <a:r>
              <a:rPr lang="nb-NO" sz="2200" dirty="0"/>
              <a:t>Dersom de vil, kan de kople </a:t>
            </a:r>
            <a:r>
              <a:rPr lang="nb-NO" sz="2200" dirty="0" err="1"/>
              <a:t>saman</a:t>
            </a:r>
            <a:r>
              <a:rPr lang="nb-NO" sz="2200" dirty="0"/>
              <a:t> tre eller </a:t>
            </a:r>
            <a:r>
              <a:rPr lang="nb-NO" sz="2200" dirty="0" err="1"/>
              <a:t>fleire</a:t>
            </a:r>
            <a:r>
              <a:rPr lang="nb-NO" sz="2200" dirty="0"/>
              <a:t> ord.</a:t>
            </a:r>
          </a:p>
          <a:p>
            <a:endParaRPr lang="nb-NO" sz="2200" dirty="0"/>
          </a:p>
          <a:p>
            <a:pPr marL="0" indent="0">
              <a:buNone/>
            </a:pPr>
            <a:r>
              <a:rPr lang="nb-NO" sz="2200" b="1" dirty="0"/>
              <a:t>I plenum: </a:t>
            </a:r>
            <a:r>
              <a:rPr lang="nb-NO" sz="2200" dirty="0"/>
              <a:t>Kvar gruppe </a:t>
            </a:r>
            <a:r>
              <a:rPr lang="nb-NO" sz="2200" dirty="0" err="1"/>
              <a:t>fortel</a:t>
            </a:r>
            <a:r>
              <a:rPr lang="nb-NO" sz="2200" dirty="0"/>
              <a:t> om </a:t>
            </a:r>
            <a:r>
              <a:rPr lang="nb-NO" sz="2200" dirty="0" err="1"/>
              <a:t>éin</a:t>
            </a:r>
            <a:r>
              <a:rPr lang="nb-NO" sz="2200" dirty="0"/>
              <a:t> </a:t>
            </a:r>
            <a:r>
              <a:rPr lang="nb-NO" sz="2200" dirty="0" err="1"/>
              <a:t>samanheng</a:t>
            </a:r>
            <a:r>
              <a:rPr lang="nb-NO" sz="2200" dirty="0"/>
              <a:t>. </a:t>
            </a:r>
          </a:p>
          <a:p>
            <a:endParaRPr lang="nb-NO" sz="22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75278A7-4AD6-61DF-FD8B-F996A949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70037">
            <a:off x="6120761" y="981500"/>
            <a:ext cx="2691936" cy="15769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3200" dirty="0"/>
              <a:t>oksygen</a:t>
            </a:r>
          </a:p>
          <a:p>
            <a:pPr algn="ctr"/>
            <a:endParaRPr lang="nb-NO" sz="3200" dirty="0"/>
          </a:p>
          <a:p>
            <a:pPr algn="ctr"/>
            <a:endParaRPr lang="nb-NO" dirty="0"/>
          </a:p>
        </p:txBody>
      </p:sp>
      <p:sp>
        <p:nvSpPr>
          <p:cNvPr id="9" name="Bildeforklaring formet som en ellipse 5">
            <a:extLst>
              <a:ext uri="{FF2B5EF4-FFF2-40B4-BE49-F238E27FC236}">
                <a16:creationId xmlns:a16="http://schemas.microsoft.com/office/drawing/2014/main" id="{958860CF-4D23-0D57-1AC3-A58963FD0E37}"/>
              </a:ext>
            </a:extLst>
          </p:cNvPr>
          <p:cNvSpPr/>
          <p:nvPr/>
        </p:nvSpPr>
        <p:spPr>
          <a:xfrm>
            <a:off x="6373652" y="4961126"/>
            <a:ext cx="3850101" cy="1514142"/>
          </a:xfrm>
          <a:prstGeom prst="wedgeEllipseCallout">
            <a:avLst>
              <a:gd name="adj1" fmla="val 27639"/>
              <a:gd name="adj2" fmla="val -11637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Kroppen får </a:t>
            </a:r>
            <a:r>
              <a:rPr lang="nb-NO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oksygen</a:t>
            </a:r>
            <a:r>
              <a:rPr lang="nb-NO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 gjennom </a:t>
            </a:r>
            <a:r>
              <a:rPr lang="nb-NO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lungene</a:t>
            </a:r>
            <a:r>
              <a:rPr lang="nb-NO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0" name="Rektangel 4">
            <a:extLst>
              <a:ext uri="{FF2B5EF4-FFF2-40B4-BE49-F238E27FC236}">
                <a16:creationId xmlns:a16="http://schemas.microsoft.com/office/drawing/2014/main" id="{540E70AC-BC6A-F255-D5A4-478F7D08A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70037">
            <a:off x="8643443" y="1519877"/>
            <a:ext cx="2871162" cy="1678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3200" dirty="0"/>
              <a:t>lungene</a:t>
            </a:r>
          </a:p>
          <a:p>
            <a:pPr algn="ctr"/>
            <a:endParaRPr lang="nb-NO" sz="3200" dirty="0"/>
          </a:p>
          <a:p>
            <a:pPr algn="ctr"/>
            <a:endParaRPr lang="nb-NO" dirty="0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47CB9D28-3DE1-575B-8260-92B3382C8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6255">
            <a:off x="9487906" y="2226211"/>
            <a:ext cx="958850" cy="862330"/>
          </a:xfrm>
          <a:prstGeom prst="rect">
            <a:avLst/>
          </a:prstGeom>
        </p:spPr>
      </p:pic>
      <p:pic>
        <p:nvPicPr>
          <p:cNvPr id="8" name="Bilde 7" descr="skyer i lufta">
            <a:extLst>
              <a:ext uri="{FF2B5EF4-FFF2-40B4-BE49-F238E27FC236}">
                <a16:creationId xmlns:a16="http://schemas.microsoft.com/office/drawing/2014/main" id="{8D0C2A6A-B6CB-84EC-B6E6-AE948D987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81298">
            <a:off x="6900678" y="1632829"/>
            <a:ext cx="785017" cy="78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9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Om kroppen</a:t>
            </a: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07815E42-47A8-4514-882B-C3969EE61179}"/>
              </a:ext>
            </a:extLst>
          </p:cNvPr>
          <p:cNvSpPr/>
          <p:nvPr/>
        </p:nvSpPr>
        <p:spPr>
          <a:xfrm>
            <a:off x="10200456" y="72497"/>
            <a:ext cx="1887489" cy="7733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Calibri"/>
              </a:rPr>
              <a:t>I elevrolle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3" name="Bilde 3">
            <a:extLst>
              <a:ext uri="{FF2B5EF4-FFF2-40B4-BE49-F238E27FC236}">
                <a16:creationId xmlns:a16="http://schemas.microsoft.com/office/drawing/2014/main" id="{905DBCC2-C170-44D1-9DA0-08EED442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7072" b="-8942"/>
          <a:stretch/>
        </p:blipFill>
        <p:spPr>
          <a:xfrm>
            <a:off x="191964" y="2394935"/>
            <a:ext cx="1776352" cy="4165008"/>
          </a:xfrm>
          <a:prstGeom prst="rect">
            <a:avLst/>
          </a:prstGeom>
        </p:spPr>
      </p:pic>
      <p:sp>
        <p:nvSpPr>
          <p:cNvPr id="16" name="Bildeforklaring formet som et avrundet rektangel 3">
            <a:extLst>
              <a:ext uri="{FF2B5EF4-FFF2-40B4-BE49-F238E27FC236}">
                <a16:creationId xmlns:a16="http://schemas.microsoft.com/office/drawing/2014/main" id="{3ADF0778-9798-8E36-9D51-4A177BC8B083}"/>
              </a:ext>
            </a:extLst>
          </p:cNvPr>
          <p:cNvSpPr/>
          <p:nvPr/>
        </p:nvSpPr>
        <p:spPr>
          <a:xfrm>
            <a:off x="2493338" y="1800200"/>
            <a:ext cx="4602744" cy="1477131"/>
          </a:xfrm>
          <a:prstGeom prst="wedgeRoundRectCallout">
            <a:avLst>
              <a:gd name="adj1" fmla="val -61879"/>
              <a:gd name="adj2" fmla="val 2723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Vi skal snart lese </a:t>
            </a:r>
            <a:r>
              <a:rPr lang="nb-NO" sz="2200" dirty="0" err="1">
                <a:solidFill>
                  <a:schemeClr val="tx1"/>
                </a:solidFill>
              </a:rPr>
              <a:t>ein</a:t>
            </a:r>
            <a:r>
              <a:rPr lang="nb-NO" sz="2200" dirty="0">
                <a:solidFill>
                  <a:schemeClr val="tx1"/>
                </a:solidFill>
              </a:rPr>
              <a:t> tekst der vi møter orda vi har jobba med nå.</a:t>
            </a:r>
          </a:p>
        </p:txBody>
      </p:sp>
      <p:sp>
        <p:nvSpPr>
          <p:cNvPr id="9" name="Bildeforklaring formet som et avrundet rektangel 3">
            <a:extLst>
              <a:ext uri="{FF2B5EF4-FFF2-40B4-BE49-F238E27FC236}">
                <a16:creationId xmlns:a16="http://schemas.microsoft.com/office/drawing/2014/main" id="{CFAF505B-0228-646D-E02B-D3E047E0E72D}"/>
              </a:ext>
            </a:extLst>
          </p:cNvPr>
          <p:cNvSpPr/>
          <p:nvPr/>
        </p:nvSpPr>
        <p:spPr>
          <a:xfrm>
            <a:off x="2493338" y="3386844"/>
            <a:ext cx="4682714" cy="1987222"/>
          </a:xfrm>
          <a:prstGeom prst="wedgeRoundRectCallout">
            <a:avLst>
              <a:gd name="adj1" fmla="val -58014"/>
              <a:gd name="adj2" fmla="val -3682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nb-NO" sz="2200" b="1" dirty="0">
                <a:solidFill>
                  <a:prstClr val="black"/>
                </a:solidFill>
              </a:rPr>
              <a:t>Mens de les: </a:t>
            </a:r>
            <a:r>
              <a:rPr lang="nb-NO" sz="2200" dirty="0">
                <a:solidFill>
                  <a:prstClr val="black"/>
                </a:solidFill>
              </a:rPr>
              <a:t>Legg merke til om teksten </a:t>
            </a:r>
            <a:r>
              <a:rPr lang="nb-NO" sz="2200" dirty="0" err="1">
                <a:solidFill>
                  <a:prstClr val="black"/>
                </a:solidFill>
              </a:rPr>
              <a:t>fortel</a:t>
            </a:r>
            <a:r>
              <a:rPr lang="nb-NO" sz="2200" dirty="0">
                <a:solidFill>
                  <a:prstClr val="black"/>
                </a:solidFill>
              </a:rPr>
              <a:t> om </a:t>
            </a:r>
            <a:r>
              <a:rPr lang="nb-NO" sz="2200" dirty="0" err="1">
                <a:solidFill>
                  <a:prstClr val="black"/>
                </a:solidFill>
              </a:rPr>
              <a:t>samanhengar</a:t>
            </a:r>
            <a:r>
              <a:rPr lang="nb-NO" sz="2200" dirty="0">
                <a:solidFill>
                  <a:prstClr val="black"/>
                </a:solidFill>
              </a:rPr>
              <a:t> mellom orda som de </a:t>
            </a:r>
            <a:r>
              <a:rPr lang="nb-NO" sz="2200" dirty="0" err="1">
                <a:solidFill>
                  <a:prstClr val="black"/>
                </a:solidFill>
              </a:rPr>
              <a:t>ikkje</a:t>
            </a:r>
            <a:r>
              <a:rPr lang="nb-NO" sz="2200" dirty="0">
                <a:solidFill>
                  <a:prstClr val="black"/>
                </a:solidFill>
              </a:rPr>
              <a:t> har tenkt på. Set gjerne strek under </a:t>
            </a:r>
            <a:r>
              <a:rPr lang="nb-NO" sz="2200" dirty="0" err="1">
                <a:solidFill>
                  <a:prstClr val="black"/>
                </a:solidFill>
              </a:rPr>
              <a:t>desse</a:t>
            </a:r>
            <a:r>
              <a:rPr lang="nb-NO" sz="2200" dirty="0">
                <a:solidFill>
                  <a:prstClr val="black"/>
                </a:solidFill>
              </a:rPr>
              <a:t> </a:t>
            </a:r>
            <a:r>
              <a:rPr lang="nb-NO" sz="2200" dirty="0" err="1">
                <a:solidFill>
                  <a:prstClr val="black"/>
                </a:solidFill>
              </a:rPr>
              <a:t>samanhengane</a:t>
            </a:r>
            <a:r>
              <a:rPr lang="nb-NO" sz="2200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7" name="Bildeforklaring formet som et avrundet rektangel 3">
            <a:extLst>
              <a:ext uri="{FF2B5EF4-FFF2-40B4-BE49-F238E27FC236}">
                <a16:creationId xmlns:a16="http://schemas.microsoft.com/office/drawing/2014/main" id="{1094670E-A893-ED64-288C-C5F8FD1797BD}"/>
              </a:ext>
            </a:extLst>
          </p:cNvPr>
          <p:cNvSpPr/>
          <p:nvPr/>
        </p:nvSpPr>
        <p:spPr>
          <a:xfrm>
            <a:off x="7397291" y="2121514"/>
            <a:ext cx="4602745" cy="1407703"/>
          </a:xfrm>
          <a:prstGeom prst="wedgeRoundRectCallout">
            <a:avLst>
              <a:gd name="adj1" fmla="val -50214"/>
              <a:gd name="adj2" fmla="val 24080"/>
              <a:gd name="adj3" fmla="val 16667"/>
            </a:avLst>
          </a:prstGeom>
          <a:noFill/>
          <a:ln w="38100">
            <a:solidFill>
              <a:srgbClr val="285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Korleis samarbeider ulike </a:t>
            </a:r>
            <a:r>
              <a:rPr lang="nb-NO" sz="2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delar</a:t>
            </a:r>
            <a:r>
              <a:rPr lang="nb-NO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 av kroppen vår for at vi skal kunne springe?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EC337A-61FF-D40C-26B5-DDEDC91CD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2781" y="3277331"/>
            <a:ext cx="2235685" cy="2096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5F28035-7C16-D691-9718-6E291A192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289" y="1477575"/>
            <a:ext cx="645019" cy="91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741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E5BCD0-DCA6-9005-DAE0-ECD9AAF5A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Kva skjer i kroppen når vi spring?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AF101E0-DEDA-364A-52B5-88E497176E0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957197" y="1815690"/>
            <a:ext cx="9130748" cy="4741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Når vi spring, samarbeider ulike </a:t>
            </a:r>
            <a:r>
              <a:rPr lang="nb-NO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delar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av kroppen vår.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1800" b="1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Auga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hjelper oss med å sjå kor det er trygt å springe og sender beskjed gjennom </a:t>
            </a:r>
            <a:r>
              <a:rPr lang="nb-NO" sz="1800" b="1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nervane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til </a:t>
            </a:r>
            <a:r>
              <a:rPr lang="nb-NO" sz="1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hjernen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 Hjernen sender </a:t>
            </a:r>
            <a:r>
              <a:rPr lang="nb-NO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vidare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beskjed gjennom </a:t>
            </a:r>
            <a:r>
              <a:rPr lang="nb-NO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nervane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til </a:t>
            </a:r>
            <a:r>
              <a:rPr lang="nb-NO" sz="1800" b="1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musklane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om at </a:t>
            </a:r>
            <a:r>
              <a:rPr lang="nb-NO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dei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skal jobbe. </a:t>
            </a:r>
            <a:r>
              <a:rPr lang="nb-NO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Musklane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beveger på </a:t>
            </a:r>
            <a:r>
              <a:rPr lang="nb-NO" sz="1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skjelettet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vårt, slik at beina våre </a:t>
            </a:r>
            <a:r>
              <a:rPr lang="nb-NO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ﬂyttar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seg når vi spring.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Kanskje de har merka at vi </a:t>
            </a:r>
            <a:r>
              <a:rPr lang="nb-NO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pustar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fortare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når vi spring? Det er fordi det skal komme </a:t>
            </a:r>
            <a:r>
              <a:rPr lang="nb-NO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meir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luft inn i </a:t>
            </a:r>
            <a:r>
              <a:rPr lang="nb-NO" sz="1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lungene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enn det </a:t>
            </a:r>
            <a:r>
              <a:rPr lang="nb-NO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gjer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til </a:t>
            </a:r>
            <a:r>
              <a:rPr lang="nb-NO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vanleg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 I lufta er det blant anna </a:t>
            </a:r>
            <a:r>
              <a:rPr lang="nb-NO" sz="1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oksygen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som kroppen treng. I lungene går oksygenet over i </a:t>
            </a:r>
            <a:r>
              <a:rPr lang="nb-NO" sz="1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blodet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vårt.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I blodet er det også </a:t>
            </a:r>
            <a:r>
              <a:rPr lang="nb-NO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næringsstoﬀ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som kjem </a:t>
            </a:r>
            <a:r>
              <a:rPr lang="nb-NO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frå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maten vi har ete. </a:t>
            </a:r>
            <a:r>
              <a:rPr lang="nb-NO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Frå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vi putta maten i munnen, har han blitt delt opp i mindre og mindre </a:t>
            </a:r>
            <a:r>
              <a:rPr lang="nb-NO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bitar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 Først inni munnen, så i magesekken og </a:t>
            </a:r>
            <a:r>
              <a:rPr lang="nb-NO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vidare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nedover i </a:t>
            </a:r>
            <a:r>
              <a:rPr lang="nb-NO" sz="1800" b="1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tarmane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Derfrå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har </a:t>
            </a:r>
            <a:r>
              <a:rPr lang="nb-NO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dei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bitte små </a:t>
            </a:r>
            <a:r>
              <a:rPr lang="nb-NO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bitane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sz="1800" b="1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næringsstoﬀa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gått over i blodet.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1800" b="1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Hjartet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vårt </a:t>
            </a:r>
            <a:r>
              <a:rPr lang="nb-NO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pumpar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heile tida blodet med </a:t>
            </a:r>
            <a:r>
              <a:rPr lang="nb-NO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næringsstoﬀ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og oksygen rundt i heile kroppen. Når vi spring, </a:t>
            </a:r>
            <a:r>
              <a:rPr lang="nb-NO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pumpar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hjartet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fortare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for at blodet skal komme seg </a:t>
            </a:r>
            <a:r>
              <a:rPr lang="nb-NO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raskare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rundt med dette </a:t>
            </a:r>
            <a:r>
              <a:rPr lang="nb-NO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drivstoﬀet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nb-NO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næringsstoﬀ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og oksygen – som </a:t>
            </a:r>
            <a:r>
              <a:rPr lang="nb-NO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musklane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treng når vi spring.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Slik samarbeider ulike </a:t>
            </a:r>
            <a:r>
              <a:rPr lang="nb-NO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delar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av kroppen vår når vi spring, heilt </a:t>
            </a:r>
            <a:r>
              <a:rPr lang="nb-NO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utan</a:t>
            </a:r>
            <a:r>
              <a:rPr lang="nb-NO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at vi treng å tenke over det! </a:t>
            </a:r>
            <a:endParaRPr lang="nb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AAF14F92-7065-AF84-6EB3-AE736E1B5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9125" y="678503"/>
            <a:ext cx="1646170" cy="154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698B25D4-9C43-9363-A607-DD16763B8CAE}"/>
              </a:ext>
            </a:extLst>
          </p:cNvPr>
          <p:cNvSpPr/>
          <p:nvPr/>
        </p:nvSpPr>
        <p:spPr>
          <a:xfrm>
            <a:off x="10200456" y="72497"/>
            <a:ext cx="1887489" cy="7733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Calibri"/>
              </a:rPr>
              <a:t>I elevrolle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4A6231-C52D-622F-A756-2DD6B0A14E93}"/>
              </a:ext>
            </a:extLst>
          </p:cNvPr>
          <p:cNvSpPr txBox="1">
            <a:spLocks/>
          </p:cNvSpPr>
          <p:nvPr/>
        </p:nvSpPr>
        <p:spPr>
          <a:xfrm>
            <a:off x="838200" y="2067947"/>
            <a:ext cx="2470150" cy="2886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2200" b="1" dirty="0"/>
              <a:t>Les og lytt til teksten de får utdelt (3 min). </a:t>
            </a:r>
          </a:p>
        </p:txBody>
      </p:sp>
    </p:spTree>
    <p:extLst>
      <p:ext uri="{BB962C8B-B14F-4D97-AF65-F5344CB8AC3E}">
        <p14:creationId xmlns:p14="http://schemas.microsoft.com/office/powerpoint/2010/main" val="1412066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</a:t>
            </a: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26214F59-B3F6-D8D2-045D-534B68D75608}"/>
              </a:ext>
            </a:extLst>
          </p:cNvPr>
          <p:cNvSpPr/>
          <p:nvPr/>
        </p:nvSpPr>
        <p:spPr>
          <a:xfrm>
            <a:off x="10200456" y="72497"/>
            <a:ext cx="1887489" cy="7733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Calibri"/>
              </a:rPr>
              <a:t>I elevrolle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276872"/>
            <a:ext cx="6214212" cy="3849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dirty="0"/>
              <a:t>Snakk </a:t>
            </a:r>
            <a:r>
              <a:rPr lang="nb-NO" sz="2200" b="1" dirty="0" err="1"/>
              <a:t>saman</a:t>
            </a:r>
            <a:r>
              <a:rPr lang="nb-NO" sz="2200" b="1" dirty="0"/>
              <a:t> i gruppa (5 min): </a:t>
            </a:r>
          </a:p>
          <a:p>
            <a:r>
              <a:rPr lang="nb-NO" sz="2200" dirty="0"/>
              <a:t>Var det </a:t>
            </a:r>
            <a:r>
              <a:rPr lang="nb-NO" sz="2200" dirty="0" err="1"/>
              <a:t>nokre</a:t>
            </a:r>
            <a:r>
              <a:rPr lang="nb-NO" sz="2200" dirty="0"/>
              <a:t> </a:t>
            </a:r>
            <a:r>
              <a:rPr lang="nb-NO" sz="2200" dirty="0" err="1"/>
              <a:t>samanhengar</a:t>
            </a:r>
            <a:r>
              <a:rPr lang="nb-NO" sz="2200" dirty="0"/>
              <a:t> de hadde kopla </a:t>
            </a:r>
            <a:r>
              <a:rPr lang="nb-NO" sz="2200" dirty="0" err="1"/>
              <a:t>saman</a:t>
            </a:r>
            <a:r>
              <a:rPr lang="nb-NO" sz="2200" dirty="0"/>
              <a:t> før de leste teksten? </a:t>
            </a:r>
          </a:p>
          <a:p>
            <a:r>
              <a:rPr lang="nb-NO" sz="2200" dirty="0"/>
              <a:t>Var det </a:t>
            </a:r>
            <a:r>
              <a:rPr lang="nb-NO" sz="2200" dirty="0" err="1"/>
              <a:t>nokre</a:t>
            </a:r>
            <a:r>
              <a:rPr lang="nb-NO" sz="2200" dirty="0"/>
              <a:t> </a:t>
            </a:r>
            <a:r>
              <a:rPr lang="nb-NO" sz="2200" dirty="0" err="1"/>
              <a:t>samanhengar</a:t>
            </a:r>
            <a:r>
              <a:rPr lang="nb-NO" sz="2200" dirty="0"/>
              <a:t> de </a:t>
            </a:r>
            <a:r>
              <a:rPr lang="nb-NO" sz="2200" dirty="0" err="1"/>
              <a:t>ikkje</a:t>
            </a:r>
            <a:r>
              <a:rPr lang="nb-NO" sz="2200" dirty="0"/>
              <a:t> hadde tenkt på?</a:t>
            </a:r>
          </a:p>
          <a:p>
            <a:pPr marL="0" indent="0">
              <a:buNone/>
            </a:pPr>
            <a:r>
              <a:rPr lang="nb-NO" sz="2200" b="1" dirty="0"/>
              <a:t>Oppsummer i plenum</a:t>
            </a:r>
          </a:p>
        </p:txBody>
      </p:sp>
      <p:sp>
        <p:nvSpPr>
          <p:cNvPr id="9" name="Rektangel 2">
            <a:extLst>
              <a:ext uri="{FF2B5EF4-FFF2-40B4-BE49-F238E27FC236}">
                <a16:creationId xmlns:a16="http://schemas.microsoft.com/office/drawing/2014/main" id="{7ED74091-35B1-9248-AC90-8F10B3ED9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70037">
            <a:off x="9511717" y="2677607"/>
            <a:ext cx="2403614" cy="14051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3200" dirty="0"/>
              <a:t>blodet</a:t>
            </a:r>
          </a:p>
          <a:p>
            <a:pPr algn="ctr"/>
            <a:endParaRPr lang="nb-NO" sz="3200" dirty="0"/>
          </a:p>
          <a:p>
            <a:pPr algn="ctr"/>
            <a:endParaRPr lang="nb-NO" dirty="0"/>
          </a:p>
        </p:txBody>
      </p:sp>
      <p:sp>
        <p:nvSpPr>
          <p:cNvPr id="10" name="Rektangel 11">
            <a:extLst>
              <a:ext uri="{FF2B5EF4-FFF2-40B4-BE49-F238E27FC236}">
                <a16:creationId xmlns:a16="http://schemas.microsoft.com/office/drawing/2014/main" id="{2A237C47-F2EE-16B8-7CEC-6E76345BD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70037">
            <a:off x="8898761" y="988096"/>
            <a:ext cx="2403614" cy="14051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3200" dirty="0" err="1"/>
              <a:t>tarmane</a:t>
            </a:r>
            <a:endParaRPr lang="nb-NO" sz="3200" dirty="0"/>
          </a:p>
          <a:p>
            <a:pPr algn="ctr"/>
            <a:endParaRPr lang="nb-NO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6865E7-F7D1-2285-C950-D75BBF4E1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30" r="807"/>
          <a:stretch/>
        </p:blipFill>
        <p:spPr bwMode="auto">
          <a:xfrm rot="1244850">
            <a:off x="9238204" y="1615715"/>
            <a:ext cx="1513887" cy="5654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9CD2C0-2989-0AF5-50E6-17A2311D3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6962">
            <a:off x="9958250" y="3011647"/>
            <a:ext cx="384284" cy="7685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2FCF26-965C-178D-D8EE-6F21BB157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3113">
            <a:off x="10433913" y="3312485"/>
            <a:ext cx="540616" cy="5964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DA18E71F-03AE-8B77-75B7-01EFB05DE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70037">
            <a:off x="7190183" y="2334302"/>
            <a:ext cx="2650241" cy="15235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3200" dirty="0"/>
              <a:t>lungene</a:t>
            </a:r>
          </a:p>
          <a:p>
            <a:pPr algn="ctr"/>
            <a:endParaRPr lang="nb-NO" sz="3200" dirty="0"/>
          </a:p>
          <a:p>
            <a:pPr algn="ctr"/>
            <a:endParaRPr lang="nb-NO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509380C-9EAA-7162-0C27-FCF11DF4B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6255">
            <a:off x="7868074" y="2917015"/>
            <a:ext cx="958850" cy="862330"/>
          </a:xfrm>
          <a:prstGeom prst="rect">
            <a:avLst/>
          </a:prstGeom>
        </p:spPr>
      </p:pic>
      <p:sp>
        <p:nvSpPr>
          <p:cNvPr id="4" name="Bildeforklaring formet som et avrundet rektangel 3">
            <a:extLst>
              <a:ext uri="{FF2B5EF4-FFF2-40B4-BE49-F238E27FC236}">
                <a16:creationId xmlns:a16="http://schemas.microsoft.com/office/drawing/2014/main" id="{0184D80F-2B86-1335-D181-57B853703AF9}"/>
              </a:ext>
            </a:extLst>
          </p:cNvPr>
          <p:cNvSpPr/>
          <p:nvPr/>
        </p:nvSpPr>
        <p:spPr>
          <a:xfrm>
            <a:off x="2586422" y="4939101"/>
            <a:ext cx="3784561" cy="1298534"/>
          </a:xfrm>
          <a:prstGeom prst="wedgeRoundRectCallout">
            <a:avLst>
              <a:gd name="adj1" fmla="val -66065"/>
              <a:gd name="adj2" fmla="val -252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err="1">
                <a:solidFill>
                  <a:schemeClr val="tx1"/>
                </a:solidFill>
              </a:rPr>
              <a:t>Desse</a:t>
            </a:r>
            <a:r>
              <a:rPr lang="nb-NO" sz="2200" dirty="0">
                <a:solidFill>
                  <a:schemeClr val="tx1"/>
                </a:solidFill>
              </a:rPr>
              <a:t> </a:t>
            </a:r>
            <a:r>
              <a:rPr lang="nb-NO" sz="2200" dirty="0" err="1">
                <a:solidFill>
                  <a:schemeClr val="tx1"/>
                </a:solidFill>
              </a:rPr>
              <a:t>samanhengane</a:t>
            </a:r>
            <a:r>
              <a:rPr lang="nb-NO" sz="2200" dirty="0">
                <a:solidFill>
                  <a:schemeClr val="tx1"/>
                </a:solidFill>
              </a:rPr>
              <a:t> er eksempel på korleis ulike </a:t>
            </a:r>
            <a:r>
              <a:rPr lang="nb-NO" sz="2200" dirty="0" err="1">
                <a:solidFill>
                  <a:schemeClr val="tx1"/>
                </a:solidFill>
              </a:rPr>
              <a:t>delar</a:t>
            </a:r>
            <a:r>
              <a:rPr lang="nb-NO" sz="2200" dirty="0">
                <a:solidFill>
                  <a:schemeClr val="tx1"/>
                </a:solidFill>
              </a:rPr>
              <a:t> av kroppen samarbeider for at vi skal kunne springe.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DD5F7C8-BD1B-5127-F84F-0F2B5C03E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14855" b="52003"/>
          <a:stretch/>
        </p:blipFill>
        <p:spPr>
          <a:xfrm>
            <a:off x="407084" y="5352661"/>
            <a:ext cx="1627573" cy="1835038"/>
          </a:xfrm>
          <a:prstGeom prst="rect">
            <a:avLst/>
          </a:prstGeom>
        </p:spPr>
      </p:pic>
      <p:sp>
        <p:nvSpPr>
          <p:cNvPr id="14" name="Bildeforklaring formet som et avrundet rektangel 3">
            <a:extLst>
              <a:ext uri="{FF2B5EF4-FFF2-40B4-BE49-F238E27FC236}">
                <a16:creationId xmlns:a16="http://schemas.microsoft.com/office/drawing/2014/main" id="{DE6E3F37-8160-F987-83D8-4E409296446C}"/>
              </a:ext>
            </a:extLst>
          </p:cNvPr>
          <p:cNvSpPr/>
          <p:nvPr/>
        </p:nvSpPr>
        <p:spPr>
          <a:xfrm>
            <a:off x="6582282" y="4864453"/>
            <a:ext cx="4602745" cy="1407703"/>
          </a:xfrm>
          <a:prstGeom prst="wedgeRoundRectCallout">
            <a:avLst>
              <a:gd name="adj1" fmla="val -50214"/>
              <a:gd name="adj2" fmla="val 24080"/>
              <a:gd name="adj3" fmla="val 16667"/>
            </a:avLst>
          </a:prstGeom>
          <a:noFill/>
          <a:ln w="38100">
            <a:solidFill>
              <a:srgbClr val="285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Korleis samarbeider ulike </a:t>
            </a:r>
            <a:r>
              <a:rPr lang="nb-NO" sz="2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delar</a:t>
            </a:r>
            <a:r>
              <a:rPr lang="nb-NO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 av kroppen vår for at vi skal kunne springe?</a:t>
            </a:r>
          </a:p>
        </p:txBody>
      </p:sp>
      <p:pic>
        <p:nvPicPr>
          <p:cNvPr id="15" name="Picture 2" descr="Free pin office notice illustration">
            <a:extLst>
              <a:ext uri="{FF2B5EF4-FFF2-40B4-BE49-F238E27FC236}">
                <a16:creationId xmlns:a16="http://schemas.microsoft.com/office/drawing/2014/main" id="{C33A1280-46C5-0274-0203-D61F67EEA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280" y="4220514"/>
            <a:ext cx="645019" cy="91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21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Egendefinert 2">
      <a:dk1>
        <a:srgbClr val="000000"/>
      </a:dk1>
      <a:lt1>
        <a:srgbClr val="FFFFFF"/>
      </a:lt1>
      <a:dk2>
        <a:srgbClr val="227186"/>
      </a:dk2>
      <a:lt2>
        <a:srgbClr val="E7E6E6"/>
      </a:lt2>
      <a:accent1>
        <a:srgbClr val="227186"/>
      </a:accent1>
      <a:accent2>
        <a:srgbClr val="A0D2D8"/>
      </a:accent2>
      <a:accent3>
        <a:srgbClr val="BACFCA"/>
      </a:accent3>
      <a:accent4>
        <a:srgbClr val="D4D4AA"/>
      </a:accent4>
      <a:accent5>
        <a:srgbClr val="ECB457"/>
      </a:accent5>
      <a:accent6>
        <a:srgbClr val="219EB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" id="{09AE5A46-CF8E-7D4B-9986-14E488FAFE2E}" vid="{B4B114DD-1525-2246-BCA9-AB0CC7F098B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7894</TotalTime>
  <Words>685</Words>
  <Application>Microsoft Office PowerPoint</Application>
  <PresentationFormat>Widescreen</PresentationFormat>
  <Paragraphs>64</Paragraphs>
  <Slides>7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Comic Sans</vt:lpstr>
      <vt:lpstr>Comic Sans MS</vt:lpstr>
      <vt:lpstr>Office-tema</vt:lpstr>
      <vt:lpstr>Aktivitet: Samarbeid i kroppen! </vt:lpstr>
      <vt:lpstr>Gjett ordet</vt:lpstr>
      <vt:lpstr>Gjett ordet – oppsummering </vt:lpstr>
      <vt:lpstr>Kople saman ord</vt:lpstr>
      <vt:lpstr>Om kroppen</vt:lpstr>
      <vt:lpstr>Kva skjer i kroppen når vi spring? </vt:lpstr>
      <vt:lpstr>Oppsummering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Celine Aas</dc:creator>
  <cp:lastModifiedBy>Aud Ragnhild Skår</cp:lastModifiedBy>
  <cp:revision>112</cp:revision>
  <dcterms:created xsi:type="dcterms:W3CDTF">2023-12-13T09:26:37Z</dcterms:created>
  <dcterms:modified xsi:type="dcterms:W3CDTF">2025-11-19T09:40:18Z</dcterms:modified>
</cp:coreProperties>
</file>