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82" r:id="rId5"/>
    <p:sldId id="265" r:id="rId6"/>
    <p:sldId id="266" r:id="rId7"/>
    <p:sldId id="267" r:id="rId8"/>
    <p:sldId id="268" r:id="rId9"/>
    <p:sldId id="269" r:id="rId10"/>
    <p:sldId id="270" r:id="rId11"/>
    <p:sldId id="284" r:id="rId12"/>
    <p:sldId id="285" r:id="rId13"/>
    <p:sldId id="289" r:id="rId14"/>
    <p:sldId id="290" r:id="rId15"/>
    <p:sldId id="292" r:id="rId16"/>
    <p:sldId id="294" r:id="rId17"/>
    <p:sldId id="295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083325-E0B0-656E-CF78-30BB164F5EC8}" name="Berit Reitan" initials="BR" userId="S::berire@uio.no::43bce2ec-33aa-41b6-ab62-07979b3a03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ys stil 3 – uthevin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it Reitan" userId="43bce2ec-33aa-41b6-ab62-07979b3a03d6" providerId="ADAL" clId="{D2107AB0-7B3B-4022-A2B3-CCABC6698593}"/>
    <pc:docChg chg="undo custSel addSld delSld modSld sldOrd">
      <pc:chgData name="Berit Reitan" userId="43bce2ec-33aa-41b6-ab62-07979b3a03d6" providerId="ADAL" clId="{D2107AB0-7B3B-4022-A2B3-CCABC6698593}" dt="2026-04-28T11:28:12.017" v="912"/>
      <pc:docMkLst>
        <pc:docMk/>
      </pc:docMkLst>
      <pc:sldChg chg="addSp delSp modSp mod">
        <pc:chgData name="Berit Reitan" userId="43bce2ec-33aa-41b6-ab62-07979b3a03d6" providerId="ADAL" clId="{D2107AB0-7B3B-4022-A2B3-CCABC6698593}" dt="2026-04-28T11:28:12.017" v="912"/>
        <pc:sldMkLst>
          <pc:docMk/>
          <pc:sldMk cId="1365457233" sldId="289"/>
        </pc:sldMkLst>
        <pc:spChg chg="add mod">
          <ac:chgData name="Berit Reitan" userId="43bce2ec-33aa-41b6-ab62-07979b3a03d6" providerId="ADAL" clId="{D2107AB0-7B3B-4022-A2B3-CCABC6698593}" dt="2026-04-28T11:28:12.017" v="912"/>
          <ac:spMkLst>
            <pc:docMk/>
            <pc:sldMk cId="1365457233" sldId="289"/>
            <ac:spMk id="4" creationId="{52F8D909-BCC4-D425-92E8-833F22957472}"/>
          </ac:spMkLst>
        </pc:spChg>
      </pc:sldChg>
      <pc:sldChg chg="addSp delSp modSp mod modNotesTx">
        <pc:chgData name="Berit Reitan" userId="43bce2ec-33aa-41b6-ab62-07979b3a03d6" providerId="ADAL" clId="{D2107AB0-7B3B-4022-A2B3-CCABC6698593}" dt="2026-04-28T11:27:59.978" v="910" actId="1076"/>
        <pc:sldMkLst>
          <pc:docMk/>
          <pc:sldMk cId="3540772781" sldId="292"/>
        </pc:sldMkLst>
        <pc:spChg chg="add mod">
          <ac:chgData name="Berit Reitan" userId="43bce2ec-33aa-41b6-ab62-07979b3a03d6" providerId="ADAL" clId="{D2107AB0-7B3B-4022-A2B3-CCABC6698593}" dt="2026-04-28T11:27:59.978" v="910" actId="1076"/>
          <ac:spMkLst>
            <pc:docMk/>
            <pc:sldMk cId="3540772781" sldId="292"/>
            <ac:spMk id="4" creationId="{33AAB359-2B69-0BD8-50D9-C2A098F9E8CB}"/>
          </ac:spMkLst>
        </pc:spChg>
      </pc:sldChg>
    </pc:docChg>
  </pc:docChgLst>
  <pc:docChgLst>
    <pc:chgData name="Berit Reitan" userId="S::berire@uio.no::43bce2ec-33aa-41b6-ab62-07979b3a03d6" providerId="AD" clId="Web-{2E777F40-9807-CF60-7429-D11C9B808E62}"/>
    <pc:docChg chg="delSld modSld">
      <pc:chgData name="Berit Reitan" userId="S::berire@uio.no::43bce2ec-33aa-41b6-ab62-07979b3a03d6" providerId="AD" clId="Web-{2E777F40-9807-CF60-7429-D11C9B808E62}" dt="2026-04-20T11:18:50.809" v="15" actId="20577"/>
      <pc:docMkLst>
        <pc:docMk/>
      </pc:docMkLst>
      <pc:sldChg chg="modSp">
        <pc:chgData name="Berit Reitan" userId="S::berire@uio.no::43bce2ec-33aa-41b6-ab62-07979b3a03d6" providerId="AD" clId="Web-{2E777F40-9807-CF60-7429-D11C9B808E62}" dt="2026-04-20T11:18:50.809" v="15" actId="20577"/>
        <pc:sldMkLst>
          <pc:docMk/>
          <pc:sldMk cId="1218833483" sldId="295"/>
        </pc:sldMkLst>
        <pc:spChg chg="mod">
          <ac:chgData name="Berit Reitan" userId="S::berire@uio.no::43bce2ec-33aa-41b6-ab62-07979b3a03d6" providerId="AD" clId="Web-{2E777F40-9807-CF60-7429-D11C9B808E62}" dt="2026-04-20T11:18:13.216" v="2" actId="20577"/>
          <ac:spMkLst>
            <pc:docMk/>
            <pc:sldMk cId="1218833483" sldId="295"/>
            <ac:spMk id="2" creationId="{1C45112C-9B15-E115-7CA9-0C14E34A7A6A}"/>
          </ac:spMkLst>
        </pc:spChg>
        <pc:spChg chg="mod">
          <ac:chgData name="Berit Reitan" userId="S::berire@uio.no::43bce2ec-33aa-41b6-ab62-07979b3a03d6" providerId="AD" clId="Web-{2E777F40-9807-CF60-7429-D11C9B808E62}" dt="2026-04-20T11:18:50.809" v="15" actId="20577"/>
          <ac:spMkLst>
            <pc:docMk/>
            <pc:sldMk cId="1218833483" sldId="295"/>
            <ac:spMk id="3" creationId="{3D25FFE3-1FA5-13BD-9C19-8743EA58FF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70A46-C164-4325-BDB0-77CD0E840040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B8132-6D26-43B7-A79A-7EC3270A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7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direktoratet.no/forebygging-diagnose-og-behandling/forebygging-og-levevaner/kosthold-og-ernaering/gode-valg-for-klima-og-miljo-innen-kostraden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8479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hlinkClick r:id="rId3"/>
              </a:rPr>
              <a:t>https://www.helsedirektoratet.no/forebygging-diagnose-og-behandling/forebygging-og-levevaner/kosthold-og-ernaering/gode-valg-for-klima-og-miljo-innen-kostradene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nb-NO">
              <a:ea typeface="Calibri"/>
              <a:cs typeface="Calibri"/>
            </a:endParaRPr>
          </a:p>
          <a:p>
            <a:endParaRPr lang="nb-NO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B8132-6D26-43B7-A79A-7EC3270AD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5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2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4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4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7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1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1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0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1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0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9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7FB2C-4E3C-4EBA-B43F-AF328B51BA5B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0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WrMCdnSnq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4691" y="40640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b-NO" b="1"/>
              <a:t>Økt 3 </a:t>
            </a:r>
            <a:br>
              <a:rPr lang="nb-NO" b="1"/>
            </a:br>
            <a:r>
              <a:rPr lang="nb-NO" b="1"/>
              <a:t>Bærekraftig mat </a:t>
            </a:r>
            <a:br>
              <a:rPr lang="en-US"/>
            </a:b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999" y="406399"/>
            <a:ext cx="5457383" cy="349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10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-124400"/>
            <a:ext cx="10515600" cy="1325563"/>
          </a:xfrm>
        </p:spPr>
        <p:txBody>
          <a:bodyPr/>
          <a:lstStyle/>
          <a:p>
            <a:r>
              <a:rPr lang="nb-NO"/>
              <a:t>3B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2239355"/>
            <a:ext cx="5181600" cy="4351338"/>
          </a:xfrm>
        </p:spPr>
        <p:txBody>
          <a:bodyPr/>
          <a:lstStyle/>
          <a:p>
            <a:r>
              <a:rPr lang="nb-NO" sz="2400"/>
              <a:t>I Norge har Helsedirektoratet laget en liste over kostråd.</a:t>
            </a:r>
          </a:p>
          <a:p>
            <a:r>
              <a:rPr lang="nb-NO" sz="2400"/>
              <a:t>Listen inneholder råd som anbefales for å få og opprettholde god helse hele livet. </a:t>
            </a:r>
          </a:p>
          <a:p>
            <a:r>
              <a:rPr lang="nb-NO" sz="2400"/>
              <a:t>Helsedirektoratet skriver også at: «Følger du kostrådene spiser du ikke bare sunt. Du gjør også et godt valg for klima og miljø.»</a:t>
            </a:r>
          </a:p>
          <a:p>
            <a:endParaRPr lang="nb-NO" sz="2600"/>
          </a:p>
          <a:p>
            <a:endParaRPr lang="en-US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28862A4-D912-8E4B-8B72-0F8E1AFC7AC4}"/>
              </a:ext>
            </a:extLst>
          </p:cNvPr>
          <p:cNvSpPr txBox="1"/>
          <p:nvPr/>
        </p:nvSpPr>
        <p:spPr>
          <a:xfrm>
            <a:off x="674204" y="1427508"/>
            <a:ext cx="304800" cy="369332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rtlCol="0">
            <a:spAutoFit/>
          </a:bodyPr>
          <a:lstStyle/>
          <a:p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8620B70-7C57-54F7-660E-C205F8A388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42" t="7756" r="13504" b="1191"/>
          <a:stretch>
            <a:fillRect/>
          </a:stretch>
        </p:blipFill>
        <p:spPr>
          <a:xfrm>
            <a:off x="9841022" y="267307"/>
            <a:ext cx="1970527" cy="1867711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2F8D909-BCC4-D425-92E8-833F22957472}"/>
              </a:ext>
            </a:extLst>
          </p:cNvPr>
          <p:cNvSpPr txBox="1"/>
          <p:nvPr/>
        </p:nvSpPr>
        <p:spPr>
          <a:xfrm>
            <a:off x="674204" y="1052713"/>
            <a:ext cx="5040247" cy="538609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/>
              <a:t>Kostrådene</a:t>
            </a:r>
          </a:p>
          <a:p>
            <a:endParaRPr lang="nb-NO" dirty="0"/>
          </a:p>
          <a:p>
            <a:r>
              <a:rPr lang="nb-NO" sz="1600" dirty="0"/>
              <a:t>Ha et variert kosthold, velg mest mat fra planteriket og spis med glede</a:t>
            </a:r>
          </a:p>
          <a:p>
            <a:endParaRPr lang="nb-NO" sz="1600" dirty="0"/>
          </a:p>
          <a:p>
            <a:r>
              <a:rPr lang="nb-NO" sz="1600" dirty="0"/>
              <a:t>Frukt, bær eller grønnsaker bør være en del av alle måltider</a:t>
            </a:r>
          </a:p>
          <a:p>
            <a:endParaRPr lang="nb-NO" sz="1600" dirty="0"/>
          </a:p>
          <a:p>
            <a:r>
              <a:rPr lang="nb-NO" sz="1600" dirty="0"/>
              <a:t>La grovt brød eller andre fullkornsprodukter være en del av flere måltider hver dag</a:t>
            </a:r>
          </a:p>
          <a:p>
            <a:endParaRPr lang="nb-NO" sz="1600" dirty="0"/>
          </a:p>
          <a:p>
            <a:r>
              <a:rPr lang="nb-NO" sz="1600" dirty="0"/>
              <a:t>Velg oftere fisk og sjømat, bønner og linser enn rødt kjøtt. Spis minst mulig bearbeidet kjøtt</a:t>
            </a:r>
          </a:p>
          <a:p>
            <a:endParaRPr lang="nb-NO" sz="1600" dirty="0"/>
          </a:p>
          <a:p>
            <a:r>
              <a:rPr lang="nb-NO" sz="1600" dirty="0"/>
              <a:t>Ha et daglig inntak av melk og meieriprodukter. Velg produkter med mindre fett.</a:t>
            </a:r>
          </a:p>
          <a:p>
            <a:endParaRPr lang="nb-NO" sz="1600" dirty="0"/>
          </a:p>
          <a:p>
            <a:r>
              <a:rPr lang="nb-NO" sz="1600" dirty="0"/>
              <a:t>Godteri, snacks og søte bakervarer bør begrenses</a:t>
            </a:r>
          </a:p>
          <a:p>
            <a:endParaRPr lang="nb-NO" sz="1600" dirty="0"/>
          </a:p>
          <a:p>
            <a:r>
              <a:rPr lang="nb-NO" sz="1600" dirty="0"/>
              <a:t>Drikk vann!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5457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9564" y="1632123"/>
            <a:ext cx="3689623" cy="2802717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 sz="2200">
                <a:solidFill>
                  <a:schemeClr val="tx1"/>
                </a:solidFill>
              </a:rPr>
              <a:t>Se på tabellen og diskuter:</a:t>
            </a:r>
          </a:p>
          <a:p>
            <a:endParaRPr lang="nb-NO" sz="2200">
              <a:solidFill>
                <a:schemeClr val="tx1"/>
              </a:solidFill>
            </a:endParaRPr>
          </a:p>
          <a:p>
            <a:r>
              <a:rPr lang="nb-NO" sz="2200">
                <a:solidFill>
                  <a:schemeClr val="tx1"/>
                </a:solidFill>
              </a:rPr>
              <a:t>Hvilke matvarer spiser vi for mye og for lite av, hvis vi tar utgangspunkt i  Helsedirektoratets kostråd?</a:t>
            </a:r>
            <a:endParaRPr lang="nb-NO" sz="2200">
              <a:solidFill>
                <a:schemeClr val="tx1"/>
              </a:solidFill>
              <a:ea typeface="Calibri"/>
              <a:cs typeface="Calibri"/>
            </a:endParaRPr>
          </a:p>
          <a:p>
            <a:endParaRPr lang="nb-NO"/>
          </a:p>
          <a:p>
            <a:pPr marL="0" indent="0">
              <a:buNone/>
            </a:pPr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2" name="Rectangle 1"/>
          <p:cNvSpPr/>
          <p:nvPr/>
        </p:nvSpPr>
        <p:spPr>
          <a:xfrm>
            <a:off x="384048" y="189372"/>
            <a:ext cx="14947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400">
                <a:latin typeface="+mj-lt"/>
                <a:ea typeface="+mj-ea"/>
                <a:cs typeface="+mj-cs"/>
              </a:rPr>
              <a:t>3B</a:t>
            </a:r>
            <a:r>
              <a:rPr lang="nb-NO" sz="3200"/>
              <a:t> </a:t>
            </a:r>
            <a:endParaRPr lang="en-US" sz="320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67C6554-CC01-B57A-DC4E-3AA95F31F6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3" t="8805" r="6588" b="2737"/>
          <a:stretch>
            <a:fillRect/>
          </a:stretch>
        </p:blipFill>
        <p:spPr>
          <a:xfrm>
            <a:off x="4294713" y="1244656"/>
            <a:ext cx="7247396" cy="472637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D95A0EB4-5032-BD8A-A5B7-607D49A100D8}"/>
              </a:ext>
            </a:extLst>
          </p:cNvPr>
          <p:cNvSpPr txBox="1"/>
          <p:nvPr/>
        </p:nvSpPr>
        <p:spPr>
          <a:xfrm>
            <a:off x="4489704" y="637775"/>
            <a:ext cx="7136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Gjennomsnittlig inntak av matvarer i Norge i 2022-2023 sammenlignet med Helsedirektoratets kostråd: </a:t>
            </a:r>
          </a:p>
        </p:txBody>
      </p:sp>
    </p:spTree>
    <p:extLst>
      <p:ext uri="{BB962C8B-B14F-4D97-AF65-F5344CB8AC3E}">
        <p14:creationId xmlns:p14="http://schemas.microsoft.com/office/powerpoint/2010/main" val="1692951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3C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17464" cy="4351338"/>
          </a:xfrm>
        </p:spPr>
        <p:txBody>
          <a:bodyPr/>
          <a:lstStyle/>
          <a:p>
            <a:pPr marL="0" indent="0">
              <a:buNone/>
            </a:pPr>
            <a:r>
              <a:rPr lang="nb-NO" sz="2200"/>
              <a:t>Velg ett av kostrådene</a:t>
            </a:r>
          </a:p>
          <a:p>
            <a:r>
              <a:rPr lang="nb-NO" sz="2200"/>
              <a:t>Identifiser hvilke dimensjoner av bærekraftig utvikling du kan finne som begrunnelse for kostrådet.</a:t>
            </a:r>
          </a:p>
          <a:p>
            <a:pPr marL="0" indent="0">
              <a:buNone/>
            </a:pPr>
            <a:r>
              <a:rPr lang="nb-NO" sz="2200"/>
              <a:t>Jeg tror at det viktigste er å øke/minke den norske befolkningens inntak av …….…………, fordi……………………………………</a:t>
            </a:r>
            <a:endParaRPr lang="en-US" sz="2200"/>
          </a:p>
          <a:p>
            <a:endParaRPr lang="nb-NO" sz="220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A360ABF-3C9F-4986-8B12-4EDFD954666E}"/>
              </a:ext>
            </a:extLst>
          </p:cNvPr>
          <p:cNvSpPr txBox="1"/>
          <p:nvPr/>
        </p:nvSpPr>
        <p:spPr>
          <a:xfrm>
            <a:off x="6608613" y="1407985"/>
            <a:ext cx="304800" cy="369332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33AAB359-2B69-0BD8-50D9-C2A098F9E8CB}"/>
              </a:ext>
            </a:extLst>
          </p:cNvPr>
          <p:cNvSpPr txBox="1"/>
          <p:nvPr/>
        </p:nvSpPr>
        <p:spPr>
          <a:xfrm>
            <a:off x="6608613" y="1106785"/>
            <a:ext cx="5040247" cy="538609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/>
              <a:t>Kostrådene</a:t>
            </a:r>
          </a:p>
          <a:p>
            <a:endParaRPr lang="nb-NO" dirty="0"/>
          </a:p>
          <a:p>
            <a:r>
              <a:rPr lang="nb-NO" sz="1600" dirty="0"/>
              <a:t>Ha et variert kosthold, velg mest mat fra planteriket og spis med glede</a:t>
            </a:r>
          </a:p>
          <a:p>
            <a:endParaRPr lang="nb-NO" sz="1600" dirty="0"/>
          </a:p>
          <a:p>
            <a:r>
              <a:rPr lang="nb-NO" sz="1600" dirty="0"/>
              <a:t>Frukt, bær eller grønnsaker bør være en del av alle måltider</a:t>
            </a:r>
          </a:p>
          <a:p>
            <a:endParaRPr lang="nb-NO" sz="1600" dirty="0"/>
          </a:p>
          <a:p>
            <a:r>
              <a:rPr lang="nb-NO" sz="1600" dirty="0"/>
              <a:t>La grovt brød eller andre fullkornsprodukter være en del av flere måltider hver dag</a:t>
            </a:r>
          </a:p>
          <a:p>
            <a:endParaRPr lang="nb-NO" sz="1600" dirty="0"/>
          </a:p>
          <a:p>
            <a:r>
              <a:rPr lang="nb-NO" sz="1600" dirty="0"/>
              <a:t>Velg oftere fisk og sjømat, bønner og linser enn rødt kjøtt. Spis minst mulig bearbeidet kjøtt</a:t>
            </a:r>
          </a:p>
          <a:p>
            <a:endParaRPr lang="nb-NO" sz="1600" dirty="0"/>
          </a:p>
          <a:p>
            <a:r>
              <a:rPr lang="nb-NO" sz="1600" dirty="0"/>
              <a:t>Ha et daglig inntak av melk og meieriprodukter. Velg produkter med mindre fett.</a:t>
            </a:r>
          </a:p>
          <a:p>
            <a:endParaRPr lang="nb-NO" sz="1600" dirty="0"/>
          </a:p>
          <a:p>
            <a:r>
              <a:rPr lang="nb-NO" sz="1600" dirty="0"/>
              <a:t>Godteri, snacks og søte bakervarer bør begrenses</a:t>
            </a:r>
          </a:p>
          <a:p>
            <a:endParaRPr lang="nb-NO" sz="1600" dirty="0"/>
          </a:p>
          <a:p>
            <a:r>
              <a:rPr lang="nb-NO" sz="1600" dirty="0"/>
              <a:t>Drikk vann!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0772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3D Oppsummering</a:t>
            </a:r>
            <a:endParaRPr lang="en-US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BC0EF186-A66A-A33E-9425-D2526A99BF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580519"/>
              </p:ext>
            </p:extLst>
          </p:nvPr>
        </p:nvGraphicFramePr>
        <p:xfrm>
          <a:off x="838200" y="1544955"/>
          <a:ext cx="10515600" cy="4947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80227">
                  <a:extLst>
                    <a:ext uri="{9D8B030D-6E8A-4147-A177-3AD203B41FA5}">
                      <a16:colId xmlns:a16="http://schemas.microsoft.com/office/drawing/2014/main" val="1882302966"/>
                    </a:ext>
                  </a:extLst>
                </a:gridCol>
                <a:gridCol w="2443523">
                  <a:extLst>
                    <a:ext uri="{9D8B030D-6E8A-4147-A177-3AD203B41FA5}">
                      <a16:colId xmlns:a16="http://schemas.microsoft.com/office/drawing/2014/main" val="3026086775"/>
                    </a:ext>
                  </a:extLst>
                </a:gridCol>
                <a:gridCol w="2443522">
                  <a:extLst>
                    <a:ext uri="{9D8B030D-6E8A-4147-A177-3AD203B41FA5}">
                      <a16:colId xmlns:a16="http://schemas.microsoft.com/office/drawing/2014/main" val="1841227825"/>
                    </a:ext>
                  </a:extLst>
                </a:gridCol>
                <a:gridCol w="2148328">
                  <a:extLst>
                    <a:ext uri="{9D8B030D-6E8A-4147-A177-3AD203B41FA5}">
                      <a16:colId xmlns:a16="http://schemas.microsoft.com/office/drawing/2014/main" val="2378024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Kostråd/dimensjon av bærekraft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/>
                        <a:t>Miljø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/>
                        <a:t>Sosiale forhold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/>
                        <a:t>Økonomi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30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kern="1200">
                          <a:solidFill>
                            <a:schemeClr val="dk1"/>
                          </a:solidFill>
                          <a:effectLst/>
                        </a:rPr>
                        <a:t>Ha et variert kosthold, velg mest mat fra planteriket og spis med glede.</a:t>
                      </a:r>
                      <a:endParaRPr lang="nb-NO" sz="16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652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kern="1200">
                          <a:solidFill>
                            <a:schemeClr val="dk1"/>
                          </a:solidFill>
                          <a:effectLst/>
                        </a:rPr>
                        <a:t>Frukt, bær eller grønnsaker bør være en del av alle måltider.</a:t>
                      </a:r>
                      <a:endParaRPr lang="nb-NO" sz="16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432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kern="1200">
                          <a:solidFill>
                            <a:schemeClr val="dk1"/>
                          </a:solidFill>
                          <a:effectLst/>
                        </a:rPr>
                        <a:t>La grovt brød eller andre fullkornsprodukter være en del av flere måltider hver dag.</a:t>
                      </a:r>
                      <a:endParaRPr lang="nb-NO" sz="16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946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kern="1200">
                          <a:solidFill>
                            <a:schemeClr val="dk1"/>
                          </a:solidFill>
                          <a:effectLst/>
                        </a:rPr>
                        <a:t>Velg oftere fisk og sjømat, bønner og linser enn rødt kjøtt. Spis minst mulig bearbeidet kjøtt.</a:t>
                      </a:r>
                      <a:endParaRPr lang="nb-NO" sz="16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63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kern="1200">
                          <a:solidFill>
                            <a:schemeClr val="dk1"/>
                          </a:solidFill>
                          <a:effectLst/>
                        </a:rPr>
                        <a:t>Ha et daglig inntak av melk og meieriprodukter. Velg produkter med mindre fett.</a:t>
                      </a:r>
                      <a:endParaRPr lang="nb-NO" sz="16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54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kern="1200">
                          <a:solidFill>
                            <a:schemeClr val="dk1"/>
                          </a:solidFill>
                          <a:effectLst/>
                        </a:rPr>
                        <a:t>Godteri, snacks og søte bakevarer bør begrenses.</a:t>
                      </a:r>
                      <a:endParaRPr lang="nb-NO" sz="16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502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Drikk vann!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07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18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45112C-9B15-E115-7CA9-0C14E34A7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3E Oppsummering i grupper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25FFE3-1FA5-13BD-9C19-8743EA58F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Hva har vi lært i dag som kan hjelpe oss videre med oppdraget?</a:t>
            </a:r>
          </a:p>
          <a:p>
            <a:pPr marL="0" indent="0">
              <a:buNone/>
            </a:pPr>
            <a:endParaRPr lang="nb-NO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83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B039F5-8A48-4F49-B7FD-64C00E5E8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3A Bærekraftige produktvalg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/>
              <a:t>Oppdraget deres er å kjøpe 50 epler til en skoletur.</a:t>
            </a:r>
          </a:p>
          <a:p>
            <a:endParaRPr lang="nb-NO"/>
          </a:p>
          <a:p>
            <a:r>
              <a:rPr lang="nb-NO"/>
              <a:t>Hvilken sort skal dere kjøpe og hvorfor?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 sz="2000">
              <a:hlinkClick r:id="" action="ppaction://noaction"/>
            </a:endParaRPr>
          </a:p>
          <a:p>
            <a:pPr marL="0" indent="0">
              <a:buNone/>
            </a:pPr>
            <a:r>
              <a:rPr lang="nb-NO" sz="2000">
                <a:hlinkClick r:id="" action="ppaction://noaction"/>
              </a:rPr>
              <a:t>naturfag.no</a:t>
            </a:r>
            <a:endParaRPr lang="nb-NO" sz="2000"/>
          </a:p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143938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44BDA8-8DD1-4CB6-92D8-1E072C0EE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3A Bærekraftige produktvalg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366D0F-5F5A-4FEC-AF65-D4F305232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/>
              <a:t>Hvilke 3 kriterier vil dere bruke som grunnlag for valget deres?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E9241BF-8D1F-496A-9CA9-271645A40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471" y="2617019"/>
            <a:ext cx="7850909" cy="377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9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55B161-1586-48AC-8D75-171EB3E0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3A Bærekraftige produktvalg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B3806C-AA4B-4393-ADC7-BD93569F86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/>
              <a:t>Bruk informasjonen om eplene, og diskuter:</a:t>
            </a:r>
          </a:p>
          <a:p>
            <a:r>
              <a:rPr lang="nb-NO" sz="3200"/>
              <a:t>Hvilket eple skal dere velge?</a:t>
            </a:r>
          </a:p>
          <a:p>
            <a:r>
              <a:rPr lang="nb-NO" sz="3200"/>
              <a:t>Hva er hovedargumentet?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7B83078-A42B-4AAD-A37C-AFA75953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14" y="2037895"/>
            <a:ext cx="2462983" cy="3439863"/>
          </a:xfrm>
          <a:prstGeom prst="rect">
            <a:avLst/>
          </a:prstGeom>
        </p:spPr>
      </p:pic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9968EC1-33C3-401F-82A6-A3460E792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497" y="2037895"/>
            <a:ext cx="2665324" cy="34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1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55B161-1586-48AC-8D75-171EB3E0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3A Bærekraftige produktvalg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B3806C-AA4B-4393-ADC7-BD93569F86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sz="3200"/>
              <a:t>Hvilket eple valgte dere?</a:t>
            </a:r>
          </a:p>
          <a:p>
            <a:r>
              <a:rPr lang="nb-NO" sz="3200"/>
              <a:t>Hva var hovedargumentet deres?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7B83078-A42B-4AAD-A37C-AFA75953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812" y="1954768"/>
            <a:ext cx="2462983" cy="3439863"/>
          </a:xfrm>
          <a:prstGeom prst="rect">
            <a:avLst/>
          </a:prstGeom>
        </p:spPr>
      </p:pic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9968EC1-33C3-401F-82A6-A3460E792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794" y="1954769"/>
            <a:ext cx="2665324" cy="34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0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D174A-A7C5-42EA-8B43-3B771916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3A Hva er bærekraftig utvikling?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52B11D-64FD-4DB8-AD4F-E009560B3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4" y="1825625"/>
            <a:ext cx="4093698" cy="4351338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Dere skal nå se en film om bærekraftig utvikling.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Tenk over mens dere ser filmen: </a:t>
            </a:r>
          </a:p>
          <a:p>
            <a:r>
              <a:rPr lang="nb-NO"/>
              <a:t>Hvilke tre dimensjoner deles bærekraftig utvikling inn i?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831" y="2160876"/>
            <a:ext cx="52673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3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5BA6F0-69B4-42CA-B95B-AA34CB0D8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3A Bærekraftige produktvalg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B3864D-C577-4E79-92BF-52B150DAD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200"/>
              <a:t>Hvilket eple valgte dere og hva var hovedargumentet deres?</a:t>
            </a:r>
          </a:p>
          <a:p>
            <a:pPr marL="0" indent="0">
              <a:buNone/>
            </a:pPr>
            <a:endParaRPr lang="nb-NO" sz="3200"/>
          </a:p>
          <a:p>
            <a:r>
              <a:rPr lang="nb-NO" sz="3200"/>
              <a:t>Vurder om hovedargumentet deres bygger mest på økonomiske, sosiale eller økologiske forhold.</a:t>
            </a:r>
          </a:p>
          <a:p>
            <a:endParaRPr lang="nb-NO" sz="3200"/>
          </a:p>
          <a:p>
            <a:r>
              <a:rPr lang="nb-NO" sz="3200"/>
              <a:t>Begrunn svaret.</a:t>
            </a:r>
          </a:p>
          <a:p>
            <a:endParaRPr lang="nb-NO" sz="3200"/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010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260597"/>
            <a:ext cx="10515600" cy="2852737"/>
          </a:xfrm>
        </p:spPr>
        <p:txBody>
          <a:bodyPr/>
          <a:lstStyle/>
          <a:p>
            <a:r>
              <a:rPr lang="nb-NO"/>
              <a:t>3B Bærekraftig matproduksjon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5EB096A-A8E9-1DC7-0C6F-A65A260319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64"/>
          <a:stretch>
            <a:fillRect/>
          </a:stretch>
        </p:blipFill>
        <p:spPr>
          <a:xfrm>
            <a:off x="2666521" y="126460"/>
            <a:ext cx="6858957" cy="523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23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3B Bærekraftig matproduksjon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nb-NO" sz="2600" i="1"/>
              <a:t>Klimavennlig matproduksjon </a:t>
            </a:r>
            <a:r>
              <a:rPr lang="nb-NO" sz="2600"/>
              <a:t>handler om mengden klimagasser som slippes ut når maten produseres.</a:t>
            </a:r>
          </a:p>
          <a:p>
            <a:r>
              <a:rPr lang="nb-NO" sz="2600" i="1"/>
              <a:t>Bærekraftig matproduksjon </a:t>
            </a:r>
            <a:r>
              <a:rPr lang="nb-NO" sz="2600"/>
              <a:t>handler om hvordan produksjon av maten vi spiser tar hensyn til økonomiske, sosiale og økologiske forhold.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200" b="1"/>
              <a:t>Sosiale forhold</a:t>
            </a:r>
            <a:r>
              <a:rPr lang="nb-NO" sz="2200"/>
              <a:t>: maten skal være bra for  helsen vår samtidig som de menneskene som jobber med produksjonen av maten skal ha bra arbeidsvilkår.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200" b="1"/>
              <a:t>Økologi: </a:t>
            </a:r>
            <a:r>
              <a:rPr lang="nb-NO" sz="2200"/>
              <a:t>maten bør produseres på en slik måte at det tas hensyn til miljø og natur. Det gjelder både klimaendringer og bevaring av biologisk mangfold.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200" b="1"/>
              <a:t>Økonomi: </a:t>
            </a:r>
            <a:r>
              <a:rPr lang="nb-NO" sz="2200"/>
              <a:t>produksjon av mat handler også om å vurdere lønnsomhet for de som produserer den, og kostnad for de som er forbrukere. 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618659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387ADC35EFBE4190805F03DBBE7F3E" ma:contentTypeVersion="10" ma:contentTypeDescription="Opprett et nytt dokument." ma:contentTypeScope="" ma:versionID="894e1720f9c38f846966cb215f905c0c">
  <xsd:schema xmlns:xsd="http://www.w3.org/2001/XMLSchema" xmlns:xs="http://www.w3.org/2001/XMLSchema" xmlns:p="http://schemas.microsoft.com/office/2006/metadata/properties" xmlns:ns2="b16f540e-7aab-4e8b-9466-45a66b8a1a61" xmlns:ns3="c745b698-e463-48ca-9abc-0c646366a5e7" targetNamespace="http://schemas.microsoft.com/office/2006/metadata/properties" ma:root="true" ma:fieldsID="2e4d371c3d80cca671e4d2c57204f561" ns2:_="" ns3:_="">
    <xsd:import namespace="b16f540e-7aab-4e8b-9466-45a66b8a1a61"/>
    <xsd:import namespace="c745b698-e463-48ca-9abc-0c646366a5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f540e-7aab-4e8b-9466-45a66b8a1a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c22fd018-c39b-462c-89de-126a365ef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5b698-e463-48ca-9abc-0c646366a5e7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c6dda97-d309-4828-a036-3734e09dda2b}" ma:internalName="TaxCatchAll" ma:showField="CatchAllData" ma:web="c745b698-e463-48ca-9abc-0c646366a5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6f540e-7aab-4e8b-9466-45a66b8a1a61">
      <Terms xmlns="http://schemas.microsoft.com/office/infopath/2007/PartnerControls"/>
    </lcf76f155ced4ddcb4097134ff3c332f>
    <TaxCatchAll xmlns="c745b698-e463-48ca-9abc-0c646366a5e7" xsi:nil="true"/>
  </documentManagement>
</p:properties>
</file>

<file path=customXml/itemProps1.xml><?xml version="1.0" encoding="utf-8"?>
<ds:datastoreItem xmlns:ds="http://schemas.openxmlformats.org/officeDocument/2006/customXml" ds:itemID="{87D45887-5856-4C7D-B627-4A84A44BBA53}">
  <ds:schemaRefs>
    <ds:schemaRef ds:uri="b16f540e-7aab-4e8b-9466-45a66b8a1a61"/>
    <ds:schemaRef ds:uri="c745b698-e463-48ca-9abc-0c646366a5e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B7FA8E0-B904-47A7-B477-6C1E402F9F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F3D8F0-6AC8-4F1E-943A-A29C4DD7ECDB}">
  <ds:schemaRefs>
    <ds:schemaRef ds:uri="b16f540e-7aab-4e8b-9466-45a66b8a1a61"/>
    <ds:schemaRef ds:uri="c745b698-e463-48ca-9abc-0c646366a5e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</Words>
  <Application>Microsoft Office PowerPoint</Application>
  <PresentationFormat>Widescreen</PresentationFormat>
  <Paragraphs>99</Paragraphs>
  <Slides>14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Office-tema</vt:lpstr>
      <vt:lpstr>Økt 3  Bærekraftig mat  </vt:lpstr>
      <vt:lpstr>3A Bærekraftige produktvalg</vt:lpstr>
      <vt:lpstr>3A Bærekraftige produktvalg</vt:lpstr>
      <vt:lpstr>3A Bærekraftige produktvalg</vt:lpstr>
      <vt:lpstr>3A Bærekraftige produktvalg</vt:lpstr>
      <vt:lpstr>3A Hva er bærekraftig utvikling?</vt:lpstr>
      <vt:lpstr>3A Bærekraftige produktvalg</vt:lpstr>
      <vt:lpstr>3B Bærekraftig matproduksjon</vt:lpstr>
      <vt:lpstr>3B Bærekraftig matproduksjon</vt:lpstr>
      <vt:lpstr>3B </vt:lpstr>
      <vt:lpstr>PowerPoint-presentasjon</vt:lpstr>
      <vt:lpstr>3C</vt:lpstr>
      <vt:lpstr>3D Oppsummering</vt:lpstr>
      <vt:lpstr>3E Oppsummering i grupper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Matproduksjon og dyrevelferd</dc:title>
  <dc:creator>Majken Korsager</dc:creator>
  <cp:lastModifiedBy>Øystein Sørborg</cp:lastModifiedBy>
  <cp:revision>3</cp:revision>
  <dcterms:created xsi:type="dcterms:W3CDTF">2020-03-30T08:45:48Z</dcterms:created>
  <dcterms:modified xsi:type="dcterms:W3CDTF">2026-05-08T09:44:07Z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0x01010010387ADC35EFBE4190805F03DBBE7F3E</vt:lpwstr>
  </property>
  <property fmtid="{D5CDD505-2E9C-101B-9397-08002B2CF9AE}" pid="3" name="MediaServiceImageTags">
    <vt:lpwstr/>
  </property>
</Properties>
</file>