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2" r:id="rId2"/>
    <p:sldId id="277" r:id="rId3"/>
    <p:sldId id="317" r:id="rId4"/>
    <p:sldId id="373" r:id="rId5"/>
    <p:sldId id="367" r:id="rId6"/>
    <p:sldId id="368" r:id="rId7"/>
    <p:sldId id="375" r:id="rId8"/>
    <p:sldId id="371" r:id="rId9"/>
    <p:sldId id="372" r:id="rId10"/>
    <p:sldId id="310" r:id="rId11"/>
    <p:sldId id="356" r:id="rId12"/>
    <p:sldId id="327" r:id="rId13"/>
    <p:sldId id="360" r:id="rId14"/>
    <p:sldId id="362" r:id="rId15"/>
    <p:sldId id="383" r:id="rId16"/>
    <p:sldId id="382" r:id="rId17"/>
    <p:sldId id="384" r:id="rId18"/>
    <p:sldId id="386" r:id="rId19"/>
    <p:sldId id="387" r:id="rId20"/>
    <p:sldId id="388" r:id="rId21"/>
    <p:sldId id="385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6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E20000"/>
    <a:srgbClr val="FCFDD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325" autoAdjust="0"/>
  </p:normalViewPr>
  <p:slideViewPr>
    <p:cSldViewPr>
      <p:cViewPr varScale="1">
        <p:scale>
          <a:sx n="116" d="100"/>
          <a:sy n="116" d="100"/>
        </p:scale>
        <p:origin x="132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30.06.2025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https://vimeo.com/63638574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5488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4339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8533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6134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«Tildeling av frekvenser til mobilkommunikasjon og 5G</a:t>
            </a:r>
          </a:p>
          <a:p>
            <a:r>
              <a:rPr lang="nb-NO" dirty="0" err="1"/>
              <a:t>Nkom</a:t>
            </a:r>
            <a:r>
              <a:rPr lang="nb-NO" dirty="0"/>
              <a:t> forbereder neste tildeling av frekvensressurser til mobilkommunikasjon og 5G. Vi har lagt frem forslag om at 2,6 GHz og 3,6 GHz-båndene tildeles samlet i 2021. Andre bånd som vurderes for tildeling er 700 MHz SDL, 1500 MHz SDL, 2,3 GHz og 26 GHz.»</a:t>
            </a:r>
          </a:p>
          <a:p>
            <a:r>
              <a:rPr lang="nb-NO" dirty="0"/>
              <a:t>https://www.nkom.no/frekvenser-og-elektronisk-utstyr/frekvenser-til-mobilkommunikasjon-og-5g </a:t>
            </a:r>
            <a:br>
              <a:rPr lang="nb-NO" dirty="0"/>
            </a:br>
            <a:r>
              <a:rPr lang="nb-NO" dirty="0"/>
              <a:t>(25/2-21)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56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30.06.2025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30.06.2025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30.06.2025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264" y="53589"/>
            <a:ext cx="139905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30.06.2025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30.06.2025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30.06.2025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30.06.2025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Smarte klede til </a:t>
            </a:r>
            <a:r>
              <a:rPr lang="nb-NO" dirty="0" err="1"/>
              <a:t>fiskarar</a:t>
            </a:r>
            <a:endParaRPr lang="nb-NO" dirty="0"/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29" y="1844824"/>
            <a:ext cx="7479308" cy="417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3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4499992" cy="299999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Kommunikasjonssystem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48064" y="1412776"/>
            <a:ext cx="35387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Vi har nå sett at ein kan bruke synlig lys til å sende informasjon (kommunisere) trådlaust frå ein sendar til ein mottakar. Sendaren og mottakaren av signala/meldingane og lyset utgjer eit kommunikasjonssystem.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8" name="Oval Callout 4">
            <a:extLst>
              <a:ext uri="{FF2B5EF4-FFF2-40B4-BE49-F238E27FC236}">
                <a16:creationId xmlns:a16="http://schemas.microsoft.com/office/drawing/2014/main" id="{351E1D00-5CFE-42BA-9428-05289F1A1FFD}"/>
              </a:ext>
            </a:extLst>
          </p:cNvPr>
          <p:cNvSpPr/>
          <p:nvPr/>
        </p:nvSpPr>
        <p:spPr>
          <a:xfrm>
            <a:off x="606388" y="4509120"/>
            <a:ext cx="4392488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På neste side skal vi sjå ein oversikt over nokon av delane i kommunikasjons-systemet med lommelykta.</a:t>
            </a:r>
          </a:p>
        </p:txBody>
      </p:sp>
    </p:spTree>
    <p:extLst>
      <p:ext uri="{BB962C8B-B14F-4D97-AF65-F5344CB8AC3E}">
        <p14:creationId xmlns:p14="http://schemas.microsoft.com/office/powerpoint/2010/main" val="144446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777743"/>
              </p:ext>
            </p:extLst>
          </p:nvPr>
        </p:nvGraphicFramePr>
        <p:xfrm>
          <a:off x="683568" y="1628800"/>
          <a:ext cx="7848871" cy="3711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4307">
                  <a:extLst>
                    <a:ext uri="{9D8B030D-6E8A-4147-A177-3AD203B41FA5}">
                      <a16:colId xmlns:a16="http://schemas.microsoft.com/office/drawing/2014/main" val="2978306801"/>
                    </a:ext>
                  </a:extLst>
                </a:gridCol>
                <a:gridCol w="2119195">
                  <a:extLst>
                    <a:ext uri="{9D8B030D-6E8A-4147-A177-3AD203B41FA5}">
                      <a16:colId xmlns:a16="http://schemas.microsoft.com/office/drawing/2014/main" val="3450203971"/>
                    </a:ext>
                  </a:extLst>
                </a:gridCol>
                <a:gridCol w="1922436">
                  <a:extLst>
                    <a:ext uri="{9D8B030D-6E8A-4147-A177-3AD203B41FA5}">
                      <a16:colId xmlns:a16="http://schemas.microsoft.com/office/drawing/2014/main" val="768433511"/>
                    </a:ext>
                  </a:extLst>
                </a:gridCol>
                <a:gridCol w="2472933">
                  <a:extLst>
                    <a:ext uri="{9D8B030D-6E8A-4147-A177-3AD203B41FA5}">
                      <a16:colId xmlns:a16="http://schemas.microsoft.com/office/drawing/2014/main" val="3487270021"/>
                    </a:ext>
                  </a:extLst>
                </a:gridCol>
              </a:tblGrid>
              <a:tr h="534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Del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Definisjon</a:t>
                      </a: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Funksjon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Eksempel lommelykt</a:t>
                      </a:r>
                    </a:p>
                  </a:txBody>
                  <a:tcPr marL="43173" marR="43173" marT="0" marB="0" anchor="ctr"/>
                </a:tc>
                <a:extLst>
                  <a:ext uri="{0D108BD9-81ED-4DB2-BD59-A6C34878D82A}">
                    <a16:rowId xmlns:a16="http://schemas.microsoft.com/office/drawing/2014/main" val="972758962"/>
                  </a:ext>
                </a:extLst>
              </a:tr>
              <a:tr h="1051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Informasjon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 err="1"/>
                        <a:t>opplysningar</a:t>
                      </a:r>
                      <a:r>
                        <a:rPr lang="nb-NO" sz="1400" dirty="0"/>
                        <a:t> eller materiell som blir send mellom </a:t>
                      </a:r>
                      <a:r>
                        <a:rPr lang="nb-NO" sz="1400" dirty="0" err="1"/>
                        <a:t>delane</a:t>
                      </a:r>
                      <a:r>
                        <a:rPr lang="nb-NO" sz="1400" dirty="0"/>
                        <a:t> i </a:t>
                      </a:r>
                      <a:r>
                        <a:rPr lang="nb-NO" sz="1400" dirty="0" err="1"/>
                        <a:t>eit</a:t>
                      </a:r>
                      <a:r>
                        <a:rPr lang="nb-NO" sz="1400" dirty="0"/>
                        <a:t> kommunikasjonssystem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overbringe </a:t>
                      </a:r>
                      <a:r>
                        <a:rPr lang="nb-NO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noko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melding mellom to </a:t>
                      </a:r>
                      <a:r>
                        <a:rPr lang="nb-NO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personar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3376000470"/>
                  </a:ext>
                </a:extLst>
              </a:tr>
              <a:tr h="746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 err="1">
                          <a:effectLst/>
                        </a:rPr>
                        <a:t>Sendar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startpunkt for ei informasjonsoverføring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bestemme kva for slag informasjon som skal bli sendt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 1</a:t>
                      </a: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4238807207"/>
                  </a:ext>
                </a:extLst>
              </a:tr>
              <a:tr h="47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 err="1">
                          <a:effectLst/>
                        </a:rPr>
                        <a:t>Mottakar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endepunkt for ei informasjonsoverføring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ta imot informasjon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 2</a:t>
                      </a: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2315529727"/>
                  </a:ext>
                </a:extLst>
              </a:tr>
              <a:tr h="47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Adresse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/>
                        <a:t>unik identifikasjonsopplysning for </a:t>
                      </a:r>
                      <a:r>
                        <a:rPr lang="nb-NO" sz="1400" dirty="0" err="1"/>
                        <a:t>ein</a:t>
                      </a:r>
                      <a:r>
                        <a:rPr lang="nb-NO" sz="1400" dirty="0"/>
                        <a:t> geografisk stad eller ei eining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plassere informasjonen </a:t>
                      </a:r>
                      <a:r>
                        <a:rPr lang="nb-NO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ein</a:t>
                      </a: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bestemt</a:t>
                      </a:r>
                      <a:r>
                        <a:rPr lang="nb-NO" sz="14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stad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avsender </a:t>
                      </a:r>
                      <a:r>
                        <a:rPr lang="nb-NO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peiker</a:t>
                      </a: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med lykta mot </a:t>
                      </a:r>
                      <a:r>
                        <a:rPr lang="nb-NO" sz="14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mottakar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extLst>
                  <a:ext uri="{0D108BD9-81ED-4DB2-BD59-A6C34878D82A}">
                    <a16:rowId xmlns:a16="http://schemas.microsoft.com/office/drawing/2014/main" val="1033228079"/>
                  </a:ext>
                </a:extLst>
              </a:tr>
            </a:tbl>
          </a:graphicData>
        </a:graphic>
      </p:graphicFrame>
      <p:pic>
        <p:nvPicPr>
          <p:cNvPr id="6" name="Picture 5" descr="&quot;A Little Light Please&quot; — Heartlight®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1902"/>
            <a:ext cx="1610196" cy="905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Kommunikasjonssystem</a:t>
            </a:r>
          </a:p>
        </p:txBody>
      </p:sp>
    </p:spTree>
    <p:extLst>
      <p:ext uri="{BB962C8B-B14F-4D97-AF65-F5344CB8AC3E}">
        <p14:creationId xmlns:p14="http://schemas.microsoft.com/office/powerpoint/2010/main" val="14820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 er elektromagnetisk stråling?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200" dirty="0"/>
              <a:t>Elektromagnetisk stråling finnes over alt rundt oss, som for eksempel lyset du kan sjå </a:t>
            </a:r>
            <a:r>
              <a:rPr lang="nb-NO" sz="2200" dirty="0" err="1"/>
              <a:t>frå</a:t>
            </a:r>
            <a:r>
              <a:rPr lang="nb-NO" sz="2200" dirty="0"/>
              <a:t> sola eller ei lyspære, varmen </a:t>
            </a:r>
            <a:r>
              <a:rPr lang="nb-NO" sz="2200" dirty="0" err="1"/>
              <a:t>frå</a:t>
            </a:r>
            <a:r>
              <a:rPr lang="nb-NO" sz="2200" dirty="0"/>
              <a:t> </a:t>
            </a:r>
            <a:r>
              <a:rPr lang="nb-NO" sz="2200" dirty="0" err="1"/>
              <a:t>ein</a:t>
            </a:r>
            <a:r>
              <a:rPr lang="nb-NO" sz="2200" dirty="0"/>
              <a:t> person, eller signala du sender eller tar i mot med telefonen din. 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9" name="Picture 8" descr="File:Red Hot Sun.PN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49550"/>
            <a:ext cx="2232248" cy="2162092"/>
          </a:xfrm>
          <a:prstGeom prst="rect">
            <a:avLst/>
          </a:prstGeom>
        </p:spPr>
      </p:pic>
      <p:pic>
        <p:nvPicPr>
          <p:cNvPr id="11" name="Picture 10" descr="File:Samsung Phone Mobile Wikipedia.theora.ogv - Wikimedia 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 r="9807" b="5147"/>
          <a:stretch/>
        </p:blipFill>
        <p:spPr>
          <a:xfrm>
            <a:off x="3347864" y="4293096"/>
            <a:ext cx="2234402" cy="1522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724408"/>
            <a:ext cx="2736304" cy="21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9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Elektromagnetisk stråling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611560" y="1628801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200" dirty="0" err="1"/>
              <a:t>Synleg</a:t>
            </a:r>
            <a:r>
              <a:rPr lang="nb-NO" sz="2200" dirty="0"/>
              <a:t> lys er ei type stråling som </a:t>
            </a:r>
            <a:r>
              <a:rPr lang="nb-NO" sz="2200" dirty="0" err="1"/>
              <a:t>utgjer</a:t>
            </a:r>
            <a:r>
              <a:rPr lang="nb-NO" sz="2200" dirty="0"/>
              <a:t> </a:t>
            </a:r>
            <a:r>
              <a:rPr lang="nb-NO" sz="2200" dirty="0" err="1"/>
              <a:t>ein</a:t>
            </a:r>
            <a:r>
              <a:rPr lang="nb-NO" sz="2200" dirty="0"/>
              <a:t> liten del av det elektromagnetiske spekteret.  </a:t>
            </a:r>
          </a:p>
          <a:p>
            <a:pPr marL="0" indent="0">
              <a:buNone/>
            </a:pPr>
            <a:r>
              <a:rPr lang="nb-NO" sz="2200" dirty="0"/>
              <a:t>Kva veit du om elektromagnetisk stråling, og kva ulike </a:t>
            </a:r>
            <a:r>
              <a:rPr lang="nb-NO" sz="2200" dirty="0" err="1"/>
              <a:t>typar</a:t>
            </a:r>
            <a:r>
              <a:rPr lang="nb-NO" sz="2200" dirty="0"/>
              <a:t> elektromagnetisk stråling kjenner du til?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dirty="0"/>
          </a:p>
          <a:p>
            <a:endParaRPr lang="nb-NO" dirty="0"/>
          </a:p>
        </p:txBody>
      </p:sp>
      <p:grpSp>
        <p:nvGrpSpPr>
          <p:cNvPr id="87" name="Gruppe 10">
            <a:extLst>
              <a:ext uri="{FF2B5EF4-FFF2-40B4-BE49-F238E27FC236}">
                <a16:creationId xmlns:a16="http://schemas.microsoft.com/office/drawing/2014/main" id="{77D5ADA2-8F16-4D77-ACCA-337AA36CF377}"/>
              </a:ext>
            </a:extLst>
          </p:cNvPr>
          <p:cNvGrpSpPr/>
          <p:nvPr/>
        </p:nvGrpSpPr>
        <p:grpSpPr>
          <a:xfrm>
            <a:off x="-21483" y="3345388"/>
            <a:ext cx="9050148" cy="1667788"/>
            <a:chOff x="-36512" y="1662916"/>
            <a:chExt cx="9050148" cy="1667788"/>
          </a:xfrm>
        </p:grpSpPr>
        <p:sp>
          <p:nvSpPr>
            <p:cNvPr id="88" name="TekstSylinder 73"/>
            <p:cNvSpPr txBox="1"/>
            <p:nvPr/>
          </p:nvSpPr>
          <p:spPr>
            <a:xfrm>
              <a:off x="-36512" y="1662916"/>
              <a:ext cx="81464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 err="1"/>
                <a:t>Bølgelengd</a:t>
              </a:r>
              <a:endParaRPr lang="nb-NO" sz="1050" b="1" dirty="0"/>
            </a:p>
          </p:txBody>
        </p:sp>
        <p:sp>
          <p:nvSpPr>
            <p:cNvPr id="89" name="Rektangel 75"/>
            <p:cNvSpPr/>
            <p:nvPr/>
          </p:nvSpPr>
          <p:spPr>
            <a:xfrm flipV="1">
              <a:off x="175724" y="2012537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pic>
          <p:nvPicPr>
            <p:cNvPr id="90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6190554" y="2024436"/>
              <a:ext cx="360000" cy="789853"/>
            </a:xfrm>
            <a:prstGeom prst="rect">
              <a:avLst/>
            </a:prstGeom>
          </p:spPr>
        </p:pic>
        <p:pic>
          <p:nvPicPr>
            <p:cNvPr id="91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530" y="2269010"/>
              <a:ext cx="8837912" cy="288803"/>
            </a:xfrm>
            <a:prstGeom prst="rect">
              <a:avLst/>
            </a:prstGeom>
          </p:spPr>
        </p:pic>
        <p:grpSp>
          <p:nvGrpSpPr>
            <p:cNvPr id="92" name="Gruppe 9">
              <a:extLst>
                <a:ext uri="{FF2B5EF4-FFF2-40B4-BE49-F238E27FC236}">
                  <a16:creationId xmlns:a16="http://schemas.microsoft.com/office/drawing/2014/main" id="{EF520B07-3665-4F97-9478-8AE781370D2D}"/>
                </a:ext>
              </a:extLst>
            </p:cNvPr>
            <p:cNvGrpSpPr/>
            <p:nvPr/>
          </p:nvGrpSpPr>
          <p:grpSpPr>
            <a:xfrm>
              <a:off x="826750" y="1892665"/>
              <a:ext cx="7760150" cy="1048678"/>
              <a:chOff x="272701" y="1892665"/>
              <a:chExt cx="8314199" cy="1048678"/>
            </a:xfrm>
          </p:grpSpPr>
          <p:grpSp>
            <p:nvGrpSpPr>
              <p:cNvPr id="115" name="Gruppe 7">
                <a:extLst>
                  <a:ext uri="{FF2B5EF4-FFF2-40B4-BE49-F238E27FC236}">
                    <a16:creationId xmlns:a16="http://schemas.microsoft.com/office/drawing/2014/main" id="{CDE38A89-C73B-4466-8C79-DF07454537C5}"/>
                  </a:ext>
                </a:extLst>
              </p:cNvPr>
              <p:cNvGrpSpPr/>
              <p:nvPr/>
            </p:nvGrpSpPr>
            <p:grpSpPr>
              <a:xfrm flipV="1">
                <a:off x="554274" y="1892665"/>
                <a:ext cx="8032626" cy="109775"/>
                <a:chOff x="469553" y="2000637"/>
                <a:chExt cx="8032626" cy="810746"/>
              </a:xfrm>
            </p:grpSpPr>
            <p:cxnSp>
              <p:nvCxnSpPr>
                <p:cNvPr id="136" name="Rett linje 77"/>
                <p:cNvCxnSpPr>
                  <a:cxnSpLocks/>
                </p:cNvCxnSpPr>
                <p:nvPr/>
              </p:nvCxnSpPr>
              <p:spPr>
                <a:xfrm flipV="1">
                  <a:off x="180543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Rett linje 78"/>
                <p:cNvCxnSpPr/>
                <p:nvPr/>
              </p:nvCxnSpPr>
              <p:spPr>
                <a:xfrm flipV="1">
                  <a:off x="247510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Rett linje 79"/>
                <p:cNvCxnSpPr/>
                <p:nvPr/>
              </p:nvCxnSpPr>
              <p:spPr>
                <a:xfrm flipV="1">
                  <a:off x="31447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Rett linje 103"/>
                <p:cNvCxnSpPr/>
                <p:nvPr/>
              </p:nvCxnSpPr>
              <p:spPr>
                <a:xfrm flipV="1">
                  <a:off x="381445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Rett linje 104"/>
                <p:cNvCxnSpPr/>
                <p:nvPr/>
              </p:nvCxnSpPr>
              <p:spPr>
                <a:xfrm flipV="1">
                  <a:off x="448413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Rett linje 124"/>
                <p:cNvCxnSpPr/>
                <p:nvPr/>
              </p:nvCxnSpPr>
              <p:spPr>
                <a:xfrm flipV="1">
                  <a:off x="582348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Rett linje 125"/>
                <p:cNvCxnSpPr/>
                <p:nvPr/>
              </p:nvCxnSpPr>
              <p:spPr>
                <a:xfrm flipV="1">
                  <a:off x="64931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tt linje 126"/>
                <p:cNvCxnSpPr/>
                <p:nvPr/>
              </p:nvCxnSpPr>
              <p:spPr>
                <a:xfrm flipV="1">
                  <a:off x="716282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tt linje 127"/>
                <p:cNvCxnSpPr/>
                <p:nvPr/>
              </p:nvCxnSpPr>
              <p:spPr>
                <a:xfrm flipV="1">
                  <a:off x="783250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tt linje 128"/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tt linje 129"/>
                <p:cNvCxnSpPr/>
                <p:nvPr/>
              </p:nvCxnSpPr>
              <p:spPr>
                <a:xfrm flipV="1">
                  <a:off x="515380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Rett linje 52">
                  <a:extLst>
                    <a:ext uri="{FF2B5EF4-FFF2-40B4-BE49-F238E27FC236}">
                      <a16:creationId xmlns:a16="http://schemas.microsoft.com/office/drawing/2014/main" id="{DF6EFCB9-341C-41CA-A138-C432B486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Rett linje 53">
                  <a:extLst>
                    <a:ext uri="{FF2B5EF4-FFF2-40B4-BE49-F238E27FC236}">
                      <a16:creationId xmlns:a16="http://schemas.microsoft.com/office/drawing/2014/main" id="{F4D6CA82-5B18-441F-905D-7AB832C8F8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922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6" name="Gruppe 31">
                <a:extLst>
                  <a:ext uri="{FF2B5EF4-FFF2-40B4-BE49-F238E27FC236}">
                    <a16:creationId xmlns:a16="http://schemas.microsoft.com/office/drawing/2014/main" id="{02B9A000-E606-4BD9-B5F5-06FD64A4700D}"/>
                  </a:ext>
                </a:extLst>
              </p:cNvPr>
              <p:cNvGrpSpPr/>
              <p:nvPr/>
            </p:nvGrpSpPr>
            <p:grpSpPr>
              <a:xfrm flipV="1">
                <a:off x="272701" y="2829743"/>
                <a:ext cx="8032626" cy="111600"/>
                <a:chOff x="469553" y="2000637"/>
                <a:chExt cx="8032626" cy="810746"/>
              </a:xfrm>
            </p:grpSpPr>
            <p:cxnSp>
              <p:nvCxnSpPr>
                <p:cNvPr id="117" name="Rett linje 32">
                  <a:extLst>
                    <a:ext uri="{FF2B5EF4-FFF2-40B4-BE49-F238E27FC236}">
                      <a16:creationId xmlns:a16="http://schemas.microsoft.com/office/drawing/2014/main" id="{86F9DE99-0FC0-45BB-99CB-2503846EA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832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Rett linje 33">
                  <a:extLst>
                    <a:ext uri="{FF2B5EF4-FFF2-40B4-BE49-F238E27FC236}">
                      <a16:creationId xmlns:a16="http://schemas.microsoft.com/office/drawing/2014/main" id="{F1FE0E88-0740-49FA-8B45-4C2F8C0022FC}"/>
                    </a:ext>
                  </a:extLst>
                </p:cNvPr>
                <p:cNvCxnSpPr/>
                <p:nvPr/>
              </p:nvCxnSpPr>
              <p:spPr>
                <a:xfrm flipV="1">
                  <a:off x="2477711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Rett linje 34">
                  <a:extLst>
                    <a:ext uri="{FF2B5EF4-FFF2-40B4-BE49-F238E27FC236}">
                      <a16:creationId xmlns:a16="http://schemas.microsoft.com/office/drawing/2014/main" id="{DB4EAAF2-6119-4744-80A4-10B223210BA7}"/>
                    </a:ext>
                  </a:extLst>
                </p:cNvPr>
                <p:cNvCxnSpPr/>
                <p:nvPr/>
              </p:nvCxnSpPr>
              <p:spPr>
                <a:xfrm flipV="1">
                  <a:off x="314709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Rett linje 35">
                  <a:extLst>
                    <a:ext uri="{FF2B5EF4-FFF2-40B4-BE49-F238E27FC236}">
                      <a16:creationId xmlns:a16="http://schemas.microsoft.com/office/drawing/2014/main" id="{A2DDDEA5-3B2C-4B2E-9411-49DBFA373A06}"/>
                    </a:ext>
                  </a:extLst>
                </p:cNvPr>
                <p:cNvCxnSpPr/>
                <p:nvPr/>
              </p:nvCxnSpPr>
              <p:spPr>
                <a:xfrm flipV="1">
                  <a:off x="38164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Rett linje 36">
                  <a:extLst>
                    <a:ext uri="{FF2B5EF4-FFF2-40B4-BE49-F238E27FC236}">
                      <a16:creationId xmlns:a16="http://schemas.microsoft.com/office/drawing/2014/main" id="{A2757397-2586-4E87-ACF4-B6EA67232A5F}"/>
                    </a:ext>
                  </a:extLst>
                </p:cNvPr>
                <p:cNvCxnSpPr/>
                <p:nvPr/>
              </p:nvCxnSpPr>
              <p:spPr>
                <a:xfrm flipV="1">
                  <a:off x="448586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Rett linje 37">
                  <a:extLst>
                    <a:ext uri="{FF2B5EF4-FFF2-40B4-BE49-F238E27FC236}">
                      <a16:creationId xmlns:a16="http://schemas.microsoft.com/office/drawing/2014/main" id="{25E95B05-1535-4115-B415-C53EDD74C9FA}"/>
                    </a:ext>
                  </a:extLst>
                </p:cNvPr>
                <p:cNvCxnSpPr/>
                <p:nvPr/>
              </p:nvCxnSpPr>
              <p:spPr>
                <a:xfrm flipV="1">
                  <a:off x="582464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Rett linje 38">
                  <a:extLst>
                    <a:ext uri="{FF2B5EF4-FFF2-40B4-BE49-F238E27FC236}">
                      <a16:creationId xmlns:a16="http://schemas.microsoft.com/office/drawing/2014/main" id="{48A7BBEC-F538-4CE0-8F6A-633FED18E4EC}"/>
                    </a:ext>
                  </a:extLst>
                </p:cNvPr>
                <p:cNvCxnSpPr/>
                <p:nvPr/>
              </p:nvCxnSpPr>
              <p:spPr>
                <a:xfrm flipV="1">
                  <a:off x="649402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Rett linje 39">
                  <a:extLst>
                    <a:ext uri="{FF2B5EF4-FFF2-40B4-BE49-F238E27FC236}">
                      <a16:creationId xmlns:a16="http://schemas.microsoft.com/office/drawing/2014/main" id="{6022E520-81C0-4118-A4A9-AAE577AA0760}"/>
                    </a:ext>
                  </a:extLst>
                </p:cNvPr>
                <p:cNvCxnSpPr/>
                <p:nvPr/>
              </p:nvCxnSpPr>
              <p:spPr>
                <a:xfrm flipV="1">
                  <a:off x="716341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Rett linje 40">
                  <a:extLst>
                    <a:ext uri="{FF2B5EF4-FFF2-40B4-BE49-F238E27FC236}">
                      <a16:creationId xmlns:a16="http://schemas.microsoft.com/office/drawing/2014/main" id="{3101EBA4-F1DE-4A3B-818C-B2D3467E0896}"/>
                    </a:ext>
                  </a:extLst>
                </p:cNvPr>
                <p:cNvCxnSpPr/>
                <p:nvPr/>
              </p:nvCxnSpPr>
              <p:spPr>
                <a:xfrm flipV="1">
                  <a:off x="783279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Rett linje 41">
                  <a:extLst>
                    <a:ext uri="{FF2B5EF4-FFF2-40B4-BE49-F238E27FC236}">
                      <a16:creationId xmlns:a16="http://schemas.microsoft.com/office/drawing/2014/main" id="{06A7C659-CDD8-4EFB-A225-EC3B6587D4B3}"/>
                    </a:ext>
                  </a:extLst>
                </p:cNvPr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Rett linje 42">
                  <a:extLst>
                    <a:ext uri="{FF2B5EF4-FFF2-40B4-BE49-F238E27FC236}">
                      <a16:creationId xmlns:a16="http://schemas.microsoft.com/office/drawing/2014/main" id="{1E3D1F69-BB1E-4A9C-8926-67B4CB637894}"/>
                    </a:ext>
                  </a:extLst>
                </p:cNvPr>
                <p:cNvCxnSpPr/>
                <p:nvPr/>
              </p:nvCxnSpPr>
              <p:spPr>
                <a:xfrm flipV="1">
                  <a:off x="51552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Rett linje 43">
                  <a:extLst>
                    <a:ext uri="{FF2B5EF4-FFF2-40B4-BE49-F238E27FC236}">
                      <a16:creationId xmlns:a16="http://schemas.microsoft.com/office/drawing/2014/main" id="{E978BF63-382E-4911-9A9F-A772C785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Rett linje 44">
                  <a:extLst>
                    <a:ext uri="{FF2B5EF4-FFF2-40B4-BE49-F238E27FC236}">
                      <a16:creationId xmlns:a16="http://schemas.microsoft.com/office/drawing/2014/main" id="{EE880164-1F61-48F5-A675-82EB2E5C7A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893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3" name="TekstSylinder 45">
              <a:extLst>
                <a:ext uri="{FF2B5EF4-FFF2-40B4-BE49-F238E27FC236}">
                  <a16:creationId xmlns:a16="http://schemas.microsoft.com/office/drawing/2014/main" id="{8523928A-4668-4150-9616-2C2A0CF43122}"/>
                </a:ext>
              </a:extLst>
            </p:cNvPr>
            <p:cNvSpPr txBox="1"/>
            <p:nvPr/>
          </p:nvSpPr>
          <p:spPr>
            <a:xfrm>
              <a:off x="-36512" y="2915206"/>
              <a:ext cx="6767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Frekvens</a:t>
              </a:r>
              <a:endParaRPr lang="nb-NO" sz="1050" b="1" dirty="0"/>
            </a:p>
          </p:txBody>
        </p:sp>
        <p:sp>
          <p:nvSpPr>
            <p:cNvPr id="94" name="TekstSylinder 48">
              <a:extLst>
                <a:ext uri="{FF2B5EF4-FFF2-40B4-BE49-F238E27FC236}">
                  <a16:creationId xmlns:a16="http://schemas.microsoft.com/office/drawing/2014/main" id="{1E2DC9A5-D562-449B-A2E4-6D8A2F4001C9}"/>
                </a:ext>
              </a:extLst>
            </p:cNvPr>
            <p:cNvSpPr txBox="1"/>
            <p:nvPr/>
          </p:nvSpPr>
          <p:spPr>
            <a:xfrm>
              <a:off x="899515" y="1662916"/>
              <a:ext cx="53091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</a:t>
              </a:r>
            </a:p>
          </p:txBody>
        </p:sp>
        <p:sp>
          <p:nvSpPr>
            <p:cNvPr id="95" name="TekstSylinder 49">
              <a:extLst>
                <a:ext uri="{FF2B5EF4-FFF2-40B4-BE49-F238E27FC236}">
                  <a16:creationId xmlns:a16="http://schemas.microsoft.com/office/drawing/2014/main" id="{ECFC8509-D37A-4102-8500-1BB7C45C568F}"/>
                </a:ext>
              </a:extLst>
            </p:cNvPr>
            <p:cNvSpPr txBox="1"/>
            <p:nvPr/>
          </p:nvSpPr>
          <p:spPr>
            <a:xfrm>
              <a:off x="1564598" y="1662916"/>
              <a:ext cx="46198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</a:t>
              </a:r>
            </a:p>
          </p:txBody>
        </p:sp>
        <p:sp>
          <p:nvSpPr>
            <p:cNvPr id="96" name="TekstSylinder 50">
              <a:extLst>
                <a:ext uri="{FF2B5EF4-FFF2-40B4-BE49-F238E27FC236}">
                  <a16:creationId xmlns:a16="http://schemas.microsoft.com/office/drawing/2014/main" id="{1F5C593E-F74C-4231-B619-7115F9A2FDCD}"/>
                </a:ext>
              </a:extLst>
            </p:cNvPr>
            <p:cNvSpPr txBox="1"/>
            <p:nvPr/>
          </p:nvSpPr>
          <p:spPr>
            <a:xfrm>
              <a:off x="2209327" y="1662916"/>
              <a:ext cx="3930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</a:t>
              </a:r>
            </a:p>
          </p:txBody>
        </p:sp>
        <p:sp>
          <p:nvSpPr>
            <p:cNvPr id="97" name="TekstSylinder 51">
              <a:extLst>
                <a:ext uri="{FF2B5EF4-FFF2-40B4-BE49-F238E27FC236}">
                  <a16:creationId xmlns:a16="http://schemas.microsoft.com/office/drawing/2014/main" id="{62B68827-286F-4038-865A-77A180C6414A}"/>
                </a:ext>
              </a:extLst>
            </p:cNvPr>
            <p:cNvSpPr txBox="1"/>
            <p:nvPr/>
          </p:nvSpPr>
          <p:spPr>
            <a:xfrm>
              <a:off x="2771486" y="1662916"/>
              <a:ext cx="63991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mm</a:t>
              </a:r>
            </a:p>
          </p:txBody>
        </p:sp>
        <p:sp>
          <p:nvSpPr>
            <p:cNvPr id="98" name="TekstSylinder 54">
              <a:extLst>
                <a:ext uri="{FF2B5EF4-FFF2-40B4-BE49-F238E27FC236}">
                  <a16:creationId xmlns:a16="http://schemas.microsoft.com/office/drawing/2014/main" id="{888120B4-A2DA-4C4B-8C40-27F9CBD68DC2}"/>
                </a:ext>
              </a:extLst>
            </p:cNvPr>
            <p:cNvSpPr txBox="1"/>
            <p:nvPr/>
          </p:nvSpPr>
          <p:spPr>
            <a:xfrm>
              <a:off x="3433413" y="1662916"/>
              <a:ext cx="5709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mm</a:t>
              </a:r>
            </a:p>
          </p:txBody>
        </p:sp>
        <p:sp>
          <p:nvSpPr>
            <p:cNvPr id="99" name="TekstSylinder 55">
              <a:extLst>
                <a:ext uri="{FF2B5EF4-FFF2-40B4-BE49-F238E27FC236}">
                  <a16:creationId xmlns:a16="http://schemas.microsoft.com/office/drawing/2014/main" id="{72955C1A-4EED-49AA-B0EC-1C5EED9B4BF8}"/>
                </a:ext>
              </a:extLst>
            </p:cNvPr>
            <p:cNvSpPr txBox="1"/>
            <p:nvPr/>
          </p:nvSpPr>
          <p:spPr>
            <a:xfrm>
              <a:off x="4078406" y="1662916"/>
              <a:ext cx="5020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mm</a:t>
              </a:r>
            </a:p>
          </p:txBody>
        </p:sp>
        <p:sp>
          <p:nvSpPr>
            <p:cNvPr id="100" name="TekstSylinder 56">
              <a:extLst>
                <a:ext uri="{FF2B5EF4-FFF2-40B4-BE49-F238E27FC236}">
                  <a16:creationId xmlns:a16="http://schemas.microsoft.com/office/drawing/2014/main" id="{D412FABD-4709-4949-9FF7-9C12D8012D76}"/>
                </a:ext>
              </a:extLst>
            </p:cNvPr>
            <p:cNvSpPr txBox="1"/>
            <p:nvPr/>
          </p:nvSpPr>
          <p:spPr>
            <a:xfrm>
              <a:off x="8412035" y="1662916"/>
              <a:ext cx="5693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0,1 nm</a:t>
              </a:r>
            </a:p>
          </p:txBody>
        </p:sp>
        <p:sp>
          <p:nvSpPr>
            <p:cNvPr id="101" name="TekstSylinder 57">
              <a:extLst>
                <a:ext uri="{FF2B5EF4-FFF2-40B4-BE49-F238E27FC236}">
                  <a16:creationId xmlns:a16="http://schemas.microsoft.com/office/drawing/2014/main" id="{B92429BA-CE7F-4C97-9B91-054F930162F7}"/>
                </a:ext>
              </a:extLst>
            </p:cNvPr>
            <p:cNvSpPr txBox="1"/>
            <p:nvPr/>
          </p:nvSpPr>
          <p:spPr>
            <a:xfrm>
              <a:off x="7825823" y="1662916"/>
              <a:ext cx="4651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2" name="TekstSylinder 58">
              <a:extLst>
                <a:ext uri="{FF2B5EF4-FFF2-40B4-BE49-F238E27FC236}">
                  <a16:creationId xmlns:a16="http://schemas.microsoft.com/office/drawing/2014/main" id="{C419D327-B510-499D-99B8-DE87A84506A3}"/>
                </a:ext>
              </a:extLst>
            </p:cNvPr>
            <p:cNvSpPr txBox="1"/>
            <p:nvPr/>
          </p:nvSpPr>
          <p:spPr>
            <a:xfrm>
              <a:off x="7172363" y="1662916"/>
              <a:ext cx="53412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3" name="TekstSylinder 59">
              <a:extLst>
                <a:ext uri="{FF2B5EF4-FFF2-40B4-BE49-F238E27FC236}">
                  <a16:creationId xmlns:a16="http://schemas.microsoft.com/office/drawing/2014/main" id="{BFBB4FA5-74E7-49BC-94AA-ED552AAB7A93}"/>
                </a:ext>
              </a:extLst>
            </p:cNvPr>
            <p:cNvSpPr txBox="1"/>
            <p:nvPr/>
          </p:nvSpPr>
          <p:spPr>
            <a:xfrm>
              <a:off x="6510436" y="1662916"/>
              <a:ext cx="60305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7" name="TekstSylinder 60">
              <a:extLst>
                <a:ext uri="{FF2B5EF4-FFF2-40B4-BE49-F238E27FC236}">
                  <a16:creationId xmlns:a16="http://schemas.microsoft.com/office/drawing/2014/main" id="{AC8065AB-5512-4194-94AC-88F8946A943A}"/>
                </a:ext>
              </a:extLst>
            </p:cNvPr>
            <p:cNvSpPr txBox="1"/>
            <p:nvPr/>
          </p:nvSpPr>
          <p:spPr>
            <a:xfrm>
              <a:off x="5967343" y="1662916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µm</a:t>
              </a:r>
            </a:p>
          </p:txBody>
        </p:sp>
        <p:sp>
          <p:nvSpPr>
            <p:cNvPr id="108" name="TekstSylinder 61">
              <a:extLst>
                <a:ext uri="{FF2B5EF4-FFF2-40B4-BE49-F238E27FC236}">
                  <a16:creationId xmlns:a16="http://schemas.microsoft.com/office/drawing/2014/main" id="{1CF7CF53-895D-4CFF-A219-F2385B5B559A}"/>
                </a:ext>
              </a:extLst>
            </p:cNvPr>
            <p:cNvSpPr txBox="1"/>
            <p:nvPr/>
          </p:nvSpPr>
          <p:spPr>
            <a:xfrm>
              <a:off x="5301144" y="1662916"/>
              <a:ext cx="53732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µm</a:t>
              </a:r>
            </a:p>
          </p:txBody>
        </p:sp>
        <p:sp>
          <p:nvSpPr>
            <p:cNvPr id="109" name="TekstSylinder 62">
              <a:extLst>
                <a:ext uri="{FF2B5EF4-FFF2-40B4-BE49-F238E27FC236}">
                  <a16:creationId xmlns:a16="http://schemas.microsoft.com/office/drawing/2014/main" id="{08A0E54E-C515-4C6B-9206-D5ACD121B2A2}"/>
                </a:ext>
              </a:extLst>
            </p:cNvPr>
            <p:cNvSpPr txBox="1"/>
            <p:nvPr/>
          </p:nvSpPr>
          <p:spPr>
            <a:xfrm>
              <a:off x="4639217" y="1662916"/>
              <a:ext cx="606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µm</a:t>
              </a:r>
            </a:p>
          </p:txBody>
        </p:sp>
        <p:sp>
          <p:nvSpPr>
            <p:cNvPr id="110" name="TekstSylinder 63">
              <a:extLst>
                <a:ext uri="{FF2B5EF4-FFF2-40B4-BE49-F238E27FC236}">
                  <a16:creationId xmlns:a16="http://schemas.microsoft.com/office/drawing/2014/main" id="{4C239B92-47C8-49B5-9E4D-84BF10C709B1}"/>
                </a:ext>
              </a:extLst>
            </p:cNvPr>
            <p:cNvSpPr txBox="1"/>
            <p:nvPr/>
          </p:nvSpPr>
          <p:spPr>
            <a:xfrm>
              <a:off x="620147" y="2915206"/>
              <a:ext cx="53893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6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MHz</a:t>
              </a:r>
            </a:p>
          </p:txBody>
        </p:sp>
        <p:sp>
          <p:nvSpPr>
            <p:cNvPr id="111" name="TekstSylinder 64">
              <a:extLst>
                <a:ext uri="{FF2B5EF4-FFF2-40B4-BE49-F238E27FC236}">
                  <a16:creationId xmlns:a16="http://schemas.microsoft.com/office/drawing/2014/main" id="{10C60B68-56BC-499A-9E0C-EC359162BB70}"/>
                </a:ext>
              </a:extLst>
            </p:cNvPr>
            <p:cNvSpPr txBox="1"/>
            <p:nvPr/>
          </p:nvSpPr>
          <p:spPr>
            <a:xfrm>
              <a:off x="2513441" y="2915206"/>
              <a:ext cx="5357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9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GHz</a:t>
              </a:r>
            </a:p>
          </p:txBody>
        </p:sp>
        <p:sp>
          <p:nvSpPr>
            <p:cNvPr id="112" name="TekstSylinder 65">
              <a:extLst>
                <a:ext uri="{FF2B5EF4-FFF2-40B4-BE49-F238E27FC236}">
                  <a16:creationId xmlns:a16="http://schemas.microsoft.com/office/drawing/2014/main" id="{CF1983C6-9786-46B5-9C60-E75EBA0C2293}"/>
                </a:ext>
              </a:extLst>
            </p:cNvPr>
            <p:cNvSpPr txBox="1"/>
            <p:nvPr/>
          </p:nvSpPr>
          <p:spPr>
            <a:xfrm>
              <a:off x="4360283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12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113" name="TekstSylinder 66">
              <a:extLst>
                <a:ext uri="{FF2B5EF4-FFF2-40B4-BE49-F238E27FC236}">
                  <a16:creationId xmlns:a16="http://schemas.microsoft.com/office/drawing/2014/main" id="{42FAD05B-73AF-44BE-8048-D215BDD27F5C}"/>
                </a:ext>
              </a:extLst>
            </p:cNvPr>
            <p:cNvSpPr txBox="1"/>
            <p:nvPr/>
          </p:nvSpPr>
          <p:spPr>
            <a:xfrm>
              <a:off x="6253362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15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114" name="TekstSylinder 67">
              <a:extLst>
                <a:ext uri="{FF2B5EF4-FFF2-40B4-BE49-F238E27FC236}">
                  <a16:creationId xmlns:a16="http://schemas.microsoft.com/office/drawing/2014/main" id="{06EFABD7-EF06-4443-805A-D5D8A9338E9F}"/>
                </a:ext>
              </a:extLst>
            </p:cNvPr>
            <p:cNvSpPr txBox="1"/>
            <p:nvPr/>
          </p:nvSpPr>
          <p:spPr>
            <a:xfrm>
              <a:off x="8146441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18</a:t>
              </a:r>
              <a:r>
                <a:rPr lang="nb-NO" sz="1050" b="1" dirty="0"/>
                <a:t> Hz</a:t>
              </a:r>
            </a:p>
          </p:txBody>
        </p:sp>
      </p:grpSp>
      <p:sp>
        <p:nvSpPr>
          <p:cNvPr id="58" name="Rectangle 1">
            <a:extLst>
              <a:ext uri="{FF2B5EF4-FFF2-40B4-BE49-F238E27FC236}">
                <a16:creationId xmlns:a16="http://schemas.microsoft.com/office/drawing/2014/main" id="{AF1611D7-5791-4243-9B32-4DD95A494022}"/>
              </a:ext>
            </a:extLst>
          </p:cNvPr>
          <p:cNvSpPr/>
          <p:nvPr/>
        </p:nvSpPr>
        <p:spPr>
          <a:xfrm>
            <a:off x="5847840" y="5828459"/>
            <a:ext cx="1141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Synleg</a:t>
            </a:r>
            <a:r>
              <a:rPr lang="nb-NO" dirty="0"/>
              <a:t> lys </a:t>
            </a:r>
          </a:p>
        </p:txBody>
      </p:sp>
      <p:pic>
        <p:nvPicPr>
          <p:cNvPr id="59" name="Bilde 18">
            <a:extLst>
              <a:ext uri="{FF2B5EF4-FFF2-40B4-BE49-F238E27FC236}">
                <a16:creationId xmlns:a16="http://schemas.microsoft.com/office/drawing/2014/main" id="{21299D2B-8137-4663-A609-CF886312B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33934" y="5094476"/>
            <a:ext cx="2920338" cy="786947"/>
          </a:xfrm>
          <a:prstGeom prst="rect">
            <a:avLst/>
          </a:prstGeom>
        </p:spPr>
      </p:pic>
      <p:cxnSp>
        <p:nvCxnSpPr>
          <p:cNvPr id="60" name="Rett linje 2">
            <a:extLst>
              <a:ext uri="{FF2B5EF4-FFF2-40B4-BE49-F238E27FC236}">
                <a16:creationId xmlns:a16="http://schemas.microsoft.com/office/drawing/2014/main" id="{BFFA91DD-8498-4F88-8DA2-49257082006B}"/>
              </a:ext>
            </a:extLst>
          </p:cNvPr>
          <p:cNvCxnSpPr/>
          <p:nvPr/>
        </p:nvCxnSpPr>
        <p:spPr>
          <a:xfrm flipV="1">
            <a:off x="4957092" y="4654165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21">
            <a:extLst>
              <a:ext uri="{FF2B5EF4-FFF2-40B4-BE49-F238E27FC236}">
                <a16:creationId xmlns:a16="http://schemas.microsoft.com/office/drawing/2014/main" id="{525ED7D8-0ACD-420E-A513-A48A0E8A7B85}"/>
              </a:ext>
            </a:extLst>
          </p:cNvPr>
          <p:cNvCxnSpPr>
            <a:cxnSpLocks/>
          </p:cNvCxnSpPr>
          <p:nvPr/>
        </p:nvCxnSpPr>
        <p:spPr>
          <a:xfrm flipH="1" flipV="1">
            <a:off x="6576269" y="4654165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Callout 4">
            <a:extLst>
              <a:ext uri="{FF2B5EF4-FFF2-40B4-BE49-F238E27FC236}">
                <a16:creationId xmlns:a16="http://schemas.microsoft.com/office/drawing/2014/main" id="{C1C9E96C-119F-4B91-8956-6AFB8E458F27}"/>
              </a:ext>
            </a:extLst>
          </p:cNvPr>
          <p:cNvSpPr/>
          <p:nvPr/>
        </p:nvSpPr>
        <p:spPr>
          <a:xfrm>
            <a:off x="227105" y="4484859"/>
            <a:ext cx="4392488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Gjer aktiviteten </a:t>
            </a:r>
            <a:r>
              <a:rPr lang="nn-NO" sz="2000" i="1" dirty="0"/>
              <a:t>Elektromagnetisk stråling</a:t>
            </a:r>
            <a:r>
              <a:rPr lang="nn-NO" sz="2000" dirty="0"/>
              <a:t> i elevheftet.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7911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Elektromagnetisk stråling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55709" y="1273317"/>
            <a:ext cx="1513146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err="1"/>
              <a:t>Høgast</a:t>
            </a:r>
            <a:r>
              <a:rPr lang="nb-NO" dirty="0"/>
              <a:t> energi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9512" y="1275541"/>
            <a:ext cx="1592036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err="1"/>
              <a:t>Lågast</a:t>
            </a:r>
            <a:r>
              <a:rPr lang="nb-NO" dirty="0"/>
              <a:t> energi</a:t>
            </a:r>
          </a:p>
        </p:txBody>
      </p:sp>
      <p:cxnSp>
        <p:nvCxnSpPr>
          <p:cNvPr id="76" name="Rett linje 75">
            <a:extLst>
              <a:ext uri="{FF2B5EF4-FFF2-40B4-BE49-F238E27FC236}">
                <a16:creationId xmlns:a16="http://schemas.microsoft.com/office/drawing/2014/main" id="{9A7F2600-6A67-40C8-BEBB-1D3375353FA3}"/>
              </a:ext>
            </a:extLst>
          </p:cNvPr>
          <p:cNvCxnSpPr/>
          <p:nvPr/>
        </p:nvCxnSpPr>
        <p:spPr>
          <a:xfrm flipH="1">
            <a:off x="4093419" y="3054705"/>
            <a:ext cx="16138" cy="2296971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tt linje 76">
            <a:extLst>
              <a:ext uri="{FF2B5EF4-FFF2-40B4-BE49-F238E27FC236}">
                <a16:creationId xmlns:a16="http://schemas.microsoft.com/office/drawing/2014/main" id="{8CEC491D-8789-4F1F-8A3F-898995780BE4}"/>
              </a:ext>
            </a:extLst>
          </p:cNvPr>
          <p:cNvCxnSpPr/>
          <p:nvPr/>
        </p:nvCxnSpPr>
        <p:spPr>
          <a:xfrm flipH="1">
            <a:off x="1896861" y="3021532"/>
            <a:ext cx="16138" cy="181014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tt linje 77">
            <a:extLst>
              <a:ext uri="{FF2B5EF4-FFF2-40B4-BE49-F238E27FC236}">
                <a16:creationId xmlns:a16="http://schemas.microsoft.com/office/drawing/2014/main" id="{C26659A2-42DC-4802-9002-93A974F75614}"/>
              </a:ext>
            </a:extLst>
          </p:cNvPr>
          <p:cNvCxnSpPr>
            <a:cxnSpLocks/>
          </p:cNvCxnSpPr>
          <p:nvPr/>
        </p:nvCxnSpPr>
        <p:spPr>
          <a:xfrm>
            <a:off x="6055079" y="3046636"/>
            <a:ext cx="0" cy="1208962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tt linje 78">
            <a:extLst>
              <a:ext uri="{FF2B5EF4-FFF2-40B4-BE49-F238E27FC236}">
                <a16:creationId xmlns:a16="http://schemas.microsoft.com/office/drawing/2014/main" id="{BF199034-96A4-4DAE-B7F0-062B380B0E59}"/>
              </a:ext>
            </a:extLst>
          </p:cNvPr>
          <p:cNvCxnSpPr/>
          <p:nvPr/>
        </p:nvCxnSpPr>
        <p:spPr>
          <a:xfrm flipH="1">
            <a:off x="6382321" y="2850688"/>
            <a:ext cx="32276" cy="21624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linje 79">
            <a:extLst>
              <a:ext uri="{FF2B5EF4-FFF2-40B4-BE49-F238E27FC236}">
                <a16:creationId xmlns:a16="http://schemas.microsoft.com/office/drawing/2014/main" id="{BDB30986-CE9A-4107-8008-BE7F431756B6}"/>
              </a:ext>
            </a:extLst>
          </p:cNvPr>
          <p:cNvCxnSpPr/>
          <p:nvPr/>
        </p:nvCxnSpPr>
        <p:spPr>
          <a:xfrm flipH="1">
            <a:off x="7329082" y="3037670"/>
            <a:ext cx="8069" cy="309221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tt linje 80">
            <a:extLst>
              <a:ext uri="{FF2B5EF4-FFF2-40B4-BE49-F238E27FC236}">
                <a16:creationId xmlns:a16="http://schemas.microsoft.com/office/drawing/2014/main" id="{A7D08B17-6FED-4C46-82A3-B42987818046}"/>
              </a:ext>
            </a:extLst>
          </p:cNvPr>
          <p:cNvCxnSpPr/>
          <p:nvPr/>
        </p:nvCxnSpPr>
        <p:spPr>
          <a:xfrm flipH="1">
            <a:off x="8410327" y="3061877"/>
            <a:ext cx="8069" cy="309221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1E2DE18E-0258-4C84-9336-D2F596405AEE}"/>
              </a:ext>
            </a:extLst>
          </p:cNvPr>
          <p:cNvCxnSpPr>
            <a:cxnSpLocks/>
          </p:cNvCxnSpPr>
          <p:nvPr/>
        </p:nvCxnSpPr>
        <p:spPr>
          <a:xfrm>
            <a:off x="6055079" y="3411875"/>
            <a:ext cx="3595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pilkobling 82">
            <a:extLst>
              <a:ext uri="{FF2B5EF4-FFF2-40B4-BE49-F238E27FC236}">
                <a16:creationId xmlns:a16="http://schemas.microsoft.com/office/drawing/2014/main" id="{3A46B4B3-0AE4-4970-95FB-BFFF1F4CC3DF}"/>
              </a:ext>
            </a:extLst>
          </p:cNvPr>
          <p:cNvCxnSpPr>
            <a:cxnSpLocks/>
          </p:cNvCxnSpPr>
          <p:nvPr/>
        </p:nvCxnSpPr>
        <p:spPr>
          <a:xfrm flipV="1">
            <a:off x="4117626" y="4122908"/>
            <a:ext cx="1937453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pilkobling 83">
            <a:extLst>
              <a:ext uri="{FF2B5EF4-FFF2-40B4-BE49-F238E27FC236}">
                <a16:creationId xmlns:a16="http://schemas.microsoft.com/office/drawing/2014/main" id="{39304981-CF25-46DC-853B-CF81EC41D9D2}"/>
              </a:ext>
            </a:extLst>
          </p:cNvPr>
          <p:cNvCxnSpPr>
            <a:cxnSpLocks/>
          </p:cNvCxnSpPr>
          <p:nvPr/>
        </p:nvCxnSpPr>
        <p:spPr>
          <a:xfrm>
            <a:off x="1912999" y="3554994"/>
            <a:ext cx="218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pilkobling 84">
            <a:extLst>
              <a:ext uri="{FF2B5EF4-FFF2-40B4-BE49-F238E27FC236}">
                <a16:creationId xmlns:a16="http://schemas.microsoft.com/office/drawing/2014/main" id="{4CA7DA6A-6331-4399-8060-2E7B66DC9E5F}"/>
              </a:ext>
            </a:extLst>
          </p:cNvPr>
          <p:cNvCxnSpPr/>
          <p:nvPr/>
        </p:nvCxnSpPr>
        <p:spPr>
          <a:xfrm>
            <a:off x="35496" y="5064290"/>
            <a:ext cx="4039095" cy="53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pilkobling 85">
            <a:extLst>
              <a:ext uri="{FF2B5EF4-FFF2-40B4-BE49-F238E27FC236}">
                <a16:creationId xmlns:a16="http://schemas.microsoft.com/office/drawing/2014/main" id="{27758932-BAA7-4CB5-8964-AA94F384DD68}"/>
              </a:ext>
            </a:extLst>
          </p:cNvPr>
          <p:cNvCxnSpPr>
            <a:cxnSpLocks/>
          </p:cNvCxnSpPr>
          <p:nvPr/>
        </p:nvCxnSpPr>
        <p:spPr>
          <a:xfrm>
            <a:off x="8403154" y="3619941"/>
            <a:ext cx="48932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pilkobling 86">
            <a:extLst>
              <a:ext uri="{FF2B5EF4-FFF2-40B4-BE49-F238E27FC236}">
                <a16:creationId xmlns:a16="http://schemas.microsoft.com/office/drawing/2014/main" id="{2323807F-FA2B-40E9-8777-0C5E3B7F3922}"/>
              </a:ext>
            </a:extLst>
          </p:cNvPr>
          <p:cNvCxnSpPr/>
          <p:nvPr/>
        </p:nvCxnSpPr>
        <p:spPr>
          <a:xfrm>
            <a:off x="7332669" y="5915119"/>
            <a:ext cx="1068692" cy="8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pilkobling 87">
            <a:extLst>
              <a:ext uri="{FF2B5EF4-FFF2-40B4-BE49-F238E27FC236}">
                <a16:creationId xmlns:a16="http://schemas.microsoft.com/office/drawing/2014/main" id="{9F7056F5-5B4A-4339-8192-B83752E226F6}"/>
              </a:ext>
            </a:extLst>
          </p:cNvPr>
          <p:cNvCxnSpPr>
            <a:cxnSpLocks/>
          </p:cNvCxnSpPr>
          <p:nvPr/>
        </p:nvCxnSpPr>
        <p:spPr>
          <a:xfrm flipV="1">
            <a:off x="6359907" y="4936082"/>
            <a:ext cx="948821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boks 57364">
            <a:extLst>
              <a:ext uri="{FF2B5EF4-FFF2-40B4-BE49-F238E27FC236}">
                <a16:creationId xmlns:a16="http://schemas.microsoft.com/office/drawing/2014/main" id="{C9280FAE-AFEF-4E87-87A6-3BBE346B1AB4}"/>
              </a:ext>
            </a:extLst>
          </p:cNvPr>
          <p:cNvSpPr txBox="1"/>
          <p:nvPr/>
        </p:nvSpPr>
        <p:spPr>
          <a:xfrm>
            <a:off x="5501009" y="3500633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synleg lys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0" name="Tekstboks 57365">
            <a:extLst>
              <a:ext uri="{FF2B5EF4-FFF2-40B4-BE49-F238E27FC236}">
                <a16:creationId xmlns:a16="http://schemas.microsoft.com/office/drawing/2014/main" id="{CCD863FD-8403-4334-B363-696A6BF59D73}"/>
              </a:ext>
            </a:extLst>
          </p:cNvPr>
          <p:cNvSpPr txBox="1"/>
          <p:nvPr/>
        </p:nvSpPr>
        <p:spPr>
          <a:xfrm>
            <a:off x="5759216" y="5064290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UV-stråling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1" name="Tekstboks 57366">
            <a:extLst>
              <a:ext uri="{FF2B5EF4-FFF2-40B4-BE49-F238E27FC236}">
                <a16:creationId xmlns:a16="http://schemas.microsoft.com/office/drawing/2014/main" id="{38AC506F-A77D-4A4B-A101-C812E5E7B756}"/>
              </a:ext>
            </a:extLst>
          </p:cNvPr>
          <p:cNvSpPr txBox="1"/>
          <p:nvPr/>
        </p:nvSpPr>
        <p:spPr>
          <a:xfrm>
            <a:off x="4091331" y="4247569"/>
            <a:ext cx="1716901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infraraud stråling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" name="Tekstboks 57367">
            <a:extLst>
              <a:ext uri="{FF2B5EF4-FFF2-40B4-BE49-F238E27FC236}">
                <a16:creationId xmlns:a16="http://schemas.microsoft.com/office/drawing/2014/main" id="{52880A9D-48DD-4FF1-B99F-CAA67508BB91}"/>
              </a:ext>
            </a:extLst>
          </p:cNvPr>
          <p:cNvSpPr txBox="1"/>
          <p:nvPr/>
        </p:nvSpPr>
        <p:spPr>
          <a:xfrm>
            <a:off x="2228586" y="3644649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mikrobølger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3" name="Tekstboks 57368">
            <a:extLst>
              <a:ext uri="{FF2B5EF4-FFF2-40B4-BE49-F238E27FC236}">
                <a16:creationId xmlns:a16="http://schemas.microsoft.com/office/drawing/2014/main" id="{65F29030-8EA6-450F-9D3B-90B6A5591848}"/>
              </a:ext>
            </a:extLst>
          </p:cNvPr>
          <p:cNvSpPr txBox="1"/>
          <p:nvPr/>
        </p:nvSpPr>
        <p:spPr>
          <a:xfrm>
            <a:off x="1331640" y="5158428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radiobølger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4" name="Tekstboks 57369">
            <a:extLst>
              <a:ext uri="{FF2B5EF4-FFF2-40B4-BE49-F238E27FC236}">
                <a16:creationId xmlns:a16="http://schemas.microsoft.com/office/drawing/2014/main" id="{BC622B83-52B5-4775-9D75-15B28E36424B}"/>
              </a:ext>
            </a:extLst>
          </p:cNvPr>
          <p:cNvSpPr txBox="1"/>
          <p:nvPr/>
        </p:nvSpPr>
        <p:spPr>
          <a:xfrm>
            <a:off x="7547478" y="3716657"/>
            <a:ext cx="1513100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gammastråling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5" name="Tekstboks 57370">
            <a:extLst>
              <a:ext uri="{FF2B5EF4-FFF2-40B4-BE49-F238E27FC236}">
                <a16:creationId xmlns:a16="http://schemas.microsoft.com/office/drawing/2014/main" id="{3388255B-9F82-4540-B941-86848B2DB77B}"/>
              </a:ext>
            </a:extLst>
          </p:cNvPr>
          <p:cNvSpPr txBox="1"/>
          <p:nvPr/>
        </p:nvSpPr>
        <p:spPr>
          <a:xfrm>
            <a:off x="7111220" y="6020913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røntgenstråling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53798" y="1869404"/>
            <a:ext cx="8902577" cy="167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439" y="1676836"/>
            <a:ext cx="8902577" cy="1673909"/>
          </a:xfrm>
          <a:prstGeom prst="rect">
            <a:avLst/>
          </a:prstGeom>
        </p:spPr>
      </p:pic>
      <p:sp>
        <p:nvSpPr>
          <p:cNvPr id="106" name="TekstSylinder 105"/>
          <p:cNvSpPr txBox="1"/>
          <p:nvPr/>
        </p:nvSpPr>
        <p:spPr>
          <a:xfrm>
            <a:off x="6061639" y="7059769"/>
            <a:ext cx="76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350" b="1" dirty="0">
                <a:solidFill>
                  <a:schemeClr val="bg1"/>
                </a:solidFill>
              </a:rPr>
              <a:t>0,001 m</a:t>
            </a:r>
          </a:p>
        </p:txBody>
      </p:sp>
      <p:sp>
        <p:nvSpPr>
          <p:cNvPr id="24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Elektromagnetisk stråling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68" y="2118558"/>
            <a:ext cx="360040" cy="549068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2298848" y="2217219"/>
            <a:ext cx="388616" cy="504057"/>
            <a:chOff x="2483768" y="3573016"/>
            <a:chExt cx="1224136" cy="125382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3573016"/>
              <a:ext cx="1224136" cy="83840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483768" y="4290928"/>
              <a:ext cx="1224136" cy="535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2">
                      <a:lumMod val="50000"/>
                    </a:schemeClr>
                  </a:solidFill>
                </a:rPr>
                <a:t>5G</a:t>
              </a:r>
            </a:p>
          </p:txBody>
        </p:sp>
      </p:grpSp>
      <p:pic>
        <p:nvPicPr>
          <p:cNvPr id="65" name="Content Placeholder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231" y="2089423"/>
            <a:ext cx="330053" cy="66010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31" name="Oval Callout 30"/>
          <p:cNvSpPr/>
          <p:nvPr/>
        </p:nvSpPr>
        <p:spPr>
          <a:xfrm>
            <a:off x="4499992" y="4725144"/>
            <a:ext cx="4464496" cy="1368152"/>
          </a:xfrm>
          <a:prstGeom prst="wedgeEllipseCallout">
            <a:avLst>
              <a:gd name="adj1" fmla="val -42427"/>
              <a:gd name="adj2" fmla="val -606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Vi skal </a:t>
            </a:r>
            <a:r>
              <a:rPr lang="nb-NO" sz="2000" dirty="0" err="1"/>
              <a:t>no</a:t>
            </a:r>
            <a:r>
              <a:rPr lang="nb-NO" sz="2000" dirty="0"/>
              <a:t> sjå på tre ulike </a:t>
            </a:r>
            <a:r>
              <a:rPr lang="nb-NO" sz="2000" dirty="0" err="1"/>
              <a:t>delar</a:t>
            </a:r>
            <a:r>
              <a:rPr lang="nb-NO" sz="2000" dirty="0"/>
              <a:t> av det elektromagnetiske spekteret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3011066" y="2257821"/>
            <a:ext cx="388616" cy="504057"/>
            <a:chOff x="2483768" y="3573016"/>
            <a:chExt cx="1224136" cy="125382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3573016"/>
              <a:ext cx="1224136" cy="838405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2483768" y="4290928"/>
              <a:ext cx="1224136" cy="535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2">
                      <a:lumMod val="50000"/>
                    </a:schemeClr>
                  </a:solidFill>
                </a:rPr>
                <a:t>5G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656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Samanlikn</a:t>
            </a:r>
            <a:r>
              <a:rPr lang="nb-NO" dirty="0"/>
              <a:t> IR, bluetooth og wifi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1699585" cy="2591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72816"/>
            <a:ext cx="1563490" cy="2420888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4824"/>
            <a:ext cx="1996796" cy="2049091"/>
          </a:xfrm>
        </p:spPr>
      </p:pic>
      <p:sp>
        <p:nvSpPr>
          <p:cNvPr id="8" name="Rectangle 7"/>
          <p:cNvSpPr/>
          <p:nvPr/>
        </p:nvSpPr>
        <p:spPr>
          <a:xfrm>
            <a:off x="611560" y="4437112"/>
            <a:ext cx="79208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/>
              <a:t>Jobb </a:t>
            </a:r>
            <a:r>
              <a:rPr lang="nb-NO" sz="2200" dirty="0" err="1"/>
              <a:t>saman</a:t>
            </a:r>
            <a:r>
              <a:rPr lang="nb-NO" sz="2200" dirty="0"/>
              <a:t> to og to og undersøk rekkevidda til bluetooth-signal på mobil, IR- og radiosignal på </a:t>
            </a:r>
            <a:r>
              <a:rPr lang="nb-NO" sz="2200" dirty="0" err="1"/>
              <a:t>fjernkontrollar</a:t>
            </a:r>
            <a:r>
              <a:rPr lang="nb-NO" sz="2200" dirty="0"/>
              <a:t>. Undersøk også kva </a:t>
            </a:r>
            <a:r>
              <a:rPr lang="nb-NO" sz="2200" dirty="0" err="1"/>
              <a:t>materialar</a:t>
            </a:r>
            <a:r>
              <a:rPr lang="nb-NO" sz="2200" dirty="0"/>
              <a:t> som eventuelt </a:t>
            </a:r>
            <a:r>
              <a:rPr lang="nb-NO" sz="2200" dirty="0" err="1"/>
              <a:t>stoppar</a:t>
            </a:r>
            <a:r>
              <a:rPr lang="nb-NO" sz="2200" dirty="0"/>
              <a:t> </a:t>
            </a:r>
            <a:r>
              <a:rPr lang="nb-NO" sz="2200" dirty="0" err="1"/>
              <a:t>dei</a:t>
            </a:r>
            <a:r>
              <a:rPr lang="nb-NO" sz="2200" dirty="0"/>
              <a:t> ulike signala.</a:t>
            </a:r>
          </a:p>
          <a:p>
            <a:r>
              <a:rPr lang="nb-NO" sz="2200" dirty="0"/>
              <a:t>Noter svara i </a:t>
            </a:r>
            <a:r>
              <a:rPr lang="nb-NO" sz="2200" i="1" dirty="0" err="1"/>
              <a:t>Samanlikn</a:t>
            </a:r>
            <a:r>
              <a:rPr lang="nb-NO" sz="2200" i="1" dirty="0"/>
              <a:t> IR, bluetooth og wifi </a:t>
            </a:r>
            <a:r>
              <a:rPr lang="nb-NO" sz="2200" dirty="0"/>
              <a:t>i elevheftet.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976668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Stråling og energi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Elektromagnetisk stråling</a:t>
            </a:r>
          </a:p>
          <a:p>
            <a:r>
              <a:rPr lang="nb-NO" sz="2200" dirty="0"/>
              <a:t>er energi som </a:t>
            </a:r>
            <a:r>
              <a:rPr lang="nb-NO" sz="2200" dirty="0" err="1"/>
              <a:t>forplantar</a:t>
            </a:r>
            <a:r>
              <a:rPr lang="nb-NO" sz="2200" dirty="0"/>
              <a:t> seg som bølger med lysets </a:t>
            </a:r>
            <a:r>
              <a:rPr lang="nb-NO" sz="2200" dirty="0" err="1"/>
              <a:t>hastigheit</a:t>
            </a:r>
            <a:endParaRPr lang="nb-NO" sz="2200" dirty="0"/>
          </a:p>
          <a:p>
            <a:r>
              <a:rPr lang="nb-NO" sz="2200" dirty="0"/>
              <a:t>spekteret </a:t>
            </a:r>
            <a:r>
              <a:rPr lang="nb-NO" sz="2200" dirty="0" err="1"/>
              <a:t>delast</a:t>
            </a:r>
            <a:r>
              <a:rPr lang="nb-NO" sz="2200" dirty="0"/>
              <a:t> inn etter </a:t>
            </a:r>
            <a:r>
              <a:rPr lang="nb-NO" sz="2200" i="1" dirty="0"/>
              <a:t>bølgelengde</a:t>
            </a:r>
            <a:r>
              <a:rPr lang="nb-NO" sz="2200" dirty="0"/>
              <a:t> (avstanden mellom to </a:t>
            </a:r>
            <a:r>
              <a:rPr lang="nb-NO" sz="2200" dirty="0" err="1"/>
              <a:t>bølgetoppar</a:t>
            </a:r>
            <a:r>
              <a:rPr lang="nb-NO" sz="2200" dirty="0"/>
              <a:t>) eller </a:t>
            </a:r>
            <a:r>
              <a:rPr lang="nb-NO" sz="2200" i="1" dirty="0"/>
              <a:t>frekvens</a:t>
            </a:r>
            <a:r>
              <a:rPr lang="nb-NO" sz="2200" dirty="0"/>
              <a:t> (antall </a:t>
            </a:r>
            <a:r>
              <a:rPr lang="nb-NO" sz="2200" dirty="0" err="1"/>
              <a:t>bølgetoppar</a:t>
            </a:r>
            <a:r>
              <a:rPr lang="nb-NO" sz="2200" dirty="0"/>
              <a:t> som passerer </a:t>
            </a:r>
            <a:r>
              <a:rPr lang="nb-NO" sz="2200" dirty="0" err="1"/>
              <a:t>eit</a:t>
            </a:r>
            <a:r>
              <a:rPr lang="nb-NO" sz="2200" dirty="0"/>
              <a:t> punkt per sekund)</a:t>
            </a:r>
          </a:p>
          <a:p>
            <a:r>
              <a:rPr lang="nb-NO" sz="2200" dirty="0"/>
              <a:t>høgda på ei bølge </a:t>
            </a:r>
            <a:r>
              <a:rPr lang="nb-NO" sz="2200" dirty="0" err="1"/>
              <a:t>kallast</a:t>
            </a:r>
            <a:r>
              <a:rPr lang="nb-NO" sz="2200" dirty="0"/>
              <a:t> </a:t>
            </a:r>
            <a:r>
              <a:rPr lang="nb-NO" sz="2200" i="1" dirty="0"/>
              <a:t>amplituden</a:t>
            </a:r>
          </a:p>
          <a:p>
            <a:r>
              <a:rPr lang="nb-NO" sz="2200" dirty="0"/>
              <a:t>energien </a:t>
            </a:r>
            <a:r>
              <a:rPr lang="nb-NO" sz="2200" dirty="0" err="1"/>
              <a:t>aukar</a:t>
            </a:r>
            <a:r>
              <a:rPr lang="nb-NO" sz="2200" dirty="0"/>
              <a:t> både ved </a:t>
            </a:r>
          </a:p>
          <a:p>
            <a:pPr lvl="1"/>
            <a:r>
              <a:rPr lang="nb-NO" sz="1800" dirty="0" err="1"/>
              <a:t>auka</a:t>
            </a:r>
            <a:r>
              <a:rPr lang="nb-NO" sz="1800" dirty="0"/>
              <a:t> amplitude</a:t>
            </a:r>
          </a:p>
          <a:p>
            <a:pPr lvl="1"/>
            <a:r>
              <a:rPr lang="nb-NO" sz="1800" dirty="0" err="1"/>
              <a:t>auka</a:t>
            </a:r>
            <a:r>
              <a:rPr lang="nb-NO" sz="1800" dirty="0"/>
              <a:t> frekvens / </a:t>
            </a:r>
            <a:r>
              <a:rPr lang="nb-NO" sz="1800" dirty="0" err="1"/>
              <a:t>kortare</a:t>
            </a:r>
            <a:r>
              <a:rPr lang="nb-NO" sz="1800" dirty="0"/>
              <a:t> </a:t>
            </a:r>
            <a:r>
              <a:rPr lang="nb-NO" sz="1800" dirty="0" err="1"/>
              <a:t>bølgelengd</a:t>
            </a:r>
            <a:endParaRPr lang="nb-NO" sz="18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grpSp>
        <p:nvGrpSpPr>
          <p:cNvPr id="6" name="Gruppe 10">
            <a:extLst>
              <a:ext uri="{FF2B5EF4-FFF2-40B4-BE49-F238E27FC236}">
                <a16:creationId xmlns:a16="http://schemas.microsoft.com/office/drawing/2014/main" id="{77D5ADA2-8F16-4D77-ACCA-337AA36CF377}"/>
              </a:ext>
            </a:extLst>
          </p:cNvPr>
          <p:cNvGrpSpPr/>
          <p:nvPr/>
        </p:nvGrpSpPr>
        <p:grpSpPr>
          <a:xfrm>
            <a:off x="0" y="5001572"/>
            <a:ext cx="9050148" cy="1667788"/>
            <a:chOff x="-36512" y="1662916"/>
            <a:chExt cx="9050148" cy="1667788"/>
          </a:xfrm>
        </p:grpSpPr>
        <p:sp>
          <p:nvSpPr>
            <p:cNvPr id="7" name="TekstSylinder 73"/>
            <p:cNvSpPr txBox="1"/>
            <p:nvPr/>
          </p:nvSpPr>
          <p:spPr>
            <a:xfrm>
              <a:off x="-36512" y="1662916"/>
              <a:ext cx="81464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 err="1"/>
                <a:t>Bølgelengd</a:t>
              </a:r>
              <a:endParaRPr lang="nb-NO" sz="1050" b="1" dirty="0"/>
            </a:p>
          </p:txBody>
        </p:sp>
        <p:sp>
          <p:nvSpPr>
            <p:cNvPr id="8" name="Rektangel 75"/>
            <p:cNvSpPr/>
            <p:nvPr/>
          </p:nvSpPr>
          <p:spPr>
            <a:xfrm flipV="1">
              <a:off x="175724" y="2012537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pic>
          <p:nvPicPr>
            <p:cNvPr id="9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190554" y="2024436"/>
              <a:ext cx="360000" cy="789853"/>
            </a:xfrm>
            <a:prstGeom prst="rect">
              <a:avLst/>
            </a:prstGeom>
          </p:spPr>
        </p:pic>
        <p:pic>
          <p:nvPicPr>
            <p:cNvPr id="10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530" y="2269010"/>
              <a:ext cx="8837912" cy="288803"/>
            </a:xfrm>
            <a:prstGeom prst="rect">
              <a:avLst/>
            </a:prstGeom>
          </p:spPr>
        </p:pic>
        <p:grpSp>
          <p:nvGrpSpPr>
            <p:cNvPr id="11" name="Gruppe 9">
              <a:extLst>
                <a:ext uri="{FF2B5EF4-FFF2-40B4-BE49-F238E27FC236}">
                  <a16:creationId xmlns:a16="http://schemas.microsoft.com/office/drawing/2014/main" id="{EF520B07-3665-4F97-9478-8AE781370D2D}"/>
                </a:ext>
              </a:extLst>
            </p:cNvPr>
            <p:cNvGrpSpPr/>
            <p:nvPr/>
          </p:nvGrpSpPr>
          <p:grpSpPr>
            <a:xfrm>
              <a:off x="826750" y="1892665"/>
              <a:ext cx="7760150" cy="1048678"/>
              <a:chOff x="272701" y="1892665"/>
              <a:chExt cx="8314199" cy="1048678"/>
            </a:xfrm>
          </p:grpSpPr>
          <p:grpSp>
            <p:nvGrpSpPr>
              <p:cNvPr id="31" name="Gruppe 7">
                <a:extLst>
                  <a:ext uri="{FF2B5EF4-FFF2-40B4-BE49-F238E27FC236}">
                    <a16:creationId xmlns:a16="http://schemas.microsoft.com/office/drawing/2014/main" id="{CDE38A89-C73B-4466-8C79-DF07454537C5}"/>
                  </a:ext>
                </a:extLst>
              </p:cNvPr>
              <p:cNvGrpSpPr/>
              <p:nvPr/>
            </p:nvGrpSpPr>
            <p:grpSpPr>
              <a:xfrm flipV="1">
                <a:off x="554274" y="1892665"/>
                <a:ext cx="8032626" cy="109775"/>
                <a:chOff x="469553" y="2000637"/>
                <a:chExt cx="8032626" cy="810746"/>
              </a:xfrm>
            </p:grpSpPr>
            <p:cxnSp>
              <p:nvCxnSpPr>
                <p:cNvPr id="46" name="Rett linje 77"/>
                <p:cNvCxnSpPr>
                  <a:cxnSpLocks/>
                </p:cNvCxnSpPr>
                <p:nvPr/>
              </p:nvCxnSpPr>
              <p:spPr>
                <a:xfrm flipV="1">
                  <a:off x="180543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Rett linje 78"/>
                <p:cNvCxnSpPr/>
                <p:nvPr/>
              </p:nvCxnSpPr>
              <p:spPr>
                <a:xfrm flipV="1">
                  <a:off x="247510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Rett linje 79"/>
                <p:cNvCxnSpPr/>
                <p:nvPr/>
              </p:nvCxnSpPr>
              <p:spPr>
                <a:xfrm flipV="1">
                  <a:off x="31447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tt linje 103"/>
                <p:cNvCxnSpPr/>
                <p:nvPr/>
              </p:nvCxnSpPr>
              <p:spPr>
                <a:xfrm flipV="1">
                  <a:off x="381445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tt linje 104"/>
                <p:cNvCxnSpPr/>
                <p:nvPr/>
              </p:nvCxnSpPr>
              <p:spPr>
                <a:xfrm flipV="1">
                  <a:off x="448413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tt linje 124"/>
                <p:cNvCxnSpPr/>
                <p:nvPr/>
              </p:nvCxnSpPr>
              <p:spPr>
                <a:xfrm flipV="1">
                  <a:off x="582348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tt linje 125"/>
                <p:cNvCxnSpPr/>
                <p:nvPr/>
              </p:nvCxnSpPr>
              <p:spPr>
                <a:xfrm flipV="1">
                  <a:off x="64931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tt linje 126"/>
                <p:cNvCxnSpPr/>
                <p:nvPr/>
              </p:nvCxnSpPr>
              <p:spPr>
                <a:xfrm flipV="1">
                  <a:off x="716282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tt linje 127"/>
                <p:cNvCxnSpPr/>
                <p:nvPr/>
              </p:nvCxnSpPr>
              <p:spPr>
                <a:xfrm flipV="1">
                  <a:off x="783250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tt linje 128"/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ett linje 129"/>
                <p:cNvCxnSpPr/>
                <p:nvPr/>
              </p:nvCxnSpPr>
              <p:spPr>
                <a:xfrm flipV="1">
                  <a:off x="515380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ett linje 52">
                  <a:extLst>
                    <a:ext uri="{FF2B5EF4-FFF2-40B4-BE49-F238E27FC236}">
                      <a16:creationId xmlns:a16="http://schemas.microsoft.com/office/drawing/2014/main" id="{DF6EFCB9-341C-41CA-A138-C432B486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ett linje 53">
                  <a:extLst>
                    <a:ext uri="{FF2B5EF4-FFF2-40B4-BE49-F238E27FC236}">
                      <a16:creationId xmlns:a16="http://schemas.microsoft.com/office/drawing/2014/main" id="{F4D6CA82-5B18-441F-905D-7AB832C8F8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922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02B9A000-E606-4BD9-B5F5-06FD64A4700D}"/>
                  </a:ext>
                </a:extLst>
              </p:cNvPr>
              <p:cNvGrpSpPr/>
              <p:nvPr/>
            </p:nvGrpSpPr>
            <p:grpSpPr>
              <a:xfrm flipV="1">
                <a:off x="272701" y="2829743"/>
                <a:ext cx="8032626" cy="111600"/>
                <a:chOff x="469553" y="2000637"/>
                <a:chExt cx="8032626" cy="810746"/>
              </a:xfrm>
            </p:grpSpPr>
            <p:cxnSp>
              <p:nvCxnSpPr>
                <p:cNvPr id="33" name="Rett linje 32">
                  <a:extLst>
                    <a:ext uri="{FF2B5EF4-FFF2-40B4-BE49-F238E27FC236}">
                      <a16:creationId xmlns:a16="http://schemas.microsoft.com/office/drawing/2014/main" id="{86F9DE99-0FC0-45BB-99CB-2503846EA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832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tt linje 33">
                  <a:extLst>
                    <a:ext uri="{FF2B5EF4-FFF2-40B4-BE49-F238E27FC236}">
                      <a16:creationId xmlns:a16="http://schemas.microsoft.com/office/drawing/2014/main" id="{F1FE0E88-0740-49FA-8B45-4C2F8C0022FC}"/>
                    </a:ext>
                  </a:extLst>
                </p:cNvPr>
                <p:cNvCxnSpPr/>
                <p:nvPr/>
              </p:nvCxnSpPr>
              <p:spPr>
                <a:xfrm flipV="1">
                  <a:off x="2477711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tt linje 34">
                  <a:extLst>
                    <a:ext uri="{FF2B5EF4-FFF2-40B4-BE49-F238E27FC236}">
                      <a16:creationId xmlns:a16="http://schemas.microsoft.com/office/drawing/2014/main" id="{DB4EAAF2-6119-4744-80A4-10B223210BA7}"/>
                    </a:ext>
                  </a:extLst>
                </p:cNvPr>
                <p:cNvCxnSpPr/>
                <p:nvPr/>
              </p:nvCxnSpPr>
              <p:spPr>
                <a:xfrm flipV="1">
                  <a:off x="314709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tt linje 35">
                  <a:extLst>
                    <a:ext uri="{FF2B5EF4-FFF2-40B4-BE49-F238E27FC236}">
                      <a16:creationId xmlns:a16="http://schemas.microsoft.com/office/drawing/2014/main" id="{A2DDDEA5-3B2C-4B2E-9411-49DBFA373A06}"/>
                    </a:ext>
                  </a:extLst>
                </p:cNvPr>
                <p:cNvCxnSpPr/>
                <p:nvPr/>
              </p:nvCxnSpPr>
              <p:spPr>
                <a:xfrm flipV="1">
                  <a:off x="38164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tt linje 36">
                  <a:extLst>
                    <a:ext uri="{FF2B5EF4-FFF2-40B4-BE49-F238E27FC236}">
                      <a16:creationId xmlns:a16="http://schemas.microsoft.com/office/drawing/2014/main" id="{A2757397-2586-4E87-ACF4-B6EA67232A5F}"/>
                    </a:ext>
                  </a:extLst>
                </p:cNvPr>
                <p:cNvCxnSpPr/>
                <p:nvPr/>
              </p:nvCxnSpPr>
              <p:spPr>
                <a:xfrm flipV="1">
                  <a:off x="448586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tt linje 37">
                  <a:extLst>
                    <a:ext uri="{FF2B5EF4-FFF2-40B4-BE49-F238E27FC236}">
                      <a16:creationId xmlns:a16="http://schemas.microsoft.com/office/drawing/2014/main" id="{25E95B05-1535-4115-B415-C53EDD74C9FA}"/>
                    </a:ext>
                  </a:extLst>
                </p:cNvPr>
                <p:cNvCxnSpPr/>
                <p:nvPr/>
              </p:nvCxnSpPr>
              <p:spPr>
                <a:xfrm flipV="1">
                  <a:off x="582464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tt linje 38">
                  <a:extLst>
                    <a:ext uri="{FF2B5EF4-FFF2-40B4-BE49-F238E27FC236}">
                      <a16:creationId xmlns:a16="http://schemas.microsoft.com/office/drawing/2014/main" id="{48A7BBEC-F538-4CE0-8F6A-633FED18E4EC}"/>
                    </a:ext>
                  </a:extLst>
                </p:cNvPr>
                <p:cNvCxnSpPr/>
                <p:nvPr/>
              </p:nvCxnSpPr>
              <p:spPr>
                <a:xfrm flipV="1">
                  <a:off x="649402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6022E520-81C0-4118-A4A9-AAE577AA0760}"/>
                    </a:ext>
                  </a:extLst>
                </p:cNvPr>
                <p:cNvCxnSpPr/>
                <p:nvPr/>
              </p:nvCxnSpPr>
              <p:spPr>
                <a:xfrm flipV="1">
                  <a:off x="716341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ett linje 40">
                  <a:extLst>
                    <a:ext uri="{FF2B5EF4-FFF2-40B4-BE49-F238E27FC236}">
                      <a16:creationId xmlns:a16="http://schemas.microsoft.com/office/drawing/2014/main" id="{3101EBA4-F1DE-4A3B-818C-B2D3467E0896}"/>
                    </a:ext>
                  </a:extLst>
                </p:cNvPr>
                <p:cNvCxnSpPr/>
                <p:nvPr/>
              </p:nvCxnSpPr>
              <p:spPr>
                <a:xfrm flipV="1">
                  <a:off x="783279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06A7C659-CDD8-4EFB-A225-EC3B6587D4B3}"/>
                    </a:ext>
                  </a:extLst>
                </p:cNvPr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ett linje 42">
                  <a:extLst>
                    <a:ext uri="{FF2B5EF4-FFF2-40B4-BE49-F238E27FC236}">
                      <a16:creationId xmlns:a16="http://schemas.microsoft.com/office/drawing/2014/main" id="{1E3D1F69-BB1E-4A9C-8926-67B4CB637894}"/>
                    </a:ext>
                  </a:extLst>
                </p:cNvPr>
                <p:cNvCxnSpPr/>
                <p:nvPr/>
              </p:nvCxnSpPr>
              <p:spPr>
                <a:xfrm flipV="1">
                  <a:off x="51552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E978BF63-382E-4911-9A9F-A772C785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EE880164-1F61-48F5-A675-82EB2E5C7A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893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" name="TekstSylinder 45">
              <a:extLst>
                <a:ext uri="{FF2B5EF4-FFF2-40B4-BE49-F238E27FC236}">
                  <a16:creationId xmlns:a16="http://schemas.microsoft.com/office/drawing/2014/main" id="{8523928A-4668-4150-9616-2C2A0CF43122}"/>
                </a:ext>
              </a:extLst>
            </p:cNvPr>
            <p:cNvSpPr txBox="1"/>
            <p:nvPr/>
          </p:nvSpPr>
          <p:spPr>
            <a:xfrm>
              <a:off x="-36512" y="2915206"/>
              <a:ext cx="6767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Frekvens</a:t>
              </a:r>
              <a:endParaRPr lang="nb-NO" sz="1050" b="1" dirty="0"/>
            </a:p>
          </p:txBody>
        </p:sp>
        <p:sp>
          <p:nvSpPr>
            <p:cNvPr id="13" name="TekstSylinder 48">
              <a:extLst>
                <a:ext uri="{FF2B5EF4-FFF2-40B4-BE49-F238E27FC236}">
                  <a16:creationId xmlns:a16="http://schemas.microsoft.com/office/drawing/2014/main" id="{1E2DC9A5-D562-449B-A2E4-6D8A2F4001C9}"/>
                </a:ext>
              </a:extLst>
            </p:cNvPr>
            <p:cNvSpPr txBox="1"/>
            <p:nvPr/>
          </p:nvSpPr>
          <p:spPr>
            <a:xfrm>
              <a:off x="899515" y="1662916"/>
              <a:ext cx="53091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</a:t>
              </a:r>
            </a:p>
          </p:txBody>
        </p:sp>
        <p:sp>
          <p:nvSpPr>
            <p:cNvPr id="14" name="TekstSylinder 49">
              <a:extLst>
                <a:ext uri="{FF2B5EF4-FFF2-40B4-BE49-F238E27FC236}">
                  <a16:creationId xmlns:a16="http://schemas.microsoft.com/office/drawing/2014/main" id="{ECFC8509-D37A-4102-8500-1BB7C45C568F}"/>
                </a:ext>
              </a:extLst>
            </p:cNvPr>
            <p:cNvSpPr txBox="1"/>
            <p:nvPr/>
          </p:nvSpPr>
          <p:spPr>
            <a:xfrm>
              <a:off x="1564598" y="1662916"/>
              <a:ext cx="46198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</a:t>
              </a:r>
            </a:p>
          </p:txBody>
        </p:sp>
        <p:sp>
          <p:nvSpPr>
            <p:cNvPr id="15" name="TekstSylinder 50">
              <a:extLst>
                <a:ext uri="{FF2B5EF4-FFF2-40B4-BE49-F238E27FC236}">
                  <a16:creationId xmlns:a16="http://schemas.microsoft.com/office/drawing/2014/main" id="{1F5C593E-F74C-4231-B619-7115F9A2FDCD}"/>
                </a:ext>
              </a:extLst>
            </p:cNvPr>
            <p:cNvSpPr txBox="1"/>
            <p:nvPr/>
          </p:nvSpPr>
          <p:spPr>
            <a:xfrm>
              <a:off x="2209327" y="1662916"/>
              <a:ext cx="3930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</a:t>
              </a:r>
            </a:p>
          </p:txBody>
        </p:sp>
        <p:sp>
          <p:nvSpPr>
            <p:cNvPr id="16" name="TekstSylinder 51">
              <a:extLst>
                <a:ext uri="{FF2B5EF4-FFF2-40B4-BE49-F238E27FC236}">
                  <a16:creationId xmlns:a16="http://schemas.microsoft.com/office/drawing/2014/main" id="{62B68827-286F-4038-865A-77A180C6414A}"/>
                </a:ext>
              </a:extLst>
            </p:cNvPr>
            <p:cNvSpPr txBox="1"/>
            <p:nvPr/>
          </p:nvSpPr>
          <p:spPr>
            <a:xfrm>
              <a:off x="2771486" y="1662916"/>
              <a:ext cx="63991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mm</a:t>
              </a:r>
            </a:p>
          </p:txBody>
        </p:sp>
        <p:sp>
          <p:nvSpPr>
            <p:cNvPr id="17" name="TekstSylinder 54">
              <a:extLst>
                <a:ext uri="{FF2B5EF4-FFF2-40B4-BE49-F238E27FC236}">
                  <a16:creationId xmlns:a16="http://schemas.microsoft.com/office/drawing/2014/main" id="{888120B4-A2DA-4C4B-8C40-27F9CBD68DC2}"/>
                </a:ext>
              </a:extLst>
            </p:cNvPr>
            <p:cNvSpPr txBox="1"/>
            <p:nvPr/>
          </p:nvSpPr>
          <p:spPr>
            <a:xfrm>
              <a:off x="3433413" y="1662916"/>
              <a:ext cx="5709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mm</a:t>
              </a:r>
            </a:p>
          </p:txBody>
        </p:sp>
        <p:sp>
          <p:nvSpPr>
            <p:cNvPr id="18" name="TekstSylinder 55">
              <a:extLst>
                <a:ext uri="{FF2B5EF4-FFF2-40B4-BE49-F238E27FC236}">
                  <a16:creationId xmlns:a16="http://schemas.microsoft.com/office/drawing/2014/main" id="{72955C1A-4EED-49AA-B0EC-1C5EED9B4BF8}"/>
                </a:ext>
              </a:extLst>
            </p:cNvPr>
            <p:cNvSpPr txBox="1"/>
            <p:nvPr/>
          </p:nvSpPr>
          <p:spPr>
            <a:xfrm>
              <a:off x="4078406" y="1662916"/>
              <a:ext cx="5020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mm</a:t>
              </a:r>
            </a:p>
          </p:txBody>
        </p:sp>
        <p:sp>
          <p:nvSpPr>
            <p:cNvPr id="19" name="TekstSylinder 56">
              <a:extLst>
                <a:ext uri="{FF2B5EF4-FFF2-40B4-BE49-F238E27FC236}">
                  <a16:creationId xmlns:a16="http://schemas.microsoft.com/office/drawing/2014/main" id="{D412FABD-4709-4949-9FF7-9C12D8012D76}"/>
                </a:ext>
              </a:extLst>
            </p:cNvPr>
            <p:cNvSpPr txBox="1"/>
            <p:nvPr/>
          </p:nvSpPr>
          <p:spPr>
            <a:xfrm>
              <a:off x="8412035" y="1662916"/>
              <a:ext cx="5693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0,1 nm</a:t>
              </a:r>
            </a:p>
          </p:txBody>
        </p:sp>
        <p:sp>
          <p:nvSpPr>
            <p:cNvPr id="20" name="TekstSylinder 57">
              <a:extLst>
                <a:ext uri="{FF2B5EF4-FFF2-40B4-BE49-F238E27FC236}">
                  <a16:creationId xmlns:a16="http://schemas.microsoft.com/office/drawing/2014/main" id="{B92429BA-CE7F-4C97-9B91-054F930162F7}"/>
                </a:ext>
              </a:extLst>
            </p:cNvPr>
            <p:cNvSpPr txBox="1"/>
            <p:nvPr/>
          </p:nvSpPr>
          <p:spPr>
            <a:xfrm>
              <a:off x="7825823" y="1662916"/>
              <a:ext cx="4651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1" name="TekstSylinder 58">
              <a:extLst>
                <a:ext uri="{FF2B5EF4-FFF2-40B4-BE49-F238E27FC236}">
                  <a16:creationId xmlns:a16="http://schemas.microsoft.com/office/drawing/2014/main" id="{C419D327-B510-499D-99B8-DE87A84506A3}"/>
                </a:ext>
              </a:extLst>
            </p:cNvPr>
            <p:cNvSpPr txBox="1"/>
            <p:nvPr/>
          </p:nvSpPr>
          <p:spPr>
            <a:xfrm>
              <a:off x="7172363" y="1662916"/>
              <a:ext cx="53412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2" name="TekstSylinder 59">
              <a:extLst>
                <a:ext uri="{FF2B5EF4-FFF2-40B4-BE49-F238E27FC236}">
                  <a16:creationId xmlns:a16="http://schemas.microsoft.com/office/drawing/2014/main" id="{BFBB4FA5-74E7-49BC-94AA-ED552AAB7A93}"/>
                </a:ext>
              </a:extLst>
            </p:cNvPr>
            <p:cNvSpPr txBox="1"/>
            <p:nvPr/>
          </p:nvSpPr>
          <p:spPr>
            <a:xfrm>
              <a:off x="6510436" y="1662916"/>
              <a:ext cx="60305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3" name="TekstSylinder 60">
              <a:extLst>
                <a:ext uri="{FF2B5EF4-FFF2-40B4-BE49-F238E27FC236}">
                  <a16:creationId xmlns:a16="http://schemas.microsoft.com/office/drawing/2014/main" id="{AC8065AB-5512-4194-94AC-88F8946A943A}"/>
                </a:ext>
              </a:extLst>
            </p:cNvPr>
            <p:cNvSpPr txBox="1"/>
            <p:nvPr/>
          </p:nvSpPr>
          <p:spPr>
            <a:xfrm>
              <a:off x="5967343" y="1662916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µm</a:t>
              </a:r>
            </a:p>
          </p:txBody>
        </p:sp>
        <p:sp>
          <p:nvSpPr>
            <p:cNvPr id="24" name="TekstSylinder 61">
              <a:extLst>
                <a:ext uri="{FF2B5EF4-FFF2-40B4-BE49-F238E27FC236}">
                  <a16:creationId xmlns:a16="http://schemas.microsoft.com/office/drawing/2014/main" id="{1CF7CF53-895D-4CFF-A219-F2385B5B559A}"/>
                </a:ext>
              </a:extLst>
            </p:cNvPr>
            <p:cNvSpPr txBox="1"/>
            <p:nvPr/>
          </p:nvSpPr>
          <p:spPr>
            <a:xfrm>
              <a:off x="5301144" y="1662916"/>
              <a:ext cx="53732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µm</a:t>
              </a:r>
            </a:p>
          </p:txBody>
        </p:sp>
        <p:sp>
          <p:nvSpPr>
            <p:cNvPr id="25" name="TekstSylinder 62">
              <a:extLst>
                <a:ext uri="{FF2B5EF4-FFF2-40B4-BE49-F238E27FC236}">
                  <a16:creationId xmlns:a16="http://schemas.microsoft.com/office/drawing/2014/main" id="{08A0E54E-C515-4C6B-9206-D5ACD121B2A2}"/>
                </a:ext>
              </a:extLst>
            </p:cNvPr>
            <p:cNvSpPr txBox="1"/>
            <p:nvPr/>
          </p:nvSpPr>
          <p:spPr>
            <a:xfrm>
              <a:off x="4639217" y="1662916"/>
              <a:ext cx="606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µm</a:t>
              </a:r>
            </a:p>
          </p:txBody>
        </p:sp>
        <p:sp>
          <p:nvSpPr>
            <p:cNvPr id="26" name="TekstSylinder 63">
              <a:extLst>
                <a:ext uri="{FF2B5EF4-FFF2-40B4-BE49-F238E27FC236}">
                  <a16:creationId xmlns:a16="http://schemas.microsoft.com/office/drawing/2014/main" id="{4C239B92-47C8-49B5-9E4D-84BF10C709B1}"/>
                </a:ext>
              </a:extLst>
            </p:cNvPr>
            <p:cNvSpPr txBox="1"/>
            <p:nvPr/>
          </p:nvSpPr>
          <p:spPr>
            <a:xfrm>
              <a:off x="620147" y="2915206"/>
              <a:ext cx="53893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6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MHz</a:t>
              </a:r>
            </a:p>
          </p:txBody>
        </p:sp>
        <p:sp>
          <p:nvSpPr>
            <p:cNvPr id="27" name="TekstSylinder 64">
              <a:extLst>
                <a:ext uri="{FF2B5EF4-FFF2-40B4-BE49-F238E27FC236}">
                  <a16:creationId xmlns:a16="http://schemas.microsoft.com/office/drawing/2014/main" id="{10C60B68-56BC-499A-9E0C-EC359162BB70}"/>
                </a:ext>
              </a:extLst>
            </p:cNvPr>
            <p:cNvSpPr txBox="1"/>
            <p:nvPr/>
          </p:nvSpPr>
          <p:spPr>
            <a:xfrm>
              <a:off x="2513441" y="2915206"/>
              <a:ext cx="5357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9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GHz</a:t>
              </a:r>
            </a:p>
          </p:txBody>
        </p:sp>
        <p:sp>
          <p:nvSpPr>
            <p:cNvPr id="28" name="TekstSylinder 65">
              <a:extLst>
                <a:ext uri="{FF2B5EF4-FFF2-40B4-BE49-F238E27FC236}">
                  <a16:creationId xmlns:a16="http://schemas.microsoft.com/office/drawing/2014/main" id="{CF1983C6-9786-46B5-9C60-E75EBA0C2293}"/>
                </a:ext>
              </a:extLst>
            </p:cNvPr>
            <p:cNvSpPr txBox="1"/>
            <p:nvPr/>
          </p:nvSpPr>
          <p:spPr>
            <a:xfrm>
              <a:off x="4360283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12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29" name="TekstSylinder 66">
              <a:extLst>
                <a:ext uri="{FF2B5EF4-FFF2-40B4-BE49-F238E27FC236}">
                  <a16:creationId xmlns:a16="http://schemas.microsoft.com/office/drawing/2014/main" id="{42FAD05B-73AF-44BE-8048-D215BDD27F5C}"/>
                </a:ext>
              </a:extLst>
            </p:cNvPr>
            <p:cNvSpPr txBox="1"/>
            <p:nvPr/>
          </p:nvSpPr>
          <p:spPr>
            <a:xfrm>
              <a:off x="6253362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15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30" name="TekstSylinder 67">
              <a:extLst>
                <a:ext uri="{FF2B5EF4-FFF2-40B4-BE49-F238E27FC236}">
                  <a16:creationId xmlns:a16="http://schemas.microsoft.com/office/drawing/2014/main" id="{06EFABD7-EF06-4443-805A-D5D8A9338E9F}"/>
                </a:ext>
              </a:extLst>
            </p:cNvPr>
            <p:cNvSpPr txBox="1"/>
            <p:nvPr/>
          </p:nvSpPr>
          <p:spPr>
            <a:xfrm>
              <a:off x="8146441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18</a:t>
              </a:r>
              <a:r>
                <a:rPr lang="nb-NO" sz="1050" b="1" dirty="0"/>
                <a:t> Hz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196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7941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denne økta har vi sett på ulike </a:t>
            </a:r>
            <a:r>
              <a:rPr lang="nb-NO" sz="2200" dirty="0" err="1"/>
              <a:t>typar</a:t>
            </a:r>
            <a:r>
              <a:rPr lang="nb-NO" sz="2200" dirty="0"/>
              <a:t> elektromagnetisk stråling, og korleis ulike </a:t>
            </a:r>
            <a:r>
              <a:rPr lang="nb-NO" sz="2200" dirty="0" err="1"/>
              <a:t>typar</a:t>
            </a:r>
            <a:r>
              <a:rPr lang="nb-NO" sz="2200" dirty="0"/>
              <a:t> stråling kan </a:t>
            </a:r>
            <a:r>
              <a:rPr lang="nb-NO" sz="2200" dirty="0" err="1"/>
              <a:t>nyttast</a:t>
            </a:r>
            <a:r>
              <a:rPr lang="nb-NO" sz="2200" dirty="0"/>
              <a:t> i trådlaus kommunikasjon. Dette vil de få bruk for i oppdraget med å utvikle </a:t>
            </a:r>
            <a:r>
              <a:rPr lang="nb-NO" sz="2200" dirty="0" err="1"/>
              <a:t>ein</a:t>
            </a:r>
            <a:r>
              <a:rPr lang="nb-NO" sz="2200" dirty="0"/>
              <a:t> ide om </a:t>
            </a:r>
            <a:r>
              <a:rPr lang="nb-NO" sz="2200" dirty="0" err="1"/>
              <a:t>eit</a:t>
            </a:r>
            <a:r>
              <a:rPr lang="nb-NO" sz="2200" dirty="0"/>
              <a:t> smart klesplagg.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AA448B5B-904B-4D29-A145-368C698BFA64}"/>
              </a:ext>
            </a:extLst>
          </p:cNvPr>
          <p:cNvGrpSpPr/>
          <p:nvPr/>
        </p:nvGrpSpPr>
        <p:grpSpPr>
          <a:xfrm>
            <a:off x="2051720" y="3263420"/>
            <a:ext cx="4091062" cy="813652"/>
            <a:chOff x="179512" y="3768313"/>
            <a:chExt cx="8839106" cy="813652"/>
          </a:xfrm>
        </p:grpSpPr>
        <p:sp>
          <p:nvSpPr>
            <p:cNvPr id="6" name="Rektangel 75"/>
            <p:cNvSpPr/>
            <p:nvPr/>
          </p:nvSpPr>
          <p:spPr>
            <a:xfrm flipV="1">
              <a:off x="180706" y="3780213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Rett linje 77"/>
            <p:cNvCxnSpPr>
              <a:cxnSpLocks/>
            </p:cNvCxnSpPr>
            <p:nvPr/>
          </p:nvCxnSpPr>
          <p:spPr>
            <a:xfrm flipV="1">
              <a:off x="1895138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tt linje 78"/>
            <p:cNvCxnSpPr/>
            <p:nvPr/>
          </p:nvCxnSpPr>
          <p:spPr>
            <a:xfrm flipV="1">
              <a:off x="256481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linje 79"/>
            <p:cNvCxnSpPr/>
            <p:nvPr/>
          </p:nvCxnSpPr>
          <p:spPr>
            <a:xfrm flipV="1">
              <a:off x="323448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tt linje 103"/>
            <p:cNvCxnSpPr/>
            <p:nvPr/>
          </p:nvCxnSpPr>
          <p:spPr>
            <a:xfrm flipV="1">
              <a:off x="3904160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linje 104"/>
            <p:cNvCxnSpPr/>
            <p:nvPr/>
          </p:nvCxnSpPr>
          <p:spPr>
            <a:xfrm flipV="1">
              <a:off x="4573835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linje 124"/>
            <p:cNvCxnSpPr/>
            <p:nvPr/>
          </p:nvCxnSpPr>
          <p:spPr>
            <a:xfrm flipV="1">
              <a:off x="5913183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linje 125"/>
            <p:cNvCxnSpPr/>
            <p:nvPr/>
          </p:nvCxnSpPr>
          <p:spPr>
            <a:xfrm flipV="1">
              <a:off x="6582857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26"/>
            <p:cNvCxnSpPr/>
            <p:nvPr/>
          </p:nvCxnSpPr>
          <p:spPr>
            <a:xfrm flipV="1">
              <a:off x="725253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27"/>
            <p:cNvCxnSpPr/>
            <p:nvPr/>
          </p:nvCxnSpPr>
          <p:spPr>
            <a:xfrm flipV="1">
              <a:off x="792220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28"/>
            <p:cNvCxnSpPr/>
            <p:nvPr/>
          </p:nvCxnSpPr>
          <p:spPr>
            <a:xfrm flipV="1">
              <a:off x="859188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29"/>
            <p:cNvCxnSpPr/>
            <p:nvPr/>
          </p:nvCxnSpPr>
          <p:spPr>
            <a:xfrm flipV="1">
              <a:off x="5243509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52">
              <a:extLst>
                <a:ext uri="{FF2B5EF4-FFF2-40B4-BE49-F238E27FC236}">
                  <a16:creationId xmlns:a16="http://schemas.microsoft.com/office/drawing/2014/main" id="{DF6EFCB9-341C-41CA-A138-C432B4867B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925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53">
              <a:extLst>
                <a:ext uri="{FF2B5EF4-FFF2-40B4-BE49-F238E27FC236}">
                  <a16:creationId xmlns:a16="http://schemas.microsoft.com/office/drawing/2014/main" id="{F4D6CA82-5B18-441F-905D-7AB832C8F8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8931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014696" y="3792112"/>
              <a:ext cx="378619" cy="786947"/>
            </a:xfrm>
            <a:prstGeom prst="rect">
              <a:avLst/>
            </a:prstGeom>
          </p:spPr>
        </p:pic>
        <p:pic>
          <p:nvPicPr>
            <p:cNvPr id="21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4036686"/>
              <a:ext cx="8837912" cy="288803"/>
            </a:xfrm>
            <a:prstGeom prst="rect">
              <a:avLst/>
            </a:prstGeom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D2DBE25-CAA1-41F8-BB68-3DF6F95D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2572093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7941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err="1"/>
              <a:t>Gruppeoppgåve</a:t>
            </a:r>
            <a:r>
              <a:rPr lang="nb-NO" sz="2200" dirty="0"/>
              <a:t>: </a:t>
            </a:r>
          </a:p>
          <a:p>
            <a:pPr marL="0" indent="0">
              <a:buNone/>
            </a:pPr>
            <a:r>
              <a:rPr lang="nb-NO" sz="2200" dirty="0"/>
              <a:t>Kva </a:t>
            </a:r>
            <a:r>
              <a:rPr lang="nb-NO" sz="2200" dirty="0" err="1"/>
              <a:t>manglar</a:t>
            </a:r>
            <a:r>
              <a:rPr lang="nb-NO" sz="2200" dirty="0"/>
              <a:t> de av kunnskap for å kunne løyse oppdraget?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Bruk 3 minutt.</a:t>
            </a:r>
          </a:p>
        </p:txBody>
      </p:sp>
    </p:spTree>
    <p:extLst>
      <p:ext uri="{BB962C8B-B14F-4D97-AF65-F5344CB8AC3E}">
        <p14:creationId xmlns:p14="http://schemas.microsoft.com/office/powerpoint/2010/main" val="259425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Idékonkurranse </a:t>
            </a:r>
            <a:r>
              <a:rPr lang="nb-NO" sz="2800" dirty="0" err="1"/>
              <a:t>frå</a:t>
            </a:r>
            <a:r>
              <a:rPr lang="nb-NO" sz="2800" dirty="0"/>
              <a:t> Snakketøyet AS</a:t>
            </a:r>
          </a:p>
          <a:p>
            <a:r>
              <a:rPr lang="nb-NO" sz="2800" dirty="0"/>
              <a:t>Finn opp </a:t>
            </a:r>
            <a:r>
              <a:rPr lang="nb-NO" sz="2800" dirty="0" err="1"/>
              <a:t>eit</a:t>
            </a:r>
            <a:r>
              <a:rPr lang="nb-NO" sz="2800" dirty="0"/>
              <a:t> smart klesplagg som kommuniserer trådlaust med internett for å dekke </a:t>
            </a:r>
            <a:r>
              <a:rPr lang="nb-NO" sz="2800" dirty="0" err="1"/>
              <a:t>eit</a:t>
            </a:r>
            <a:r>
              <a:rPr lang="nb-NO" sz="2800" dirty="0"/>
              <a:t> behov. </a:t>
            </a:r>
          </a:p>
          <a:p>
            <a:r>
              <a:rPr lang="nb-NO" sz="2800" dirty="0"/>
              <a:t>Presenter id</a:t>
            </a:r>
            <a:r>
              <a:rPr lang="nn-NO" sz="2800" dirty="0"/>
              <a:t>é</a:t>
            </a:r>
            <a:r>
              <a:rPr lang="nb-NO" sz="2800" dirty="0"/>
              <a:t>en gjennom film eller bildeserie.</a:t>
            </a:r>
          </a:p>
          <a:p>
            <a:pPr marL="0" indent="0">
              <a:buNone/>
            </a:pPr>
            <a:endParaRPr lang="nb-NO" sz="2800" dirty="0"/>
          </a:p>
          <a:p>
            <a:endParaRPr lang="nb-NO" sz="28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10" name="Oval Callout 4">
            <a:extLst>
              <a:ext uri="{FF2B5EF4-FFF2-40B4-BE49-F238E27FC236}">
                <a16:creationId xmlns:a16="http://schemas.microsoft.com/office/drawing/2014/main" id="{C01C2038-CB80-48F3-8875-69F8286AFE09}"/>
              </a:ext>
            </a:extLst>
          </p:cNvPr>
          <p:cNvSpPr/>
          <p:nvPr/>
        </p:nvSpPr>
        <p:spPr>
          <a:xfrm>
            <a:off x="4679429" y="4155368"/>
            <a:ext cx="4032448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/>
              <a:t>Les gjennom heile oppdragsbrevet og studer skjemaet i elevheftet (side 1–2).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675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7C4E64E-49C1-4F71-AAF2-DC64C2B5B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9152" y="1268760"/>
            <a:ext cx="4623524" cy="5589240"/>
          </a:xfrm>
          <a:prstGeom prst="rect">
            <a:avLst/>
          </a:prstGeom>
        </p:spPr>
      </p:pic>
      <p:sp>
        <p:nvSpPr>
          <p:cNvPr id="8" name="Oval Callout 4">
            <a:extLst>
              <a:ext uri="{FF2B5EF4-FFF2-40B4-BE49-F238E27FC236}">
                <a16:creationId xmlns:a16="http://schemas.microsoft.com/office/drawing/2014/main" id="{BA17FE35-9318-4CD4-AB8D-5784F39420D6}"/>
              </a:ext>
            </a:extLst>
          </p:cNvPr>
          <p:cNvSpPr/>
          <p:nvPr/>
        </p:nvSpPr>
        <p:spPr>
          <a:xfrm>
            <a:off x="179512" y="2924944"/>
            <a:ext cx="3888432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elevheftet har de </a:t>
            </a:r>
            <a:r>
              <a:rPr lang="nb-NO" dirty="0" err="1"/>
              <a:t>kjenneteikn</a:t>
            </a:r>
            <a:r>
              <a:rPr lang="nb-NO" dirty="0"/>
              <a:t> på måloppnåelse. Dei skal </a:t>
            </a:r>
            <a:r>
              <a:rPr lang="nb-NO" dirty="0" err="1"/>
              <a:t>vere</a:t>
            </a:r>
            <a:r>
              <a:rPr lang="nb-NO" dirty="0"/>
              <a:t> ei støtte gjennom undervisningsopplegget.</a:t>
            </a:r>
          </a:p>
          <a:p>
            <a:pPr algn="ctr"/>
            <a:endParaRPr lang="nn-NO" sz="800" dirty="0"/>
          </a:p>
        </p:txBody>
      </p:sp>
    </p:spTree>
    <p:extLst>
      <p:ext uri="{BB962C8B-B14F-4D97-AF65-F5344CB8AC3E}">
        <p14:creationId xmlns:p14="http://schemas.microsoft.com/office/powerpoint/2010/main" val="10084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7787208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neste økt skal vi sjå </a:t>
            </a:r>
            <a:r>
              <a:rPr lang="nn-NO" sz="2200" dirty="0"/>
              <a:t>nærare på internett som eit elektronisk kommunikasjonssystem.</a:t>
            </a:r>
          </a:p>
          <a:p>
            <a:pPr marL="0" indent="0">
              <a:buNone/>
            </a:pPr>
            <a:r>
              <a:rPr lang="nb-NO" sz="2200" dirty="0"/>
              <a:t>De får da </a:t>
            </a:r>
            <a:r>
              <a:rPr lang="nb-NO" sz="2200" dirty="0" err="1"/>
              <a:t>fleire</a:t>
            </a:r>
            <a:r>
              <a:rPr lang="nb-NO" sz="2200" dirty="0"/>
              <a:t> eksempel på smarte klesplagg som kan hjelpe dykk fram til ei løysing på oppdraget.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1728192" cy="19036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01008"/>
            <a:ext cx="3484540" cy="194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34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Tenk-par-del:</a:t>
            </a:r>
          </a:p>
          <a:p>
            <a:r>
              <a:rPr lang="nb-NO" sz="2800" dirty="0"/>
              <a:t>Kva blir det spurt etter i oppdraget?</a:t>
            </a:r>
          </a:p>
          <a:p>
            <a:r>
              <a:rPr lang="nb-NO" sz="2800" dirty="0"/>
              <a:t>Kva slags kompetanse/kunnskap er nødvendig for å løyse oppdraget?</a:t>
            </a:r>
          </a:p>
          <a:p>
            <a:pPr marL="0" indent="0">
              <a:buNone/>
            </a:pPr>
            <a:endParaRPr lang="nb-NO" sz="2800" dirty="0"/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90672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Smarte klede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3848978" cy="2855559"/>
          </a:xfr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B93F731D-9BBB-48E0-B065-89C4E9AF0E7E}"/>
              </a:ext>
            </a:extLst>
          </p:cNvPr>
          <p:cNvSpPr/>
          <p:nvPr/>
        </p:nvSpPr>
        <p:spPr>
          <a:xfrm>
            <a:off x="375809" y="3983146"/>
            <a:ext cx="4032448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/>
              <a:t>Jobb i grupper. Noter ned nokon idear til andre smarte klede.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98406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Eksempel på kommunikasjonssystem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2731988" cy="3140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672955"/>
            <a:ext cx="3438759" cy="21850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3790322" cy="2444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9992" y="1268760"/>
            <a:ext cx="2520280" cy="707886"/>
          </a:xfrm>
          <a:prstGeom prst="rect">
            <a:avLst/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2000" dirty="0">
                <a:solidFill>
                  <a:srgbClr val="0070C0"/>
                </a:solidFill>
              </a:rPr>
              <a:t>Korleis får vi send ei pakke?</a:t>
            </a:r>
          </a:p>
        </p:txBody>
      </p:sp>
    </p:spTree>
    <p:extLst>
      <p:ext uri="{BB962C8B-B14F-4D97-AF65-F5344CB8AC3E}">
        <p14:creationId xmlns:p14="http://schemas.microsoft.com/office/powerpoint/2010/main" val="53765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Flytskjema</a:t>
            </a:r>
            <a:br>
              <a:rPr lang="nb-NO" dirty="0"/>
            </a:br>
            <a:r>
              <a:rPr lang="nb-NO" sz="2400" dirty="0"/>
              <a:t>sende ei pakke</a:t>
            </a: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916832"/>
            <a:ext cx="8302072" cy="4781289"/>
            <a:chOff x="827584" y="1052736"/>
            <a:chExt cx="8374584" cy="4925577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90444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</a:t>
              </a:r>
              <a:r>
                <a:rPr lang="nb-NO" sz="1400" dirty="0" err="1"/>
                <a:t>ein</a:t>
              </a:r>
              <a:endParaRPr lang="nb-NO" sz="1400" dirty="0"/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sendar</a:t>
              </a:r>
              <a:endParaRPr lang="nb-NO" dirty="0"/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bod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91047"/>
              <a:ext cx="1601579" cy="1468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19245" y="1389317"/>
              <a:ext cx="2304231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ei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92060" cy="760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Pakka blir transportert </a:t>
              </a:r>
              <a:r>
                <a:rPr lang="nb-NO" sz="1400" dirty="0" err="1"/>
                <a:t>derfrå</a:t>
              </a:r>
              <a:r>
                <a:rPr lang="nb-NO" sz="1400" dirty="0"/>
                <a:t> med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mottakar</a:t>
              </a:r>
              <a:endParaRPr lang="nb-NO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870421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pakka </a:t>
              </a:r>
              <a:r>
                <a:rPr lang="nb-NO" sz="1400" dirty="0" err="1"/>
                <a:t>hamnar</a:t>
              </a:r>
              <a:r>
                <a:rPr lang="nb-NO" sz="1400" dirty="0"/>
                <a:t>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39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Pakka blir tatt med ut av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402202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pakka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6588224" y="692696"/>
            <a:ext cx="2016224" cy="1200329"/>
          </a:xfrm>
          <a:prstGeom prst="rect">
            <a:avLst/>
          </a:prstGeom>
          <a:solidFill>
            <a:srgbClr val="FFC000">
              <a:alpha val="53000"/>
            </a:srgb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err="1"/>
              <a:t>Eit</a:t>
            </a:r>
            <a:r>
              <a:rPr lang="nb-NO" dirty="0"/>
              <a:t> flytskjema er ei grafisk framstilling av </a:t>
            </a:r>
            <a:r>
              <a:rPr lang="nb-NO" dirty="0" err="1"/>
              <a:t>ein</a:t>
            </a:r>
            <a:r>
              <a:rPr lang="nb-NO" dirty="0"/>
              <a:t> prosess eller </a:t>
            </a:r>
            <a:r>
              <a:rPr lang="nb-NO" dirty="0" err="1"/>
              <a:t>eit</a:t>
            </a:r>
            <a:r>
              <a:rPr lang="nb-NO" dirty="0"/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130349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237931"/>
          </a:xfrm>
        </p:spPr>
        <p:txBody>
          <a:bodyPr>
            <a:normAutofit/>
          </a:bodyPr>
          <a:lstStyle/>
          <a:p>
            <a:r>
              <a:rPr lang="nb-NO" sz="2200" dirty="0"/>
              <a:t>Funksjonen til alle kommunikasjonssystem er å sende informasjon </a:t>
            </a:r>
            <a:r>
              <a:rPr lang="nb-NO" sz="2200" dirty="0" err="1"/>
              <a:t>frå</a:t>
            </a:r>
            <a:r>
              <a:rPr lang="nb-NO" sz="2200" dirty="0"/>
              <a:t> </a:t>
            </a:r>
            <a:r>
              <a:rPr lang="nb-NO" sz="2200" dirty="0" err="1"/>
              <a:t>ein</a:t>
            </a:r>
            <a:r>
              <a:rPr lang="nb-NO" sz="2200" dirty="0"/>
              <a:t> </a:t>
            </a:r>
            <a:r>
              <a:rPr lang="nb-NO" sz="2200" dirty="0" err="1"/>
              <a:t>sendar</a:t>
            </a:r>
            <a:r>
              <a:rPr lang="nb-NO" sz="2200" dirty="0"/>
              <a:t> til </a:t>
            </a:r>
            <a:r>
              <a:rPr lang="nb-NO" sz="2200" dirty="0" err="1"/>
              <a:t>éin</a:t>
            </a:r>
            <a:r>
              <a:rPr lang="nb-NO" sz="2200" dirty="0"/>
              <a:t> eller </a:t>
            </a:r>
            <a:r>
              <a:rPr lang="nb-NO" sz="2200" dirty="0" err="1"/>
              <a:t>fleire</a:t>
            </a:r>
            <a:r>
              <a:rPr lang="nb-NO" sz="2200" dirty="0"/>
              <a:t> </a:t>
            </a:r>
            <a:r>
              <a:rPr lang="nb-NO" sz="2200" dirty="0" err="1"/>
              <a:t>mottakarar</a:t>
            </a:r>
            <a:r>
              <a:rPr lang="nb-NO" sz="2200" dirty="0"/>
              <a:t>.</a:t>
            </a:r>
          </a:p>
          <a:p>
            <a:r>
              <a:rPr lang="nb-NO" sz="2200" dirty="0" err="1"/>
              <a:t>Eit</a:t>
            </a:r>
            <a:r>
              <a:rPr lang="nb-NO" sz="2200" dirty="0"/>
              <a:t> kommunikasjonssystem består av </a:t>
            </a:r>
            <a:r>
              <a:rPr lang="nb-NO" sz="2200" dirty="0" err="1"/>
              <a:t>fleire</a:t>
            </a:r>
            <a:r>
              <a:rPr lang="nb-NO" sz="2200" dirty="0"/>
              <a:t> </a:t>
            </a:r>
            <a:r>
              <a:rPr lang="nb-NO" sz="2200" dirty="0" err="1"/>
              <a:t>delar</a:t>
            </a:r>
            <a:r>
              <a:rPr lang="nb-NO" sz="2200" dirty="0"/>
              <a:t> med kvar sin funksjon. </a:t>
            </a:r>
            <a:r>
              <a:rPr lang="nb-NO" sz="2200" dirty="0" err="1"/>
              <a:t>Delane</a:t>
            </a:r>
            <a:r>
              <a:rPr lang="nb-NO" sz="2200" dirty="0"/>
              <a:t> jobbar </a:t>
            </a:r>
            <a:r>
              <a:rPr lang="nb-NO" sz="2200" dirty="0" err="1"/>
              <a:t>saman</a:t>
            </a:r>
            <a:r>
              <a:rPr lang="nb-NO" sz="2200" dirty="0"/>
              <a:t> for å overføre informasjon.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Kommunikasjonssystem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2839344" y="3933056"/>
            <a:ext cx="5976664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Å sende ei pakke er </a:t>
            </a:r>
            <a:r>
              <a:rPr lang="nb-NO" sz="2000" dirty="0" err="1"/>
              <a:t>eit</a:t>
            </a:r>
            <a:r>
              <a:rPr lang="nb-NO" sz="2000" dirty="0"/>
              <a:t> døme på </a:t>
            </a:r>
            <a:r>
              <a:rPr lang="nb-NO" sz="2000" dirty="0" err="1"/>
              <a:t>eit</a:t>
            </a:r>
            <a:r>
              <a:rPr lang="nb-NO" sz="2000" dirty="0"/>
              <a:t> kommunikasjonssystem. Kan de </a:t>
            </a:r>
            <a:r>
              <a:rPr lang="nb-NO" sz="2000" dirty="0" err="1"/>
              <a:t>kome</a:t>
            </a:r>
            <a:r>
              <a:rPr lang="nb-NO" sz="2000" dirty="0"/>
              <a:t> på </a:t>
            </a:r>
            <a:r>
              <a:rPr lang="nb-NO" sz="2000" dirty="0" err="1"/>
              <a:t>fleire</a:t>
            </a:r>
            <a:r>
              <a:rPr lang="nb-NO" sz="2000" dirty="0"/>
              <a:t> eksempel på kommunikasjonssystem?</a:t>
            </a:r>
          </a:p>
        </p:txBody>
      </p:sp>
    </p:spTree>
    <p:extLst>
      <p:ext uri="{BB962C8B-B14F-4D97-AF65-F5344CB8AC3E}">
        <p14:creationId xmlns:p14="http://schemas.microsoft.com/office/powerpoint/2010/main" val="18103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3866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mørkeret laga det norske paret tre korte glimt, tre lange og tre korte igjen med lommelykta, med andre ord laga </a:t>
            </a:r>
            <a:r>
              <a:rPr lang="nb-NO" sz="2200" dirty="0" err="1"/>
              <a:t>dei</a:t>
            </a:r>
            <a:r>
              <a:rPr lang="nb-NO" sz="2200" dirty="0"/>
              <a:t> nødsignalet SOS. Det skriv gd.no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620688"/>
            <a:ext cx="567103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2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 ord?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Kva ord på tre </a:t>
            </a:r>
            <a:r>
              <a:rPr lang="nb-NO" dirty="0" err="1"/>
              <a:t>bokstavar</a:t>
            </a:r>
            <a:r>
              <a:rPr lang="nb-NO" dirty="0"/>
              <a:t> </a:t>
            </a:r>
            <a:r>
              <a:rPr lang="nb-NO" dirty="0" err="1"/>
              <a:t>sendast</a:t>
            </a:r>
            <a:r>
              <a:rPr lang="nb-NO" dirty="0"/>
              <a:t> her?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564904"/>
            <a:ext cx="3744416" cy="3638299"/>
          </a:xfrm>
          <a:prstGeom prst="rect">
            <a:avLst/>
          </a:prstGeom>
        </p:spPr>
      </p:pic>
      <p:pic>
        <p:nvPicPr>
          <p:cNvPr id="5" name="Morse BR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2209483"/>
            <a:ext cx="2448272" cy="435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14656</TotalTime>
  <Words>890</Words>
  <Application>Microsoft Office PowerPoint</Application>
  <PresentationFormat>Skjermfremvisning (4:3)</PresentationFormat>
  <Paragraphs>163</Paragraphs>
  <Slides>21</Slides>
  <Notes>5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Office-tema</vt:lpstr>
      <vt:lpstr>Smarte klede til fiskarar</vt:lpstr>
      <vt:lpstr>Oppdrag snakketøy</vt:lpstr>
      <vt:lpstr>Oppdrag snakketøy</vt:lpstr>
      <vt:lpstr>Smarte klede</vt:lpstr>
      <vt:lpstr>Eksempel på kommunikasjonssystem</vt:lpstr>
      <vt:lpstr>Flytskjema sende ei pakke</vt:lpstr>
      <vt:lpstr>Kommunikasjonssystem</vt:lpstr>
      <vt:lpstr>PowerPoint-presentasjon</vt:lpstr>
      <vt:lpstr>Kva ord?</vt:lpstr>
      <vt:lpstr>Kommunikasjonssystem</vt:lpstr>
      <vt:lpstr>Kommunikasjonssystem</vt:lpstr>
      <vt:lpstr>Kva er elektromagnetisk stråling?</vt:lpstr>
      <vt:lpstr>PowerPoint-presentasjon</vt:lpstr>
      <vt:lpstr>Elektromagnetisk stråling</vt:lpstr>
      <vt:lpstr>PowerPoint-presentasjon</vt:lpstr>
      <vt:lpstr>Samanlikn IR, bluetooth og wifi</vt:lpstr>
      <vt:lpstr>Stråling og energi</vt:lpstr>
      <vt:lpstr>Oppsummering</vt:lpstr>
      <vt:lpstr>Oppsummering</vt:lpstr>
      <vt:lpstr>Oppsummering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Berit Reitan</cp:lastModifiedBy>
  <cp:revision>399</cp:revision>
  <dcterms:created xsi:type="dcterms:W3CDTF">2016-11-04T13:38:15Z</dcterms:created>
  <dcterms:modified xsi:type="dcterms:W3CDTF">2025-06-30T09:15:37Z</dcterms:modified>
</cp:coreProperties>
</file>