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6" r:id="rId2"/>
    <p:sldId id="299" r:id="rId3"/>
    <p:sldId id="315" r:id="rId4"/>
    <p:sldId id="316" r:id="rId5"/>
    <p:sldId id="321" r:id="rId6"/>
    <p:sldId id="324" r:id="rId7"/>
    <p:sldId id="320" r:id="rId8"/>
    <p:sldId id="326" r:id="rId9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Berit Reitan" initials="BR [2]" lastIdx="1" clrIdx="1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0C9"/>
    <a:srgbClr val="C16DEF"/>
    <a:srgbClr val="591BC9"/>
    <a:srgbClr val="F9D1F6"/>
    <a:srgbClr val="EBD0FA"/>
    <a:srgbClr val="ECCDFD"/>
    <a:srgbClr val="FDCDF7"/>
    <a:srgbClr val="4635AF"/>
    <a:srgbClr val="4421C3"/>
    <a:srgbClr val="443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463" autoAdjust="0"/>
  </p:normalViewPr>
  <p:slideViewPr>
    <p:cSldViewPr snapToGrid="0">
      <p:cViewPr varScale="1">
        <p:scale>
          <a:sx n="83" d="100"/>
          <a:sy n="83" d="100"/>
        </p:scale>
        <p:origin x="96" y="396"/>
      </p:cViewPr>
      <p:guideLst/>
    </p:cSldViewPr>
  </p:slideViewPr>
  <p:outlineViewPr>
    <p:cViewPr>
      <p:scale>
        <a:sx n="33" d="100"/>
        <a:sy n="33" d="100"/>
      </p:scale>
      <p:origin x="0" y="-160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095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1856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475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sz="1200" noProof="0" dirty="0"/>
              <a:t>Ev. ekstra informasjon: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200" noProof="0" dirty="0"/>
              <a:t>Vassklokker vart allereie brukt i Egypt frå ca. 1500 f.Kr.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200" noProof="0" dirty="0"/>
              <a:t>Vassklokkene vart blant anna brukt til å avgrense taletida ved dei greske domstolane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n-NO" sz="1200" noProof="0" dirty="0"/>
              <a:t>Talaren fekk for eksempel tildelt ein behaldar med 120 liter vatn, og når han var tom etter ca. 20 minutt, var taletida ute. 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332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sz="1200" noProof="0" dirty="0"/>
              <a:t>Ev. ekstra informasjon: </a:t>
            </a:r>
          </a:p>
          <a:p>
            <a:pPr marL="0" indent="0">
              <a:buNone/>
            </a:pPr>
            <a:r>
              <a:rPr lang="nn-NO" sz="1200" noProof="0" dirty="0"/>
              <a:t>Eit timeglas består av to behaldarar som er forbunde til kvarandre med eit tynt røyr. Den eine behaldaren er nesten full med fin sand, som renn gjennom røyret og ned i den andre behaldaren.</a:t>
            </a:r>
          </a:p>
          <a:p>
            <a:pPr marL="0" indent="0">
              <a:buNone/>
            </a:pPr>
            <a:r>
              <a:rPr lang="nn-NO" sz="1200" noProof="0" dirty="0"/>
              <a:t>Timeglaset kan bli tilpassa ønska tid ved å variere mengda sand, og tjukkleiken på røyret mellom behaldarane. 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8772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200" noProof="0" dirty="0"/>
              <a:t>Ev. ekstra informasjon: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1200" noProof="0" dirty="0"/>
              <a:t>Riktig tid baserer seg på ca. 500 atomur rundt om i verda. Fire av desse ligg i Noreg.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n-NO" sz="1200" noProof="0" dirty="0"/>
              <a:t>Atom-armbandsur held seg oppdatert ved hjelp av radiosignal frå desse 500 atomura.</a:t>
            </a: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6582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3750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191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26.06.2023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User:Marsya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fmU15hJ1W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A8E78FF-0504-4A4A-8628-1F17A49D9B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338" y="640080"/>
            <a:ext cx="3734014" cy="35661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5400" b="1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Korleis måle tid?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Bilete 1" descr="Stoppeklokke. Foto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5313225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7144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n-NO" sz="5400"/>
              <a:t>Å måle tid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nn-NO" sz="2200"/>
              <a:t>De har no brukt klokke til å ta tida og til å leggje saman totalt brukt tid i ei gitt løype. </a:t>
            </a:r>
          </a:p>
          <a:p>
            <a:r>
              <a:rPr lang="nn-NO" sz="2200"/>
              <a:t>Vi skal no leggje inn tidene til alle gruppene i ein felles tabell og sjå kven som kom nærast idealtida.</a:t>
            </a:r>
          </a:p>
          <a:p>
            <a:pPr marL="0" indent="0">
              <a:buNone/>
            </a:pPr>
            <a:endParaRPr lang="nn-NO" sz="2200"/>
          </a:p>
        </p:txBody>
      </p:sp>
      <p:pic>
        <p:nvPicPr>
          <p:cNvPr id="8" name="Bilde 7" descr="Digitalt armbandsur. Foto">
            <a:extLst>
              <a:ext uri="{FF2B5EF4-FFF2-40B4-BE49-F238E27FC236}">
                <a16:creationId xmlns:a16="http://schemas.microsoft.com/office/drawing/2014/main" id="{5B67B629-0C84-4D5D-9481-B522798EB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9754" y="1205553"/>
            <a:ext cx="5458968" cy="444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13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Totaltida på kvar gruppe</a:t>
            </a:r>
          </a:p>
        </p:txBody>
      </p:sp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4B346C59-1362-4312-8857-B20F473125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773500"/>
              </p:ext>
            </p:extLst>
          </p:nvPr>
        </p:nvGraphicFramePr>
        <p:xfrm>
          <a:off x="1026459" y="1969060"/>
          <a:ext cx="5180215" cy="310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3293">
                  <a:extLst>
                    <a:ext uri="{9D8B030D-6E8A-4147-A177-3AD203B41FA5}">
                      <a16:colId xmlns:a16="http://schemas.microsoft.com/office/drawing/2014/main" val="2397091683"/>
                    </a:ext>
                  </a:extLst>
                </a:gridCol>
                <a:gridCol w="4236922">
                  <a:extLst>
                    <a:ext uri="{9D8B030D-6E8A-4147-A177-3AD203B41FA5}">
                      <a16:colId xmlns:a16="http://schemas.microsoft.com/office/drawing/2014/main" val="3726823719"/>
                    </a:ext>
                  </a:extLst>
                </a:gridCol>
              </a:tblGrid>
              <a:tr h="388121">
                <a:tc>
                  <a:txBody>
                    <a:bodyPr/>
                    <a:lstStyle/>
                    <a:p>
                      <a:r>
                        <a:rPr lang="nb-NO" dirty="0"/>
                        <a:t>Gruppe</a:t>
                      </a:r>
                    </a:p>
                  </a:txBody>
                  <a:tcPr>
                    <a:solidFill>
                      <a:srgbClr val="1B30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Totaltid</a:t>
                      </a:r>
                    </a:p>
                  </a:txBody>
                  <a:tcPr>
                    <a:solidFill>
                      <a:srgbClr val="1B30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667879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45809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32845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075140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661233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503258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761250"/>
                  </a:ext>
                </a:extLst>
              </a:tr>
              <a:tr h="388121"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048371"/>
                  </a:ext>
                </a:extLst>
              </a:tr>
            </a:tbl>
          </a:graphicData>
        </a:graphic>
      </p:graphicFrame>
      <p:pic>
        <p:nvPicPr>
          <p:cNvPr id="7" name="Bilde 6" descr="Samling av klokker. Illustrasjon">
            <a:extLst>
              <a:ext uri="{FF2B5EF4-FFF2-40B4-BE49-F238E27FC236}">
                <a16:creationId xmlns:a16="http://schemas.microsoft.com/office/drawing/2014/main" id="{D38D00F2-0518-46E7-AECA-9F3C9E954A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500" y="1969060"/>
            <a:ext cx="5076825" cy="3384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nakkeboble: rektangel med avrundede hjørner 5">
            <a:extLst>
              <a:ext uri="{FF2B5EF4-FFF2-40B4-BE49-F238E27FC236}">
                <a16:creationId xmlns:a16="http://schemas.microsoft.com/office/drawing/2014/main" id="{CBA429EF-399A-40B4-8FF1-7C5732BE89F8}"/>
              </a:ext>
            </a:extLst>
          </p:cNvPr>
          <p:cNvSpPr/>
          <p:nvPr/>
        </p:nvSpPr>
        <p:spPr>
          <a:xfrm>
            <a:off x="7852929" y="377390"/>
            <a:ext cx="2405887" cy="1076325"/>
          </a:xfrm>
          <a:prstGeom prst="wedgeRoundRectCallout">
            <a:avLst>
              <a:gd name="adj1" fmla="val -74293"/>
              <a:gd name="adj2" fmla="val 93209"/>
              <a:gd name="adj3" fmla="val 16667"/>
            </a:avLst>
          </a:prstGeom>
          <a:solidFill>
            <a:schemeClr val="bg1"/>
          </a:solidFill>
          <a:ln w="28575">
            <a:solidFill>
              <a:srgbClr val="1B30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Kva strategiar brukte de?</a:t>
            </a:r>
          </a:p>
        </p:txBody>
      </p:sp>
      <p:sp>
        <p:nvSpPr>
          <p:cNvPr id="6" name="Snakkeboble: rektangel med avrundede hjørner 6">
            <a:extLst>
              <a:ext uri="{FF2B5EF4-FFF2-40B4-BE49-F238E27FC236}">
                <a16:creationId xmlns:a16="http://schemas.microsoft.com/office/drawing/2014/main" id="{327B26B9-96DA-42B5-B8D3-81592DF965A5}"/>
              </a:ext>
            </a:extLst>
          </p:cNvPr>
          <p:cNvSpPr/>
          <p:nvPr/>
        </p:nvSpPr>
        <p:spPr>
          <a:xfrm>
            <a:off x="5143500" y="5461000"/>
            <a:ext cx="3015095" cy="1076325"/>
          </a:xfrm>
          <a:prstGeom prst="wedgeRoundRectCallout">
            <a:avLst>
              <a:gd name="adj1" fmla="val -37818"/>
              <a:gd name="adj2" fmla="val -76381"/>
              <a:gd name="adj3" fmla="val 16667"/>
            </a:avLst>
          </a:prstGeom>
          <a:solidFill>
            <a:schemeClr val="bg1"/>
          </a:solidFill>
          <a:ln w="28575">
            <a:solidFill>
              <a:srgbClr val="1B30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>
                <a:solidFill>
                  <a:schemeClr val="tx1"/>
                </a:solidFill>
              </a:rPr>
              <a:t>Kva for ein strategi fungerte best? Kvifor?</a:t>
            </a:r>
          </a:p>
        </p:txBody>
      </p:sp>
    </p:spTree>
    <p:extLst>
      <p:ext uri="{BB962C8B-B14F-4D97-AF65-F5344CB8AC3E}">
        <p14:creationId xmlns:p14="http://schemas.microsoft.com/office/powerpoint/2010/main" val="232474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nn-NO" sz="5000" dirty="0"/>
              <a:t>Dei eldste klokkene</a:t>
            </a:r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217194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n-NO" sz="2200" dirty="0"/>
              <a:t>Nokre av dei eldste klokkene vi kjenner til, er vassklokker (</a:t>
            </a:r>
            <a:r>
              <a:rPr lang="nn-NO" sz="2200" dirty="0" err="1"/>
              <a:t>vassur</a:t>
            </a:r>
            <a:r>
              <a:rPr lang="nn-NO" sz="2200" dirty="0"/>
              <a:t>). </a:t>
            </a:r>
          </a:p>
          <a:p>
            <a:pPr marL="0" indent="0">
              <a:buNone/>
            </a:pPr>
            <a:r>
              <a:rPr lang="nn-NO" sz="2200" b="0" i="0" dirty="0">
                <a:effectLst/>
              </a:rPr>
              <a:t>Vassklokkene </a:t>
            </a:r>
            <a:r>
              <a:rPr lang="nn-NO" sz="2200" dirty="0"/>
              <a:t>hadde eit lite hol i botnen. Når behaldaren var tom for vatn, hadde den tilmålte tida gått. </a:t>
            </a:r>
          </a:p>
          <a:p>
            <a:pPr marL="0" indent="0">
              <a:buNone/>
            </a:pPr>
            <a:endParaRPr lang="nn-NO" sz="2200" dirty="0"/>
          </a:p>
        </p:txBody>
      </p:sp>
      <p:pic>
        <p:nvPicPr>
          <p:cNvPr id="1026" name="Picture 2" descr="To leirpotter. Foto.">
            <a:extLs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3036" y="142465"/>
            <a:ext cx="4334845" cy="603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73037" y="6250242"/>
            <a:ext cx="4666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/>
              <a:t>Rekonstruksjon av ein leireoriginal frå slutten av 500-talet f.Kr. Ancient Agora Museum i Athen. </a:t>
            </a:r>
            <a:r>
              <a:rPr lang="nn-NO" sz="1400" dirty="0" err="1">
                <a:hlinkClick r:id="rId4" tooltip="User:Marsyas"/>
              </a:rPr>
              <a:t>Marsyas</a:t>
            </a:r>
            <a:r>
              <a:rPr lang="nn-NO" sz="1400" dirty="0"/>
              <a:t>, CC BY-SA 2.5</a:t>
            </a:r>
          </a:p>
        </p:txBody>
      </p:sp>
      <p:sp>
        <p:nvSpPr>
          <p:cNvPr id="5" name="Snakkeboble: rektangel med avrundede hjørner 4">
            <a:extLst>
              <a:ext uri="{FF2B5EF4-FFF2-40B4-BE49-F238E27FC236}">
                <a16:creationId xmlns:a16="http://schemas.microsoft.com/office/drawing/2014/main" id="{9A065D6F-81CA-064A-D520-21A0B1F5D2CD}"/>
              </a:ext>
            </a:extLst>
          </p:cNvPr>
          <p:cNvSpPr/>
          <p:nvPr/>
        </p:nvSpPr>
        <p:spPr>
          <a:xfrm>
            <a:off x="1853853" y="5513261"/>
            <a:ext cx="3713432" cy="1076325"/>
          </a:xfrm>
          <a:prstGeom prst="wedgeRoundRectCallout">
            <a:avLst>
              <a:gd name="adj1" fmla="val 21658"/>
              <a:gd name="adj2" fmla="val -80967"/>
              <a:gd name="adj3" fmla="val 16667"/>
            </a:avLst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</a:rPr>
              <a:t>Men vassklokker måtte da vere upraktiske å ta med seg?</a:t>
            </a:r>
          </a:p>
        </p:txBody>
      </p:sp>
    </p:spTree>
    <p:extLst>
      <p:ext uri="{BB962C8B-B14F-4D97-AF65-F5344CB8AC3E}">
        <p14:creationId xmlns:p14="http://schemas.microsoft.com/office/powerpoint/2010/main" val="269308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nn-NO" sz="5400" dirty="0"/>
              <a:t>Timeglas (</a:t>
            </a:r>
            <a:r>
              <a:rPr lang="nn-NO" sz="5400" dirty="0" err="1"/>
              <a:t>sandur</a:t>
            </a:r>
            <a:r>
              <a:rPr lang="nn-NO" sz="5400" dirty="0"/>
              <a:t>)</a:t>
            </a:r>
          </a:p>
        </p:txBody>
      </p:sp>
      <p:pic>
        <p:nvPicPr>
          <p:cNvPr id="6" name="Bilde 5" descr="Timeglas. Foto.">
            <a:extLst>
              <a:ext uri="{FF2B5EF4-FFF2-40B4-BE49-F238E27FC236}">
                <a16:creationId xmlns:a16="http://schemas.microsoft.com/office/drawing/2014/main" id="{12A1AFD3-1167-4052-AF84-094A170CEC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089904" cy="2315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Timeglas var ein vanleg tidsmålar i mellomalderen, og dei er framleis i bruk i dag, for eksempel i brettspel. </a:t>
            </a:r>
          </a:p>
          <a:p>
            <a:pPr marL="0" indent="0">
              <a:buNone/>
            </a:pPr>
            <a:r>
              <a:rPr lang="nn-NO" sz="2200" dirty="0"/>
              <a:t>Timeglas fungerer litt på same måte som vassklokkene, men dei er mykje enklare å ta med seg.</a:t>
            </a:r>
          </a:p>
        </p:txBody>
      </p:sp>
    </p:spTree>
    <p:extLst>
      <p:ext uri="{BB962C8B-B14F-4D97-AF65-F5344CB8AC3E}">
        <p14:creationId xmlns:p14="http://schemas.microsoft.com/office/powerpoint/2010/main" val="201588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n-NO" sz="5400"/>
              <a:t>Atomur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671622" cy="19568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dirty="0"/>
              <a:t>Dei mest nøyaktige klokkene i dag er atomur. I løpet av ein million år vil eit atomur ha eit avvik på rundt eitt sekund. Nøyaktig tidsmåling er viktig for blant anna satellittnavigasjon. 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7F40D4F-6DA6-BFC0-6446-95D1B87F42BA}"/>
              </a:ext>
            </a:extLst>
          </p:cNvPr>
          <p:cNvSpPr txBox="1"/>
          <p:nvPr/>
        </p:nvSpPr>
        <p:spPr>
          <a:xfrm>
            <a:off x="6270598" y="5542627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>
                <a:hlinkClick r:id="rId3"/>
              </a:rPr>
              <a:t>Atomklokker måler norsk tid hos Justervesenet - YouTube</a:t>
            </a:r>
            <a:endParaRPr lang="nn-NO"/>
          </a:p>
        </p:txBody>
      </p:sp>
      <p:pic>
        <p:nvPicPr>
          <p:cNvPr id="8" name="Bilde 7" descr="Faksimile av YouTube videoen.">
            <a:hlinkClick r:id="rId3"/>
            <a:extLst>
              <a:ext uri="{FF2B5EF4-FFF2-40B4-BE49-F238E27FC236}">
                <a16:creationId xmlns:a16="http://schemas.microsoft.com/office/drawing/2014/main" id="{0D94D9FF-0FA7-7342-7901-F047A0AB8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987" y="2282210"/>
            <a:ext cx="5616465" cy="326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2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6804CCDD-88C7-4B43-A381-F2D8DAF62B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2648" y="365124"/>
            <a:ext cx="5221224" cy="2066544"/>
          </a:xfrm>
        </p:spPr>
        <p:txBody>
          <a:bodyPr anchor="b">
            <a:normAutofit/>
          </a:bodyPr>
          <a:lstStyle/>
          <a:p>
            <a:r>
              <a:rPr lang="nn-NO" sz="5400" dirty="0"/>
              <a:t>Måling av tid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370FFB5-F5A3-4790-864C-AA38F25E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843784"/>
            <a:ext cx="5045202" cy="206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Teknologi for å måle tid har utvikla seg gjennom fleire tusen år. Etter kvart har ulike teknikkar gjort tidsmåling meir og meir nøyaktig.</a:t>
            </a:r>
          </a:p>
        </p:txBody>
      </p:sp>
      <p:pic>
        <p:nvPicPr>
          <p:cNvPr id="8" name="Bilde 7" descr="Armbandsur. Foto.">
            <a:extLst>
              <a:ext uri="{FF2B5EF4-FFF2-40B4-BE49-F238E27FC236}">
                <a16:creationId xmlns:a16="http://schemas.microsoft.com/office/drawing/2014/main" id="{3D5DB678-D746-4281-AC82-5461263807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3665" y="2436149"/>
            <a:ext cx="2852627" cy="2520152"/>
          </a:xfrm>
          <a:custGeom>
            <a:avLst/>
            <a:gdLst/>
            <a:ahLst/>
            <a:cxnLst/>
            <a:rect l="l" t="t" r="r" b="b"/>
            <a:pathLst>
              <a:path w="2852627" h="2520152">
                <a:moveTo>
                  <a:pt x="10064" y="0"/>
                </a:moveTo>
                <a:lnTo>
                  <a:pt x="2852627" y="0"/>
                </a:lnTo>
                <a:lnTo>
                  <a:pt x="2852627" y="2486586"/>
                </a:lnTo>
                <a:lnTo>
                  <a:pt x="2722923" y="2488164"/>
                </a:lnTo>
                <a:cubicBezTo>
                  <a:pt x="2674488" y="2490004"/>
                  <a:pt x="2626073" y="2493170"/>
                  <a:pt x="2577690" y="2497898"/>
                </a:cubicBezTo>
                <a:cubicBezTo>
                  <a:pt x="2399458" y="2512970"/>
                  <a:pt x="2220528" y="2515143"/>
                  <a:pt x="2042042" y="2504390"/>
                </a:cubicBezTo>
                <a:cubicBezTo>
                  <a:pt x="1880764" y="2496911"/>
                  <a:pt x="1719740" y="2478563"/>
                  <a:pt x="1558080" y="2494228"/>
                </a:cubicBezTo>
                <a:cubicBezTo>
                  <a:pt x="1502460" y="2499592"/>
                  <a:pt x="1447854" y="2512575"/>
                  <a:pt x="1391850" y="2515538"/>
                </a:cubicBezTo>
                <a:cubicBezTo>
                  <a:pt x="1129488" y="2529651"/>
                  <a:pt x="868014" y="2508482"/>
                  <a:pt x="606540" y="2491124"/>
                </a:cubicBezTo>
                <a:cubicBezTo>
                  <a:pt x="511296" y="2484774"/>
                  <a:pt x="416054" y="2477012"/>
                  <a:pt x="320810" y="2494370"/>
                </a:cubicBezTo>
                <a:cubicBezTo>
                  <a:pt x="240438" y="2508129"/>
                  <a:pt x="158860" y="2510966"/>
                  <a:pt x="77878" y="2502837"/>
                </a:cubicBezTo>
                <a:lnTo>
                  <a:pt x="9154" y="2498029"/>
                </a:lnTo>
                <a:lnTo>
                  <a:pt x="8320" y="2462991"/>
                </a:lnTo>
                <a:cubicBezTo>
                  <a:pt x="6579" y="2338090"/>
                  <a:pt x="-9495" y="2212684"/>
                  <a:pt x="8320" y="2088414"/>
                </a:cubicBezTo>
                <a:cubicBezTo>
                  <a:pt x="37454" y="1869137"/>
                  <a:pt x="41459" y="1647554"/>
                  <a:pt x="20242" y="1427484"/>
                </a:cubicBezTo>
                <a:cubicBezTo>
                  <a:pt x="-386" y="1179282"/>
                  <a:pt x="-1860" y="930008"/>
                  <a:pt x="15822" y="681605"/>
                </a:cubicBezTo>
                <a:cubicBezTo>
                  <a:pt x="28413" y="497593"/>
                  <a:pt x="37789" y="313203"/>
                  <a:pt x="26537" y="128561"/>
                </a:cubicBezTo>
                <a:cubicBezTo>
                  <a:pt x="24327" y="93208"/>
                  <a:pt x="18400" y="58296"/>
                  <a:pt x="12757" y="23416"/>
                </a:cubicBezTo>
                <a:close/>
              </a:path>
            </a:pathLst>
          </a:custGeom>
        </p:spPr>
      </p:pic>
      <p:sp>
        <p:nvSpPr>
          <p:cNvPr id="47" name="sketch line">
            <a:extLst>
              <a:ext uri="{FF2B5EF4-FFF2-40B4-BE49-F238E27FC236}">
                <a16:creationId xmlns:a16="http://schemas.microsoft.com/office/drawing/2014/main" id="{BBECEAC1-4BBC-4815-B44E-D9B231A3FC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520" y="260986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 descr="Timeglas. Foto.">
            <a:extLst>
              <a:ext uri="{FF2B5EF4-FFF2-40B4-BE49-F238E27FC236}">
                <a16:creationId xmlns:a16="http://schemas.microsoft.com/office/drawing/2014/main" id="{2C31CB94-740F-8C93-F95B-0FA80A8C4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8784" y="2449071"/>
            <a:ext cx="1394187" cy="2359355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F257E76A-05D9-462A-8F2A-2BC68016DE61}"/>
              </a:ext>
            </a:extLst>
          </p:cNvPr>
          <p:cNvSpPr txBox="1"/>
          <p:nvPr/>
        </p:nvSpPr>
        <p:spPr>
          <a:xfrm>
            <a:off x="612648" y="5626482"/>
            <a:ext cx="11103644" cy="76944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nn-NO" sz="2200" dirty="0"/>
              <a:t>Måling av tid er eit eksempel på korleis naturvitskapleg </a:t>
            </a:r>
            <a:br>
              <a:rPr lang="nn-NO" sz="2200" dirty="0"/>
            </a:br>
            <a:r>
              <a:rPr lang="nn-NO" sz="2200" dirty="0"/>
              <a:t>kunnskap og teknologi er utvikla og utviklar seg.</a:t>
            </a:r>
          </a:p>
        </p:txBody>
      </p:sp>
    </p:spTree>
    <p:extLst>
      <p:ext uri="{BB962C8B-B14F-4D97-AF65-F5344CB8AC3E}">
        <p14:creationId xmlns:p14="http://schemas.microsoft.com/office/powerpoint/2010/main" val="287659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0" y="826998"/>
            <a:ext cx="12191999" cy="639762"/>
          </a:xfrm>
        </p:spPr>
        <p:txBody>
          <a:bodyPr anchor="b">
            <a:noAutofit/>
          </a:bodyPr>
          <a:lstStyle/>
          <a:p>
            <a:pPr algn="ctr"/>
            <a:r>
              <a:rPr lang="nn-NO" sz="2800" dirty="0" smtClean="0"/>
              <a:t>Tenk-par-del:</a:t>
            </a:r>
            <a:r>
              <a:rPr lang="nn-NO" sz="3600" dirty="0" smtClean="0"/>
              <a:t/>
            </a:r>
            <a:br>
              <a:rPr lang="nn-NO" sz="3600" dirty="0" smtClean="0"/>
            </a:br>
            <a:r>
              <a:rPr lang="nn-NO" sz="3600" dirty="0" smtClean="0"/>
              <a:t>Er </a:t>
            </a:r>
            <a:r>
              <a:rPr lang="nn-NO" sz="3600" dirty="0" smtClean="0"/>
              <a:t>timeglaset nøyaktig nok til å ta tida i tidsstafetten?</a:t>
            </a:r>
            <a:endParaRPr lang="nn-NO" sz="3600" dirty="0"/>
          </a:p>
        </p:txBody>
      </p:sp>
      <p:pic>
        <p:nvPicPr>
          <p:cNvPr id="6" name="Bilde 5" descr="Timeglass. Foto.">
            <a:extLst>
              <a:ext uri="{FF2B5EF4-FFF2-40B4-BE49-F238E27FC236}">
                <a16:creationId xmlns:a16="http://schemas.microsoft.com/office/drawing/2014/main" id="{F9385EEA-0300-38DB-DBD5-5270240827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7936" y="2311375"/>
            <a:ext cx="1394187" cy="2359355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CB2AD55E-1418-41B4-B4A3-C6A5C9DCF818}"/>
              </a:ext>
            </a:extLst>
          </p:cNvPr>
          <p:cNvSpPr/>
          <p:nvPr/>
        </p:nvSpPr>
        <p:spPr>
          <a:xfrm>
            <a:off x="1743456" y="1951813"/>
            <a:ext cx="2645664" cy="1026160"/>
          </a:xfrm>
          <a:prstGeom prst="wedgeRoundRectCallout">
            <a:avLst>
              <a:gd name="adj1" fmla="val -43284"/>
              <a:gd name="adj2" fmla="val 94778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Nei, timeglaset passar </a:t>
            </a:r>
            <a:r>
              <a:rPr lang="nn-NO" sz="2000" dirty="0" smtClean="0">
                <a:solidFill>
                  <a:schemeClr val="tx1"/>
                </a:solidFill>
                <a:ea typeface="Segoe UI Black" panose="020B0A02040204020203" pitchFamily="34" charset="0"/>
              </a:rPr>
              <a:t>berre til å måle heile minutt.</a:t>
            </a:r>
            <a:endParaRPr lang="nn-NO" sz="2000" dirty="0">
              <a:ea typeface="Segoe UI Black" panose="020B0A02040204020203" pitchFamily="34" charset="0"/>
            </a:endParaRPr>
          </a:p>
        </p:txBody>
      </p:sp>
      <p:sp>
        <p:nvSpPr>
          <p:cNvPr id="19" name="Snakkeboble: rektangel med avrundede hjørner 18">
            <a:extLst>
              <a:ext uri="{FF2B5EF4-FFF2-40B4-BE49-F238E27FC236}">
                <a16:creationId xmlns:a16="http://schemas.microsoft.com/office/drawing/2014/main" id="{B8FFC10F-1506-40B0-80BD-DBC85886834E}"/>
              </a:ext>
            </a:extLst>
          </p:cNvPr>
          <p:cNvSpPr/>
          <p:nvPr/>
        </p:nvSpPr>
        <p:spPr>
          <a:xfrm>
            <a:off x="7808203" y="1951813"/>
            <a:ext cx="2274153" cy="1026160"/>
          </a:xfrm>
          <a:prstGeom prst="wedgeRoundRectCallout">
            <a:avLst>
              <a:gd name="adj1" fmla="val 51687"/>
              <a:gd name="adj2" fmla="val 105210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 Med atomuret ville det blitt mykje meir nøyaktig.</a:t>
            </a:r>
            <a:endParaRPr lang="nn-NO" sz="2000" dirty="0">
              <a:solidFill>
                <a:schemeClr val="tx1"/>
              </a:solidFill>
              <a:ea typeface="Segoe UI Black" panose="020B0A02040204020203" pitchFamily="34" charset="0"/>
            </a:endParaRPr>
          </a:p>
        </p:txBody>
      </p:sp>
      <p:sp>
        <p:nvSpPr>
          <p:cNvPr id="18" name="Snakkeboble: rektangel med avrundede hjørner 17">
            <a:extLst>
              <a:ext uri="{FF2B5EF4-FFF2-40B4-BE49-F238E27FC236}">
                <a16:creationId xmlns:a16="http://schemas.microsoft.com/office/drawing/2014/main" id="{0121C87E-9954-4F72-BF27-9E075F1189B6}"/>
              </a:ext>
            </a:extLst>
          </p:cNvPr>
          <p:cNvSpPr/>
          <p:nvPr/>
        </p:nvSpPr>
        <p:spPr>
          <a:xfrm>
            <a:off x="1743456" y="4031936"/>
            <a:ext cx="2438400" cy="1026160"/>
          </a:xfrm>
          <a:prstGeom prst="wedgeRoundRectCallout">
            <a:avLst>
              <a:gd name="adj1" fmla="val -9708"/>
              <a:gd name="adj2" fmla="val 95156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 </a:t>
            </a:r>
            <a:r>
              <a:rPr lang="nn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  <a:cs typeface="Times New Roman" panose="02020603050405020304" pitchFamily="18" charset="0"/>
              </a:rPr>
              <a:t>Det spørs kor nøyaktig vi startar og sluttar tidtakinga.  </a:t>
            </a:r>
            <a:endParaRPr lang="nn-NO" sz="2000" dirty="0">
              <a:solidFill>
                <a:schemeClr val="tx1"/>
              </a:solidFill>
              <a:effectLst/>
              <a:ea typeface="Segoe UI Black" panose="020B0A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0F18AE19-E0D9-1652-2E3D-F6C1139222F1}"/>
              </a:ext>
            </a:extLst>
          </p:cNvPr>
          <p:cNvSpPr txBox="1"/>
          <p:nvPr/>
        </p:nvSpPr>
        <p:spPr>
          <a:xfrm>
            <a:off x="5031912" y="5822022"/>
            <a:ext cx="19459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200" dirty="0" smtClean="0"/>
              <a:t>Kva meiner du?</a:t>
            </a:r>
            <a:endParaRPr lang="nn-NO" sz="2200" dirty="0"/>
          </a:p>
        </p:txBody>
      </p:sp>
      <p:sp>
        <p:nvSpPr>
          <p:cNvPr id="8" name="Snakkeboble: rektangel med avrundede hjørner 18">
            <a:extLst>
              <a:ext uri="{FF2B5EF4-FFF2-40B4-BE49-F238E27FC236}">
                <a16:creationId xmlns:a16="http://schemas.microsoft.com/office/drawing/2014/main" id="{B8FFC10F-1506-40B0-80BD-DBC85886834E}"/>
              </a:ext>
            </a:extLst>
          </p:cNvPr>
          <p:cNvSpPr/>
          <p:nvPr/>
        </p:nvSpPr>
        <p:spPr>
          <a:xfrm>
            <a:off x="7703224" y="4031936"/>
            <a:ext cx="2679267" cy="1026160"/>
          </a:xfrm>
          <a:prstGeom prst="wedgeRoundRectCallout">
            <a:avLst>
              <a:gd name="adj1" fmla="val -41195"/>
              <a:gd name="adj2" fmla="val 91674"/>
              <a:gd name="adj3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dirty="0" smtClean="0">
                <a:solidFill>
                  <a:schemeClr val="tx1"/>
                </a:solidFill>
                <a:effectLst/>
                <a:ea typeface="Segoe UI Black" panose="020B0A02040204020203" pitchFamily="34" charset="0"/>
              </a:rPr>
              <a:t>Det går fint dersom timeglaset er smalt nok.</a:t>
            </a:r>
            <a:endParaRPr lang="nn-NO" sz="2000" dirty="0">
              <a:solidFill>
                <a:schemeClr val="tx1"/>
              </a:solidFill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9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</TotalTime>
  <Words>500</Words>
  <Application>Microsoft Office PowerPoint</Application>
  <PresentationFormat>Widescreen</PresentationFormat>
  <Paragraphs>47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 Black</vt:lpstr>
      <vt:lpstr>Times New Roman</vt:lpstr>
      <vt:lpstr>Office-tema</vt:lpstr>
      <vt:lpstr>Korleis måle tid?</vt:lpstr>
      <vt:lpstr>Å måle tid</vt:lpstr>
      <vt:lpstr>Totaltida på kvar gruppe</vt:lpstr>
      <vt:lpstr>Dei eldste klokkene</vt:lpstr>
      <vt:lpstr>Timeglas (sandur)</vt:lpstr>
      <vt:lpstr>Atomur</vt:lpstr>
      <vt:lpstr>Måling av tid</vt:lpstr>
      <vt:lpstr>Tenk-par-del: Er timeglaset nøyaktig nok til å ta tida i tidsstafetten?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211</cp:revision>
  <cp:lastPrinted>2022-05-04T13:58:49Z</cp:lastPrinted>
  <dcterms:created xsi:type="dcterms:W3CDTF">2022-02-15T13:29:20Z</dcterms:created>
  <dcterms:modified xsi:type="dcterms:W3CDTF">2023-06-26T11:55:36Z</dcterms:modified>
</cp:coreProperties>
</file>