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9" r:id="rId3"/>
    <p:sldId id="267" r:id="rId4"/>
    <p:sldId id="262" r:id="rId5"/>
    <p:sldId id="256" r:id="rId6"/>
    <p:sldId id="260" r:id="rId7"/>
    <p:sldId id="275" r:id="rId8"/>
    <p:sldId id="276" r:id="rId9"/>
    <p:sldId id="279" r:id="rId10"/>
    <p:sldId id="264" r:id="rId11"/>
    <p:sldId id="263" r:id="rId12"/>
    <p:sldId id="277" r:id="rId13"/>
    <p:sldId id="280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926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7BC07-A1DB-4659-A9EE-4633EC0FBEEB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543EC-1367-44CF-BA45-F9C69BBA86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27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583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868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39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74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5293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391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986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8687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 smtClean="0"/>
              <a:t>På slutten av økta skal elevene sammenligne observasjonene sine av rødløkcellene med funnet i meteoritten. Hva er likt og hva er ulikt med rødløkcellene og meteorittfunnet?</a:t>
            </a:r>
            <a:endParaRPr lang="nb-NO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2583-4F94-45FE-BFCE-EAC97B499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508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355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04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32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90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23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623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5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89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95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895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8637126" y="6318810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lang="nb-NO" sz="1800" b="1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/>
              <a:pPr algn="r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196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18927910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fag.no/aim/naturfag3/files/2/1/4/94951a72554e1c06a174712d4b605576d388f9075e/21494951a72554e1c06a174712d4b605576d388f9075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5097"/>
            <a:ext cx="8331418" cy="64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34206" y="621553"/>
            <a:ext cx="801425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Vi vet fra nøkkelsetningene: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Alle levende organismer er bygd opp av en eller flere celler.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Celler er så små at vi bruker mikroskop for å undersøke dem.</a:t>
            </a:r>
          </a:p>
          <a:p>
            <a:endParaRPr lang="nb-NO" sz="2800" b="1" dirty="0"/>
          </a:p>
          <a:p>
            <a:r>
              <a:rPr lang="nb-NO" sz="2000" dirty="0"/>
              <a:t>Jeg har </a:t>
            </a:r>
            <a:r>
              <a:rPr lang="nb-NO" sz="2000" dirty="0" smtClean="0"/>
              <a:t>sagt:</a:t>
            </a:r>
            <a:endParaRPr lang="nb-NO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Mange celler ligger stablet sammen, omtrent som murstein i en mur. </a:t>
            </a:r>
          </a:p>
          <a:p>
            <a:endParaRPr lang="nb-NO" sz="2800" b="1" dirty="0" smtClean="0"/>
          </a:p>
          <a:p>
            <a:r>
              <a:rPr lang="nb-NO" sz="2000" dirty="0" smtClean="0"/>
              <a:t>Vi trekker </a:t>
            </a:r>
            <a:r>
              <a:rPr lang="nb-NO" sz="2000" dirty="0"/>
              <a:t>slutningen: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De små rommene som vi ser i mikroskopet er celler.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22820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606423"/>
              </p:ext>
            </p:extLst>
          </p:nvPr>
        </p:nvGraphicFramePr>
        <p:xfrm>
          <a:off x="1259632" y="912958"/>
          <a:ext cx="6624736" cy="5247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681"/>
                <a:gridCol w="4916055"/>
              </a:tblGrid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Begrep</a:t>
                      </a:r>
                      <a:endParaRPr lang="nb-NO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Forklaring</a:t>
                      </a:r>
                      <a:endParaRPr lang="nb-NO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organisme</a:t>
                      </a:r>
                      <a:endParaRPr lang="nb-NO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levende vesen, for eksempel et dyr, en plante, en bakterie  eller en sopp</a:t>
                      </a:r>
                      <a:endParaRPr lang="nb-NO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biologi</a:t>
                      </a:r>
                      <a:endParaRPr lang="nb-NO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læren om det levende (</a:t>
                      </a:r>
                      <a:r>
                        <a:rPr lang="nb-NO" sz="1400" b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bio</a:t>
                      </a:r>
                      <a:r>
                        <a:rPr lang="nb-NO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 = liv, </a:t>
                      </a:r>
                      <a:r>
                        <a:rPr lang="nb-NO" sz="1400" b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logi</a:t>
                      </a:r>
                      <a:r>
                        <a:rPr lang="nb-NO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 =</a:t>
                      </a:r>
                      <a:r>
                        <a:rPr lang="nb-NO" sz="14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 lære</a:t>
                      </a:r>
                      <a:r>
                        <a:rPr lang="nb-NO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)</a:t>
                      </a:r>
                      <a:endParaRPr lang="nb-NO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nb-NO" sz="1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trekke en slutning</a:t>
                      </a: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bruke det du observerer, leser eller det du vet fra før til å svare på noe</a:t>
                      </a: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25335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Begrepsark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0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2" y="242596"/>
            <a:ext cx="8485030" cy="63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68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clrChange>
              <a:clrFrom>
                <a:srgbClr val="0B0B0B"/>
              </a:clrFrom>
              <a:clrTo>
                <a:srgbClr val="0B0B0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7"/>
          <a:stretch/>
        </p:blipFill>
        <p:spPr>
          <a:xfrm>
            <a:off x="107504" y="1554282"/>
            <a:ext cx="3923928" cy="3533411"/>
          </a:xfrm>
        </p:spPr>
      </p:pic>
      <p:pic>
        <p:nvPicPr>
          <p:cNvPr id="3" name="Picture 2" descr="http://www.space.com/images/i/000/041/524/original/nakhla-mars-meteorite-s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55495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374766"/>
              </p:ext>
            </p:extLst>
          </p:nvPr>
        </p:nvGraphicFramePr>
        <p:xfrm>
          <a:off x="1259632" y="912958"/>
          <a:ext cx="6624736" cy="4876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681"/>
                <a:gridCol w="4916055"/>
              </a:tblGrid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Begrep</a:t>
                      </a:r>
                      <a:endParaRPr lang="nb-NO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Forklaring</a:t>
                      </a:r>
                      <a:endParaRPr lang="nb-NO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organisme</a:t>
                      </a:r>
                      <a:endParaRPr lang="nb-NO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levende vesen, for eksempel et dyr, en plante, en bakterie  eller en sopp</a:t>
                      </a:r>
                      <a:endParaRPr lang="nb-NO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i="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bevis</a:t>
                      </a:r>
                      <a:endParaRPr lang="nb-NO" sz="1400" b="0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i="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kjennetegn eller ledetråder som kan hjelpe deg å forklare noe</a:t>
                      </a:r>
                      <a:endParaRPr lang="nb-NO" sz="1400" b="0" i="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biologi</a:t>
                      </a: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læren om det levende (</a:t>
                      </a:r>
                      <a:r>
                        <a:rPr lang="nb-NO" sz="1400" b="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bio</a:t>
                      </a:r>
                      <a:r>
                        <a:rPr lang="nb-NO" sz="1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 = liv, </a:t>
                      </a:r>
                      <a:r>
                        <a:rPr lang="nb-NO" sz="1400" b="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logi</a:t>
                      </a:r>
                      <a:r>
                        <a:rPr lang="nb-NO" sz="1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 =</a:t>
                      </a:r>
                      <a:r>
                        <a:rPr lang="nb-NO" sz="14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 lære</a:t>
                      </a:r>
                      <a:r>
                        <a:rPr lang="nb-NO" sz="1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)</a:t>
                      </a: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25335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Begrepsark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6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34206" y="611560"/>
            <a:ext cx="801425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/>
              <a:t>Nøkkelsetning:</a:t>
            </a:r>
            <a:endParaRPr lang="nb-NO" sz="4000" b="1" dirty="0"/>
          </a:p>
          <a:p>
            <a:endParaRPr lang="nb-NO" sz="2800" b="1" dirty="0"/>
          </a:p>
          <a:p>
            <a:r>
              <a:rPr lang="nb-NO" sz="2800" b="1" dirty="0" smtClean="0"/>
              <a:t>Alle levende organismer på jorda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b="1" dirty="0" smtClean="0"/>
              <a:t>tar opp næringsstoffer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 smtClean="0"/>
              <a:t>kvitter seg med avfallsstoffer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 smtClean="0"/>
              <a:t>har gassutveksling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 smtClean="0"/>
              <a:t>vokser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 smtClean="0"/>
              <a:t>formerer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 smtClean="0"/>
              <a:t>beveger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 smtClean="0"/>
              <a:t>sanser og reagerer på forandringer i omgivelsene</a:t>
            </a:r>
            <a:br>
              <a:rPr lang="nb-NO" sz="2800" b="1" dirty="0" smtClean="0"/>
            </a:b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5502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34206" y="611560"/>
            <a:ext cx="801425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/>
              <a:t>Nøkkelsetninger:</a:t>
            </a:r>
          </a:p>
          <a:p>
            <a:endParaRPr lang="nb-NO" sz="2800" b="1" dirty="0"/>
          </a:p>
          <a:p>
            <a:r>
              <a:rPr lang="nb-NO" sz="2800" b="1" dirty="0" smtClean="0"/>
              <a:t>Alle levende organismer er bygd opp av en eller flere celler.</a:t>
            </a:r>
            <a:br>
              <a:rPr lang="nb-NO" sz="2800" b="1" dirty="0" smtClean="0"/>
            </a:br>
            <a:endParaRPr lang="nb-NO" sz="2800" b="1" dirty="0" smtClean="0"/>
          </a:p>
          <a:p>
            <a:r>
              <a:rPr lang="nb-NO" sz="2800" b="1" dirty="0" smtClean="0"/>
              <a:t>Celler er så små at vi bruker mikroskop for å undersøke dem.</a:t>
            </a:r>
          </a:p>
          <a:p>
            <a:endParaRPr lang="nb-NO" sz="2800" b="1" dirty="0" smtClean="0"/>
          </a:p>
          <a:p>
            <a:endParaRPr lang="nb-NO" sz="2800" b="1" dirty="0"/>
          </a:p>
          <a:p>
            <a:endParaRPr lang="nb-NO" sz="2800" b="1" dirty="0"/>
          </a:p>
          <a:p>
            <a:r>
              <a:rPr lang="nb-NO" sz="2800" dirty="0" smtClean="0"/>
              <a:t>Film om å lage mikroskoppreparat: </a:t>
            </a:r>
            <a:r>
              <a:rPr lang="nb-NO" sz="2800" dirty="0" smtClean="0">
                <a:hlinkClick r:id="rId3"/>
              </a:rPr>
              <a:t>https</a:t>
            </a:r>
            <a:r>
              <a:rPr lang="nb-NO" sz="2800" dirty="0">
                <a:hlinkClick r:id="rId3"/>
              </a:rPr>
              <a:t>://</a:t>
            </a:r>
            <a:r>
              <a:rPr lang="nb-NO" sz="2800" dirty="0" smtClean="0">
                <a:hlinkClick r:id="rId3"/>
              </a:rPr>
              <a:t>player.vimeo.com/video/189279107</a:t>
            </a:r>
            <a:r>
              <a:rPr lang="nb-NO" sz="2800" dirty="0" smtClean="0"/>
              <a:t> 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2014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ck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76"/>
            <a:ext cx="6211840" cy="68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7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6" cy="6372708"/>
          </a:xfrm>
        </p:spPr>
      </p:pic>
    </p:spTree>
    <p:extLst>
      <p:ext uri="{BB962C8B-B14F-4D97-AF65-F5344CB8AC3E}">
        <p14:creationId xmlns:p14="http://schemas.microsoft.com/office/powerpoint/2010/main" val="354058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54630" cy="6340970"/>
          </a:xfrm>
        </p:spPr>
      </p:pic>
    </p:spTree>
    <p:extLst>
      <p:ext uri="{BB962C8B-B14F-4D97-AF65-F5344CB8AC3E}">
        <p14:creationId xmlns:p14="http://schemas.microsoft.com/office/powerpoint/2010/main" val="258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34206" y="611560"/>
            <a:ext cx="801425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/>
              <a:t>Nøkkelsetninger:</a:t>
            </a:r>
          </a:p>
          <a:p>
            <a:endParaRPr lang="nb-NO" sz="2800" b="1" dirty="0" smtClean="0"/>
          </a:p>
          <a:p>
            <a:r>
              <a:rPr lang="nb-NO" sz="2800" dirty="0"/>
              <a:t>Alle celler </a:t>
            </a:r>
            <a:r>
              <a:rPr lang="nb-NO" sz="2800" dirty="0" smtClean="0"/>
              <a:t>… </a:t>
            </a:r>
          </a:p>
          <a:p>
            <a:r>
              <a:rPr lang="nb-NO" sz="2800" dirty="0" smtClean="0"/>
              <a:t>… har </a:t>
            </a:r>
            <a:r>
              <a:rPr lang="nb-NO" sz="2800" dirty="0"/>
              <a:t>cellemembran, </a:t>
            </a:r>
            <a:r>
              <a:rPr lang="nb-NO" sz="2800" dirty="0" smtClean="0"/>
              <a:t>cellevæske </a:t>
            </a:r>
            <a:r>
              <a:rPr lang="nb-NO" sz="2800" dirty="0"/>
              <a:t>og arvestoff</a:t>
            </a:r>
            <a:r>
              <a:rPr lang="nb-NO" sz="2800" dirty="0" smtClean="0"/>
              <a:t>.</a:t>
            </a:r>
            <a:br>
              <a:rPr lang="nb-NO" sz="2800" dirty="0" smtClean="0"/>
            </a:br>
            <a:r>
              <a:rPr lang="nb-NO" sz="2800" dirty="0" smtClean="0"/>
              <a:t> </a:t>
            </a:r>
            <a:endParaRPr lang="nb-NO" sz="2800" dirty="0"/>
          </a:p>
          <a:p>
            <a:r>
              <a:rPr lang="nb-NO" sz="2800" dirty="0" smtClean="0"/>
              <a:t>Cellemembranen … </a:t>
            </a:r>
          </a:p>
          <a:p>
            <a:r>
              <a:rPr lang="nb-NO" sz="2800" dirty="0" smtClean="0"/>
              <a:t>… </a:t>
            </a:r>
            <a:r>
              <a:rPr lang="nb-NO" sz="2800" dirty="0"/>
              <a:t>frakter stoffer ut og inn av </a:t>
            </a:r>
            <a:r>
              <a:rPr lang="nb-NO" sz="2800"/>
              <a:t>cella</a:t>
            </a:r>
            <a:r>
              <a:rPr lang="nb-NO" sz="2800" smtClean="0"/>
              <a:t>.</a:t>
            </a:r>
            <a:br>
              <a:rPr lang="nb-NO" sz="2800" smtClean="0"/>
            </a:br>
            <a:endParaRPr lang="nb-NO" sz="2800" dirty="0"/>
          </a:p>
          <a:p>
            <a:r>
              <a:rPr lang="nb-NO" sz="2800" dirty="0" smtClean="0"/>
              <a:t>Arvestoffet …</a:t>
            </a:r>
          </a:p>
          <a:p>
            <a:r>
              <a:rPr lang="nb-NO" sz="2800" dirty="0" smtClean="0"/>
              <a:t>… </a:t>
            </a:r>
            <a:r>
              <a:rPr lang="nb-NO" sz="2800" dirty="0"/>
              <a:t>styrer det som skjer i cella</a:t>
            </a:r>
            <a:r>
              <a:rPr lang="nb-NO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09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238</Words>
  <Application>Microsoft Office PowerPoint</Application>
  <PresentationFormat>Skjermfremvisning (4:3)</PresentationFormat>
  <Paragraphs>97</Paragraphs>
  <Slides>13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ei celle?</dc:title>
  <dc:creator>Øystein Sørborg</dc:creator>
  <cp:lastModifiedBy>Øystein Sørborg</cp:lastModifiedBy>
  <cp:revision>40</cp:revision>
  <dcterms:created xsi:type="dcterms:W3CDTF">2016-06-28T11:38:53Z</dcterms:created>
  <dcterms:modified xsi:type="dcterms:W3CDTF">2017-10-31T08:03:36Z</dcterms:modified>
</cp:coreProperties>
</file>