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88" r:id="rId3"/>
    <p:sldId id="304" r:id="rId4"/>
    <p:sldId id="294" r:id="rId5"/>
    <p:sldId id="310" r:id="rId6"/>
    <p:sldId id="301" r:id="rId7"/>
    <p:sldId id="305" r:id="rId8"/>
    <p:sldId id="296" r:id="rId9"/>
    <p:sldId id="297" r:id="rId10"/>
    <p:sldId id="298" r:id="rId11"/>
    <p:sldId id="309" r:id="rId12"/>
    <p:sldId id="300" r:id="rId13"/>
    <p:sldId id="291" r:id="rId14"/>
    <p:sldId id="292" r:id="rId15"/>
    <p:sldId id="307" r:id="rId16"/>
    <p:sldId id="293" r:id="rId17"/>
    <p:sldId id="302" r:id="rId18"/>
    <p:sldId id="308" r:id="rId19"/>
    <p:sldId id="303" r:id="rId20"/>
    <p:sldId id="285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2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2" clrIdx="1">
    <p:extLst>
      <p:ext uri="{19B8F6BF-5375-455C-9EA6-DF929625EA0E}">
        <p15:presenceInfo xmlns:p15="http://schemas.microsoft.com/office/powerpoint/2012/main" userId="Maria Gaare Dah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6151"/>
    <a:srgbClr val="82320E"/>
    <a:srgbClr val="7E4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0" autoAdjust="0"/>
    <p:restoredTop sz="93979" autoAdjust="0"/>
  </p:normalViewPr>
  <p:slideViewPr>
    <p:cSldViewPr snapToGrid="0">
      <p:cViewPr varScale="1">
        <p:scale>
          <a:sx n="82" d="100"/>
          <a:sy n="82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B7FDD-528D-47C5-8054-40D30C210A7B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7E091-2504-4499-A49A-C966FD9579D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24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5378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53255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4240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12062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CBCB9-DAEF-4493-8C21-772188A0CDF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0440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Lenke til Escape Room: https://docs.google.com/presentation/d/1nLnpwV25PETuU0ztIIyGAP8Vxb18cR3NEjVBY1sG8tE/preview#slide=id.gd1202b14f5_0_0 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7E091-2504-4499-A49A-C966FD9579DD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5508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51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4615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547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02350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058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8141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43252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4205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7105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1892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240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14D16-A8A6-43E2-99A0-A9232FCD87FE}" type="datetimeFigureOut">
              <a:rPr lang="nb-NO" smtClean="0"/>
              <a:t>11.07.2022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E52E0-D1B2-4178-862A-A8FAD0B1D72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328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sdatabanken.no/keys/index.html?csv=/Files/13522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orakel.artsdatabanken.no/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ocs.google.com/presentation/d/1nLnpwV25PETuU0ztIIyGAP8Vxb18cR3NEjVBY1sG8tE/preview#slide=id.gd1202b14f5_0_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4609" y="3756506"/>
            <a:ext cx="9144000" cy="2387600"/>
          </a:xfrm>
        </p:spPr>
        <p:txBody>
          <a:bodyPr/>
          <a:lstStyle/>
          <a:p>
            <a:r>
              <a:rPr lang="nn-NO" dirty="0" smtClean="0"/>
              <a:t>Økt 2 </a:t>
            </a:r>
            <a:br>
              <a:rPr lang="nn-NO" dirty="0" smtClean="0"/>
            </a:br>
            <a:r>
              <a:rPr lang="nn-NO" dirty="0" smtClean="0"/>
              <a:t>Biologisk mangfald</a:t>
            </a:r>
            <a:endParaRPr lang="nn-NO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668" y="201609"/>
            <a:ext cx="6596109" cy="414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2C</a:t>
            </a:r>
            <a:r>
              <a:rPr lang="nn-NO" sz="4000" dirty="0"/>
              <a:t> </a:t>
            </a:r>
            <a:r>
              <a:rPr lang="nn-NO" sz="4000" dirty="0" smtClean="0"/>
              <a:t>Biotiske og abiotiske faktorar i eit økosystem</a:t>
            </a:r>
            <a:endParaRPr lang="nn-NO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268559"/>
            <a:ext cx="8046737" cy="3810565"/>
          </a:xfrm>
        </p:spPr>
        <p:txBody>
          <a:bodyPr/>
          <a:lstStyle/>
          <a:p>
            <a:pPr marL="0" indent="0">
              <a:buNone/>
            </a:pPr>
            <a:r>
              <a:rPr lang="nn-NO" sz="2400" b="1" dirty="0" smtClean="0"/>
              <a:t>Gruppeoppgåve: </a:t>
            </a:r>
            <a:r>
              <a:rPr lang="nn-NO" sz="2400" dirty="0" smtClean="0"/>
              <a:t>Diskuter om kjenneteikna gjer at de vil sortere bileta annleis.</a:t>
            </a:r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887519" y="3753743"/>
            <a:ext cx="6864545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tek opp næringsstoff og kvittar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har gassutveksling («pustar»)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veks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formeirer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beveger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sansar og reagerer på endringar i omgjevnadene</a:t>
            </a:r>
            <a:endParaRPr lang="nn-NO" sz="2000" dirty="0">
              <a:latin typeface="Comic Sans MS" panose="030F0702030302020204" pitchFamily="66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168" y="1600103"/>
            <a:ext cx="1501883" cy="100125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/>
          <a:stretch/>
        </p:blipFill>
        <p:spPr>
          <a:xfrm>
            <a:off x="9527659" y="1764503"/>
            <a:ext cx="1399356" cy="10081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3185" y="2509521"/>
            <a:ext cx="1476582" cy="9663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56"/>
          <a:stretch/>
        </p:blipFill>
        <p:spPr>
          <a:xfrm>
            <a:off x="10295238" y="3160400"/>
            <a:ext cx="1488637" cy="9511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4653"/>
          <a:stretch/>
        </p:blipFill>
        <p:spPr>
          <a:xfrm>
            <a:off x="10206603" y="3955296"/>
            <a:ext cx="1440160" cy="10450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5" y="4705926"/>
            <a:ext cx="1517831" cy="10081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584" y="5381636"/>
            <a:ext cx="1656184" cy="10609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347" y="5616985"/>
            <a:ext cx="1583668" cy="105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36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sz="4000" dirty="0" smtClean="0"/>
              <a:t>2C Oppsummering:</a:t>
            </a:r>
            <a:br>
              <a:rPr lang="nn-NO" sz="4000" dirty="0" smtClean="0"/>
            </a:br>
            <a:r>
              <a:rPr lang="nn-NO" sz="4000" dirty="0" smtClean="0"/>
              <a:t>Biotiske og abiotiske faktorar i eit økosystem</a:t>
            </a:r>
            <a:endParaRPr lang="nn-NO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366397"/>
            <a:ext cx="7666856" cy="38105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n-NO" sz="2400" dirty="0" smtClean="0"/>
              <a:t>Nokre av faktorane kan det vere vanskeleg å vite om er levande eller ikkje </a:t>
            </a:r>
            <a:r>
              <a:rPr lang="nn-NO" sz="2400" dirty="0"/>
              <a:t>(</a:t>
            </a:r>
            <a:r>
              <a:rPr lang="nn-NO" sz="2400" dirty="0" smtClean="0"/>
              <a:t>om dei er biotiske eller </a:t>
            </a:r>
            <a:r>
              <a:rPr lang="nn-NO" sz="2400" dirty="0" err="1" smtClean="0"/>
              <a:t>abiotiske</a:t>
            </a:r>
            <a:r>
              <a:rPr lang="nn-NO" sz="2400" dirty="0" smtClean="0"/>
              <a:t>).</a:t>
            </a:r>
          </a:p>
          <a:p>
            <a:pPr marL="0" indent="0">
              <a:buNone/>
            </a:pPr>
            <a:r>
              <a:rPr lang="nn-NO" sz="2400" dirty="0" smtClean="0"/>
              <a:t>Eit eksempel er muslingar som hjerteskjel og blåskjel. Sjølve skjelet er ikkje-levande, men muslingen som lever inni skjelet er levande. </a:t>
            </a:r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r>
              <a:rPr lang="nn-NO" sz="2400" dirty="0"/>
              <a:t>K</a:t>
            </a:r>
            <a:r>
              <a:rPr lang="nn-NO" sz="2400" dirty="0" smtClean="0"/>
              <a:t>va med eit lauv? Det er levande når det sit på eit tre. Når det fell av treet, er det ikkje lenger levande, men fortsatt biotisk. </a:t>
            </a:r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276" y="2682398"/>
            <a:ext cx="2714007" cy="180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04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Å nøkle </a:t>
            </a:r>
            <a:r>
              <a:rPr lang="nb-NO" dirty="0" err="1" smtClean="0"/>
              <a:t>artar</a:t>
            </a:r>
            <a:endParaRPr lang="nb-NO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 smtClean="0"/>
              <a:t>I systematikk brukast kunnskap om organismane til å systematisere det biologiske mangfaldet på jorda i ulike grupper. </a:t>
            </a:r>
          </a:p>
          <a:p>
            <a:pPr marL="0" indent="0">
              <a:buNone/>
            </a:pPr>
            <a:r>
              <a:rPr lang="nn-NO" dirty="0" smtClean="0"/>
              <a:t>Ein felles systematikk gjer det mogleg å kommunisere presist om til dømes:</a:t>
            </a:r>
          </a:p>
          <a:p>
            <a:r>
              <a:rPr lang="nn-NO" dirty="0" smtClean="0"/>
              <a:t>kva artar som er funne på eit geografisk område</a:t>
            </a:r>
          </a:p>
          <a:p>
            <a:r>
              <a:rPr lang="nn-NO" dirty="0" smtClean="0"/>
              <a:t>kva artar som er utrydningstrua</a:t>
            </a:r>
          </a:p>
          <a:p>
            <a:r>
              <a:rPr lang="nn-NO" dirty="0" smtClean="0"/>
              <a:t>nye artar som blir oppdaga</a:t>
            </a:r>
          </a:p>
          <a:p>
            <a:endParaRPr lang="en-US" dirty="0"/>
          </a:p>
        </p:txBody>
      </p:sp>
      <p:sp>
        <p:nvSpPr>
          <p:cNvPr id="5" name="Rounded Rectangular Callout 4"/>
          <p:cNvSpPr/>
          <p:nvPr/>
        </p:nvSpPr>
        <p:spPr>
          <a:xfrm>
            <a:off x="6317673" y="4289367"/>
            <a:ext cx="5136908" cy="1105593"/>
          </a:xfrm>
          <a:prstGeom prst="wedgeRoundRectCallout">
            <a:avLst>
              <a:gd name="adj1" fmla="val -46673"/>
              <a:gd name="adj2" fmla="val 11052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Condensed" panose="020B0502040204020203" pitchFamily="34" charset="0"/>
              </a:rPr>
              <a:t>No skal de sjølve prøve å </a:t>
            </a:r>
            <a:r>
              <a:rPr lang="nn-NO" sz="2800" dirty="0" err="1" smtClean="0">
                <a:latin typeface="Bahnschrift Condensed" panose="020B0502040204020203" pitchFamily="34" charset="0"/>
              </a:rPr>
              <a:t>nøkle</a:t>
            </a:r>
            <a:r>
              <a:rPr lang="nn-NO" sz="2800" dirty="0" smtClean="0">
                <a:latin typeface="Bahnschrift Condensed" panose="020B0502040204020203" pitchFamily="34" charset="0"/>
              </a:rPr>
              <a:t> dykk fram til ein art.</a:t>
            </a:r>
            <a:endParaRPr lang="nn-NO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488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n-NO" dirty="0" smtClean="0"/>
              <a:t>2D Å </a:t>
            </a:r>
            <a:r>
              <a:rPr lang="nn-NO" dirty="0" err="1" smtClean="0"/>
              <a:t>nøkle</a:t>
            </a:r>
            <a:r>
              <a:rPr lang="nn-NO" dirty="0" smtClean="0"/>
              <a:t> artar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/>
              <a:t>Oppgåve </a:t>
            </a:r>
            <a:r>
              <a:rPr lang="nn-NO" b="1" dirty="0" smtClean="0"/>
              <a:t>1: </a:t>
            </a:r>
          </a:p>
          <a:p>
            <a:pPr marL="0" indent="0">
              <a:buNone/>
            </a:pPr>
            <a:r>
              <a:rPr lang="nn-NO" dirty="0" smtClean="0"/>
              <a:t>Jobb i par.</a:t>
            </a:r>
            <a:r>
              <a:rPr lang="nn-NO" sz="3600" dirty="0" smtClean="0"/>
              <a:t> </a:t>
            </a:r>
          </a:p>
          <a:p>
            <a:r>
              <a:rPr lang="nn-NO" dirty="0"/>
              <a:t>N</a:t>
            </a:r>
            <a:r>
              <a:rPr lang="nn-NO" dirty="0" smtClean="0"/>
              <a:t>este lysbilete viser 20 sommarfuglar (glansvingar). </a:t>
            </a:r>
          </a:p>
          <a:p>
            <a:r>
              <a:rPr lang="nn-NO" dirty="0" smtClean="0"/>
              <a:t>Ein i paret vel seg ein av sommarfuglane. Den andre skal finne ut av kva sommarfugl partnaren tenkjer på.</a:t>
            </a:r>
          </a:p>
          <a:p>
            <a:r>
              <a:rPr lang="nn-NO" dirty="0" smtClean="0"/>
              <a:t>Still inntil 20 ja-/nei-spørsmål om utsjånaden til sommarfuglen </a:t>
            </a:r>
          </a:p>
          <a:p>
            <a:pPr marL="0" indent="0">
              <a:buNone/>
            </a:pPr>
            <a:r>
              <a:rPr lang="nn-NO" dirty="0" smtClean="0"/>
              <a:t>(til dømes «Er han blå?»), ikkje om plasseringa («Er han på rad to?»)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303" y="928622"/>
            <a:ext cx="2078916" cy="152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00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25DD114F-B86F-4C12-A40A-9AE404F852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1148" y="3509929"/>
            <a:ext cx="2081653" cy="1421974"/>
          </a:xfrm>
          <a:prstGeom prst="rect">
            <a:avLst/>
          </a:prstGeom>
        </p:spPr>
      </p:pic>
      <p:pic>
        <p:nvPicPr>
          <p:cNvPr id="3" name="Bilde 2">
            <a:extLst>
              <a:ext uri="{FF2B5EF4-FFF2-40B4-BE49-F238E27FC236}">
                <a16:creationId xmlns:a16="http://schemas.microsoft.com/office/drawing/2014/main" id="{679A544C-FD57-4020-A441-6F20A06F9CB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111" y="1954093"/>
            <a:ext cx="2081653" cy="1367509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8189681B-DDFA-4BAA-AD7D-92EC1937CA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608" y="3696743"/>
            <a:ext cx="2081653" cy="1382813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E4305DF-A723-40E3-B281-0FA5D4008FE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97740" y="1954092"/>
            <a:ext cx="2081652" cy="1357268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B25E12A-3A33-4401-817E-319A4EDF9E9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52691" y="3516264"/>
            <a:ext cx="2081653" cy="1437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58245BB9-9C15-45EF-AE9A-A1707DDFD6F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93677" y="6617907"/>
            <a:ext cx="4404647" cy="267923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1F0DA8DE-92AA-4EEC-8F4A-44131C500CC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774" y="3516264"/>
            <a:ext cx="2081654" cy="149968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5221A6ED-D2D1-480C-86A6-CBE487A8633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8858" y="3612519"/>
            <a:ext cx="2080859" cy="1251327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5121773-26F1-4F16-A622-6232E543309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96899" y="165587"/>
            <a:ext cx="2290039" cy="1421974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F132BC46-DE10-40EF-AC8F-96EADBE12D26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731" y="5072977"/>
            <a:ext cx="2081653" cy="1543957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12D77DF4-6C43-46FA-957B-93E35D5D0E8F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3368" y="1905965"/>
            <a:ext cx="2081653" cy="1427620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3E7B8D97-8628-4181-A029-F361A9A4438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8719" y="5049497"/>
            <a:ext cx="2081654" cy="1589756"/>
          </a:xfrm>
          <a:prstGeom prst="rect">
            <a:avLst/>
          </a:prstGeom>
        </p:spPr>
      </p:pic>
      <p:pic>
        <p:nvPicPr>
          <p:cNvPr id="14" name="Bilde 13">
            <a:extLst>
              <a:ext uri="{FF2B5EF4-FFF2-40B4-BE49-F238E27FC236}">
                <a16:creationId xmlns:a16="http://schemas.microsoft.com/office/drawing/2014/main" id="{9E235682-8594-42A0-A662-833C81B9AB8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89081" y="155561"/>
            <a:ext cx="2081654" cy="1529069"/>
          </a:xfrm>
          <a:prstGeom prst="rect">
            <a:avLst/>
          </a:prstGeom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C37139E9-8679-4F91-A5CD-9067DD71EC4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82110" y="5104468"/>
            <a:ext cx="2081653" cy="1479814"/>
          </a:xfrm>
          <a:prstGeom prst="rect">
            <a:avLst/>
          </a:prstGeom>
        </p:spPr>
      </p:pic>
      <p:pic>
        <p:nvPicPr>
          <p:cNvPr id="16" name="Bilde 15">
            <a:extLst>
              <a:ext uri="{FF2B5EF4-FFF2-40B4-BE49-F238E27FC236}">
                <a16:creationId xmlns:a16="http://schemas.microsoft.com/office/drawing/2014/main" id="{8FACD4D5-6B57-4A62-B2DB-8E713FDB597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35774" y="5132434"/>
            <a:ext cx="2081653" cy="1423882"/>
          </a:xfrm>
          <a:prstGeom prst="rect">
            <a:avLst/>
          </a:prstGeom>
        </p:spPr>
      </p:pic>
      <p:pic>
        <p:nvPicPr>
          <p:cNvPr id="17" name="Bilde 16">
            <a:extLst>
              <a:ext uri="{FF2B5EF4-FFF2-40B4-BE49-F238E27FC236}">
                <a16:creationId xmlns:a16="http://schemas.microsoft.com/office/drawing/2014/main" id="{190BC27A-B476-4458-8873-2A43D7BB3C4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90" y="200664"/>
            <a:ext cx="2081654" cy="146595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2D7E7BF5-1BF4-43F7-9DC1-01040FACD4D1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1148" y="5165307"/>
            <a:ext cx="2081653" cy="1448399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C9AFBE07-3668-4A5D-AEF8-776C80986A1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8358" y="2050348"/>
            <a:ext cx="2079777" cy="1449747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EE95FACA-144A-4E60-9BBA-98D75FD4987D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28995" y="1903685"/>
            <a:ext cx="1825959" cy="1458185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12B7608C-B7F2-44F9-923F-4EF942165DCC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046" y="185424"/>
            <a:ext cx="2079780" cy="162089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146C80A-006C-458C-87AA-F1630D100B00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9193" y="155561"/>
            <a:ext cx="1965562" cy="1465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1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Å nøkle </a:t>
            </a:r>
            <a:r>
              <a:rPr lang="nb-NO" dirty="0" err="1" smtClean="0"/>
              <a:t>artar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575075" cy="4351338"/>
          </a:xfrm>
        </p:spPr>
        <p:txBody>
          <a:bodyPr/>
          <a:lstStyle/>
          <a:p>
            <a:r>
              <a:rPr lang="nn-NO" dirty="0" smtClean="0"/>
              <a:t>Oppgåva de nettopp gjorde var </a:t>
            </a:r>
            <a:r>
              <a:rPr lang="nn-NO" i="1" dirty="0" smtClean="0"/>
              <a:t>å </a:t>
            </a:r>
            <a:r>
              <a:rPr lang="nn-NO" i="1" dirty="0" err="1" smtClean="0"/>
              <a:t>nøkle</a:t>
            </a:r>
            <a:r>
              <a:rPr lang="nn-NO" i="1" dirty="0" smtClean="0"/>
              <a:t> </a:t>
            </a:r>
            <a:r>
              <a:rPr lang="nn-NO" dirty="0" smtClean="0"/>
              <a:t>dykk fram til ein art ved å stille spørsmål som enten har svaret ja eller nei. </a:t>
            </a:r>
          </a:p>
          <a:p>
            <a:r>
              <a:rPr lang="nn-NO" i="1" dirty="0" smtClean="0"/>
              <a:t>Å </a:t>
            </a:r>
            <a:r>
              <a:rPr lang="nn-NO" i="1" dirty="0" err="1" smtClean="0"/>
              <a:t>nøkle</a:t>
            </a:r>
            <a:r>
              <a:rPr lang="nn-NO" i="1" dirty="0" smtClean="0"/>
              <a:t> </a:t>
            </a:r>
            <a:r>
              <a:rPr lang="nn-NO" dirty="0" smtClean="0"/>
              <a:t>er ein vanleg metode for å klassifisere og finne fram til riktig art.  </a:t>
            </a:r>
          </a:p>
          <a:p>
            <a:r>
              <a:rPr lang="nn-NO" dirty="0" smtClean="0"/>
              <a:t>I neste oppgåve skal de bruke ein ferdig </a:t>
            </a:r>
            <a:r>
              <a:rPr lang="nn-NO" dirty="0" err="1" smtClean="0"/>
              <a:t>bestemmingsnøkkel</a:t>
            </a:r>
            <a:r>
              <a:rPr lang="nn-NO" dirty="0" smtClean="0"/>
              <a:t>. 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868583" y="5425790"/>
            <a:ext cx="3671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CC-BY-SA-4.0 </a:t>
            </a:r>
            <a:r>
              <a:rPr lang="en-US" dirty="0" err="1"/>
              <a:t>Opphaver</a:t>
            </a:r>
            <a:r>
              <a:rPr lang="en-US" dirty="0"/>
              <a:t>: Kristin </a:t>
            </a:r>
            <a:r>
              <a:rPr lang="en-US" dirty="0" err="1"/>
              <a:t>Bøhle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3182" y="1969263"/>
            <a:ext cx="3518094" cy="307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28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2D Å nøkle </a:t>
            </a:r>
            <a:r>
              <a:rPr lang="nb-NO" dirty="0" err="1" smtClean="0"/>
              <a:t>artar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4414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 smtClean="0"/>
              <a:t>Oppgåve 2:</a:t>
            </a:r>
          </a:p>
          <a:p>
            <a:r>
              <a:rPr lang="nn-NO" dirty="0" smtClean="0"/>
              <a:t>Du har funne ein sommarfugl (familie glansvinge) og ynskjer å vite kva art det er.</a:t>
            </a:r>
          </a:p>
          <a:p>
            <a:r>
              <a:rPr lang="nn-NO" dirty="0" smtClean="0"/>
              <a:t>Klikk på lenka og </a:t>
            </a:r>
            <a:r>
              <a:rPr lang="nn-NO" dirty="0" err="1" smtClean="0"/>
              <a:t>nøkle</a:t>
            </a:r>
            <a:r>
              <a:rPr lang="nn-NO" dirty="0" smtClean="0"/>
              <a:t> deg fram til riktig art:</a:t>
            </a:r>
          </a:p>
          <a:p>
            <a:r>
              <a:rPr lang="nn-NO" dirty="0" smtClean="0">
                <a:hlinkClick r:id="rId3"/>
              </a:rPr>
              <a:t>https://www.artsdatabanken.no/keys/index.html?csv=/Files/13522</a:t>
            </a:r>
            <a:endParaRPr lang="nn-NO" dirty="0" smtClean="0"/>
          </a:p>
          <a:p>
            <a:endParaRPr lang="nb-NO" sz="3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1309" y="1825625"/>
            <a:ext cx="3802491" cy="262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99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9898" y="345673"/>
            <a:ext cx="4606762" cy="6221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2D Å </a:t>
            </a:r>
            <a:r>
              <a:rPr lang="nn-NO" dirty="0" err="1" smtClean="0"/>
              <a:t>nøkle</a:t>
            </a:r>
            <a:r>
              <a:rPr lang="nn-NO" dirty="0" smtClean="0"/>
              <a:t> artar</a:t>
            </a:r>
            <a:endParaRPr lang="nn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297" y="1825625"/>
            <a:ext cx="6961238" cy="4351338"/>
          </a:xfrm>
        </p:spPr>
        <p:txBody>
          <a:bodyPr/>
          <a:lstStyle/>
          <a:p>
            <a:r>
              <a:rPr lang="nn-NO" dirty="0" smtClean="0"/>
              <a:t>Sjekk svaret ditt på </a:t>
            </a:r>
            <a:r>
              <a:rPr lang="nn-NO" dirty="0" err="1" smtClean="0"/>
              <a:t>Artsorakelet</a:t>
            </a:r>
            <a:r>
              <a:rPr lang="nn-NO" dirty="0" smtClean="0"/>
              <a:t> </a:t>
            </a:r>
            <a:r>
              <a:rPr lang="nn-NO" dirty="0" smtClean="0">
                <a:hlinkClick r:id="rId3"/>
              </a:rPr>
              <a:t>https://orakel.artsdatabanken.no/</a:t>
            </a:r>
            <a:r>
              <a:rPr lang="nn-NO" dirty="0" smtClean="0"/>
              <a:t>.</a:t>
            </a:r>
          </a:p>
          <a:p>
            <a:pPr marL="0" indent="0">
              <a:buNone/>
            </a:pPr>
            <a:endParaRPr lang="nn-NO" dirty="0" smtClean="0"/>
          </a:p>
          <a:p>
            <a:r>
              <a:rPr lang="nn-NO" dirty="0" smtClean="0"/>
              <a:t>Ta bilete av sommarfuglen og trykk på «identifiser». </a:t>
            </a:r>
            <a:endParaRPr lang="nn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9899" y="2119661"/>
            <a:ext cx="4313902" cy="298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3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2D Å nøkle </a:t>
            </a:r>
            <a:r>
              <a:rPr lang="nb-NO" dirty="0" err="1" smtClean="0"/>
              <a:t>artar</a:t>
            </a:r>
            <a:endParaRPr lang="nb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32103"/>
            <a:ext cx="1071470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n-NO" b="1" dirty="0" smtClean="0"/>
              <a:t>Oppgåve 3:</a:t>
            </a:r>
            <a:endParaRPr lang="nn-NO" dirty="0" smtClean="0"/>
          </a:p>
          <a:p>
            <a:r>
              <a:rPr lang="nn-NO" dirty="0" smtClean="0"/>
              <a:t>Ta ein </a:t>
            </a:r>
            <a:r>
              <a:rPr lang="nn-NO" dirty="0" err="1" smtClean="0"/>
              <a:t>selfie</a:t>
            </a:r>
            <a:r>
              <a:rPr lang="nn-NO" dirty="0" smtClean="0"/>
              <a:t>, og sjekk kva art du er! </a:t>
            </a:r>
            <a:r>
              <a:rPr lang="nn-NO" dirty="0" smtClean="0">
                <a:sym typeface="Wingdings" panose="05000000000000000000" pitchFamily="2" charset="2"/>
              </a:rPr>
              <a:t></a:t>
            </a:r>
          </a:p>
          <a:p>
            <a:r>
              <a:rPr lang="nn-NO" dirty="0" smtClean="0"/>
              <a:t>Resultata i </a:t>
            </a:r>
            <a:r>
              <a:rPr lang="nn-NO" dirty="0" err="1" smtClean="0"/>
              <a:t>Artsoraklet</a:t>
            </a:r>
            <a:r>
              <a:rPr lang="nn-NO" dirty="0" smtClean="0"/>
              <a:t> er autogenererte og byggjer på kunstig intelligens. </a:t>
            </a:r>
          </a:p>
          <a:p>
            <a:r>
              <a:rPr lang="nn-NO" dirty="0" smtClean="0"/>
              <a:t>Vi kan bruke </a:t>
            </a:r>
            <a:r>
              <a:rPr lang="nn-NO" dirty="0" err="1" smtClean="0"/>
              <a:t>artsorakelet</a:t>
            </a:r>
            <a:r>
              <a:rPr lang="nn-NO" dirty="0" smtClean="0"/>
              <a:t> til å finne namn på artar, men sjølv om svaret blir angitt med høg treffprosent betyr ikkje det at svaret nødvendigvis er riktig.</a:t>
            </a:r>
            <a:endParaRPr lang="nn-NO" dirty="0" smtClean="0">
              <a:sym typeface="Wingdings" panose="05000000000000000000" pitchFamily="2" charset="2"/>
            </a:endParaRPr>
          </a:p>
          <a:p>
            <a:r>
              <a:rPr lang="nn-NO" dirty="0" smtClean="0"/>
              <a:t>Vi må derfor </a:t>
            </a:r>
            <a:r>
              <a:rPr lang="nn-NO" b="1" dirty="0" smtClean="0"/>
              <a:t>alltid vurdere svaret kritisk </a:t>
            </a:r>
            <a:r>
              <a:rPr lang="nn-NO" dirty="0" smtClean="0"/>
              <a:t>og bruke relevant litteratur eller spørje ein ekspert om vi er usikre.</a:t>
            </a:r>
          </a:p>
          <a:p>
            <a:endParaRPr lang="nb-NO" dirty="0" smtClean="0"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658" y="149991"/>
            <a:ext cx="3988415" cy="2652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14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2E Escape Room</a:t>
            </a:r>
            <a:endParaRPr lang="nb-NO" dirty="0"/>
          </a:p>
        </p:txBody>
      </p:sp>
      <p:pic>
        <p:nvPicPr>
          <p:cNvPr id="1026" name="Picture 2" descr="https://lh4.googleusercontent.com/32o4SRUDvpDeBp5v9I8Qpe_d961JYpNUzMEOlGZray5s5ydIQbfgMX1p99a9MTChJibIKWTy_cFVl8G-oKNl1Y3OrXisoChlJBsvlybsXJg85QRHt5n-Ussad9LOEd99t7Z8cMVc-kY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9245" y="1617388"/>
            <a:ext cx="6293594" cy="392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77645" y="1943612"/>
            <a:ext cx="5181600" cy="4351338"/>
          </a:xfrm>
        </p:spPr>
        <p:txBody>
          <a:bodyPr/>
          <a:lstStyle/>
          <a:p>
            <a:r>
              <a:rPr lang="nn-NO" dirty="0" smtClean="0"/>
              <a:t>Gå til </a:t>
            </a:r>
            <a:r>
              <a:rPr lang="nn-NO" dirty="0" smtClean="0">
                <a:hlinkClick r:id="rId4"/>
              </a:rPr>
              <a:t>Escape Room </a:t>
            </a:r>
            <a:r>
              <a:rPr lang="nn-NO" dirty="0" smtClean="0"/>
              <a:t>og finn ut kva humle eg tenker på.</a:t>
            </a:r>
          </a:p>
          <a:p>
            <a:endParaRPr lang="nn-NO" dirty="0" smtClean="0"/>
          </a:p>
          <a:p>
            <a:r>
              <a:rPr lang="nn-NO" dirty="0" smtClean="0"/>
              <a:t>Det er ein pengepremie i potten!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011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2A Oppdraget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59123"/>
            <a:ext cx="10515600" cy="4351338"/>
          </a:xfrm>
        </p:spPr>
        <p:txBody>
          <a:bodyPr>
            <a:normAutofit/>
          </a:bodyPr>
          <a:lstStyle/>
          <a:p>
            <a:r>
              <a:rPr lang="nn-NO" i="1" dirty="0" smtClean="0"/>
              <a:t>De har fått i oppdrag å hjelpe til med å gjere badeplassane i kommunen betre. De har fått eit budsjett på 50 000 kr som skal brukast til å designe den beste og mest berekraftige badeplassen.</a:t>
            </a:r>
          </a:p>
          <a:p>
            <a:endParaRPr lang="nn-NO" i="1" dirty="0" smtClean="0"/>
          </a:p>
          <a:p>
            <a:r>
              <a:rPr lang="nn-NO" dirty="0" smtClean="0"/>
              <a:t>Kva ting har de valt </a:t>
            </a:r>
          </a:p>
          <a:p>
            <a:pPr marL="0" indent="0">
              <a:buNone/>
            </a:pPr>
            <a:r>
              <a:rPr lang="nn-NO" dirty="0" smtClean="0"/>
              <a:t>   og kvifor? </a:t>
            </a:r>
          </a:p>
          <a:p>
            <a:endParaRPr lang="nn-NO" dirty="0" smtClean="0"/>
          </a:p>
          <a:p>
            <a:r>
              <a:rPr lang="nn-NO" dirty="0" smtClean="0"/>
              <a:t>Kva kosta dei? 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38204"/>
              </p:ext>
            </p:extLst>
          </p:nvPr>
        </p:nvGraphicFramePr>
        <p:xfrm>
          <a:off x="5844233" y="3306539"/>
          <a:ext cx="6068291" cy="29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5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15808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296977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4037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742631" y="3774396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5742630" y="4571255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ight Arrow 2"/>
          <p:cNvSpPr/>
          <p:nvPr/>
        </p:nvSpPr>
        <p:spPr>
          <a:xfrm>
            <a:off x="3401961" y="3934792"/>
            <a:ext cx="2182761" cy="60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3401960" y="4896911"/>
            <a:ext cx="2182761" cy="60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85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2F Oppsummering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dirty="0" smtClean="0"/>
              <a:t>I denne økta har vi lært om:</a:t>
            </a:r>
          </a:p>
          <a:p>
            <a:r>
              <a:rPr lang="nn-NO" dirty="0" smtClean="0"/>
              <a:t>biotiske og abiotiske faktorar i økosystem</a:t>
            </a:r>
          </a:p>
          <a:p>
            <a:r>
              <a:rPr lang="nn-NO" dirty="0" smtClean="0"/>
              <a:t>systematikk og korleis ein nøklar artar</a:t>
            </a:r>
            <a:br>
              <a:rPr lang="nn-NO" dirty="0" smtClean="0"/>
            </a:br>
            <a:endParaRPr lang="nn-NO" dirty="0" smtClean="0"/>
          </a:p>
          <a:p>
            <a:pPr marL="0" indent="0">
              <a:buNone/>
            </a:pPr>
            <a:r>
              <a:rPr lang="nn-NO" dirty="0" smtClean="0"/>
              <a:t>Dette vil de få bruk for når de i neste økt skal kartleggje badeplassen og vurdere korleis endringane dykkar kan påverke mangfaldet i naturen. </a:t>
            </a:r>
          </a:p>
          <a:p>
            <a:pPr marL="0" indent="0">
              <a:buNone/>
            </a:pPr>
            <a:r>
              <a:rPr lang="nn-NO" dirty="0" smtClean="0"/>
              <a:t>I tillegg skal de ta bilete eller filme badeplassen, slik at de kan lage ein film som viser korleis badeplassen skal gjerast betre.</a:t>
            </a:r>
          </a:p>
          <a:p>
            <a:pPr marL="0" indent="0">
              <a:buNone/>
            </a:pPr>
            <a:endParaRPr lang="nb-NO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477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394"/>
            <a:ext cx="4667865" cy="5203569"/>
          </a:xfrm>
        </p:spPr>
        <p:txBody>
          <a:bodyPr/>
          <a:lstStyle/>
          <a:p>
            <a:r>
              <a:rPr lang="nn-NO" dirty="0" smtClean="0"/>
              <a:t>For å vurdere dei tinga de har valt i lys av berekraftig utvikling må dei vurderast med omsyn til miljøet.</a:t>
            </a:r>
          </a:p>
          <a:p>
            <a:endParaRPr lang="nn-NO" dirty="0" smtClean="0"/>
          </a:p>
          <a:p>
            <a:endParaRPr lang="nn-NO" dirty="0" smtClean="0"/>
          </a:p>
          <a:p>
            <a:r>
              <a:rPr lang="nn-NO" dirty="0" smtClean="0"/>
              <a:t>Vi skal no sjå på korleis vi kan undersøke naturen og vidare vurdere miljøet.</a:t>
            </a:r>
          </a:p>
          <a:p>
            <a:endParaRPr lang="nn-NO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8091516"/>
              </p:ext>
            </p:extLst>
          </p:nvPr>
        </p:nvGraphicFramePr>
        <p:xfrm>
          <a:off x="5883562" y="809143"/>
          <a:ext cx="6068291" cy="29944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225">
                  <a:extLst>
                    <a:ext uri="{9D8B030D-6E8A-4147-A177-3AD203B41FA5}">
                      <a16:colId xmlns:a16="http://schemas.microsoft.com/office/drawing/2014/main" val="2497988737"/>
                    </a:ext>
                  </a:extLst>
                </a:gridCol>
                <a:gridCol w="2158089">
                  <a:extLst>
                    <a:ext uri="{9D8B030D-6E8A-4147-A177-3AD203B41FA5}">
                      <a16:colId xmlns:a16="http://schemas.microsoft.com/office/drawing/2014/main" val="995349712"/>
                    </a:ext>
                  </a:extLst>
                </a:gridCol>
                <a:gridCol w="2296977">
                  <a:extLst>
                    <a:ext uri="{9D8B030D-6E8A-4147-A177-3AD203B41FA5}">
                      <a16:colId xmlns:a16="http://schemas.microsoft.com/office/drawing/2014/main" val="1590018193"/>
                    </a:ext>
                  </a:extLst>
                </a:gridCol>
              </a:tblGrid>
              <a:tr h="520718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Positivt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smtClean="0"/>
                        <a:t>Negativt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167944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Sosiale forhold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0657251"/>
                  </a:ext>
                </a:extLst>
              </a:tr>
              <a:tr h="874846">
                <a:tc>
                  <a:txBody>
                    <a:bodyPr/>
                    <a:lstStyle/>
                    <a:p>
                      <a:r>
                        <a:rPr lang="nb-NO" dirty="0" smtClean="0"/>
                        <a:t>Økonomi</a:t>
                      </a:r>
                    </a:p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9123553"/>
                  </a:ext>
                </a:extLst>
              </a:tr>
              <a:tr h="724037">
                <a:tc>
                  <a:txBody>
                    <a:bodyPr/>
                    <a:lstStyle/>
                    <a:p>
                      <a:r>
                        <a:rPr lang="nb-NO" dirty="0" smtClean="0"/>
                        <a:t>Miljø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6310778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83562" y="3036974"/>
            <a:ext cx="6169893" cy="932872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90689">
            <a:off x="3172132" y="2733366"/>
            <a:ext cx="2182761" cy="6072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18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2B </a:t>
            </a:r>
            <a:r>
              <a:rPr lang="nn-NO" sz="4000" dirty="0" smtClean="0"/>
              <a:t>Mangfald</a:t>
            </a:r>
            <a:br>
              <a:rPr lang="nn-NO" sz="4000" dirty="0" smtClean="0"/>
            </a:br>
            <a:r>
              <a:rPr lang="nn-NO" sz="2800" dirty="0" smtClean="0"/>
              <a:t>Systematikk og klassifikasjon</a:t>
            </a:r>
            <a:endParaRPr lang="nn-NO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n-NO" sz="2400" dirty="0" smtClean="0"/>
              <a:t>Når vi undersøker naturen, brukar vi systematikk og klassifikasjon for å sortere og sette ting i naturen i eit system. </a:t>
            </a:r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pPr marL="0" indent="0">
              <a:buNone/>
            </a:pPr>
            <a:endParaRPr lang="nn-NO" sz="2400" dirty="0" smtClean="0"/>
          </a:p>
          <a:p>
            <a:endParaRPr lang="nn-NO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95134"/>
            <a:ext cx="586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1" y="3348129"/>
            <a:ext cx="4671342" cy="2886453"/>
          </a:xfrm>
          <a:prstGeom prst="rect">
            <a:avLst/>
          </a:prstGeom>
        </p:spPr>
      </p:pic>
      <p:sp>
        <p:nvSpPr>
          <p:cNvPr id="6" name="Line Callout 1 5"/>
          <p:cNvSpPr/>
          <p:nvPr/>
        </p:nvSpPr>
        <p:spPr>
          <a:xfrm>
            <a:off x="9030485" y="3467703"/>
            <a:ext cx="2356774" cy="934065"/>
          </a:xfrm>
          <a:prstGeom prst="borderCallout1">
            <a:avLst>
              <a:gd name="adj1" fmla="val 18750"/>
              <a:gd name="adj2" fmla="val -8333"/>
              <a:gd name="adj3" fmla="val 60921"/>
              <a:gd name="adj4" fmla="val -58775"/>
            </a:avLst>
          </a:prstGeom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Ørn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52284" y="3619874"/>
            <a:ext cx="2212258" cy="934065"/>
          </a:xfrm>
          <a:prstGeom prst="borderCallout1">
            <a:avLst>
              <a:gd name="adj1" fmla="val 40855"/>
              <a:gd name="adj2" fmla="val 95297"/>
              <a:gd name="adj3" fmla="val 236711"/>
              <a:gd name="adj4" fmla="val 227631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Oksygen O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52284" y="4986788"/>
            <a:ext cx="2212258" cy="934065"/>
          </a:xfrm>
          <a:prstGeom prst="borderCallout1">
            <a:avLst>
              <a:gd name="adj1" fmla="val 71382"/>
              <a:gd name="adj2" fmla="val 164458"/>
              <a:gd name="adj3" fmla="val 69342"/>
              <a:gd name="adj4" fmla="val 9269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Vatn H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nb-NO" dirty="0" smtClean="0"/>
              <a:t>O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9020075" y="4986787"/>
            <a:ext cx="2345049" cy="934065"/>
          </a:xfrm>
          <a:prstGeom prst="borderCallout1">
            <a:avLst>
              <a:gd name="adj1" fmla="val 18750"/>
              <a:gd name="adj2" fmla="val -8333"/>
              <a:gd name="adj3" fmla="val 4079"/>
              <a:gd name="adj4" fmla="val -85858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Ørret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54065" y="2792359"/>
            <a:ext cx="3264309" cy="37767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nn-NO" b="1" dirty="0" smtClean="0">
                <a:solidFill>
                  <a:schemeClr val="accent6"/>
                </a:solidFill>
              </a:rPr>
              <a:t>Biotiske faktorar (levande) </a:t>
            </a:r>
            <a:endParaRPr lang="nn-NO" b="1" dirty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968" y="2792359"/>
            <a:ext cx="2753032" cy="3588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n-NO" b="1" dirty="0" smtClean="0">
                <a:solidFill>
                  <a:schemeClr val="accent5"/>
                </a:solidFill>
              </a:rPr>
              <a:t>Abiotiske faktorar (ikkje-levande) </a:t>
            </a:r>
            <a:endParaRPr lang="nn-NO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651" y="2556385"/>
            <a:ext cx="11887201" cy="411971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0723" y="2556385"/>
            <a:ext cx="3136489" cy="51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rgbClr val="FFC000"/>
                </a:solidFill>
              </a:rPr>
              <a:t>Økosystem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70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2B </a:t>
            </a:r>
            <a:r>
              <a:rPr lang="nn-NO" sz="4000" dirty="0" smtClean="0"/>
              <a:t>Mangfald</a:t>
            </a:r>
            <a:br>
              <a:rPr lang="nn-NO" sz="4000" dirty="0" smtClean="0"/>
            </a:br>
            <a:r>
              <a:rPr lang="nn-NO" sz="2800" dirty="0" smtClean="0"/>
              <a:t>Systematikk og klassifikasjon</a:t>
            </a:r>
            <a:endParaRPr lang="nn-NO" sz="2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011" y="3208908"/>
            <a:ext cx="4361628" cy="289286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Når vi undersøker naturen, brukar vi systematikk og klassifikasjon for å sortere og sette ting i naturen i </a:t>
            </a:r>
            <a:r>
              <a:rPr lang="nb-NO" sz="2400" dirty="0" err="1" smtClean="0"/>
              <a:t>eit</a:t>
            </a:r>
            <a:r>
              <a:rPr lang="nb-NO" sz="2400" dirty="0" smtClean="0"/>
              <a:t> system. </a:t>
            </a:r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pPr marL="0" indent="0">
              <a:buNone/>
            </a:pPr>
            <a:endParaRPr lang="nb-NO" sz="2400" dirty="0" smtClean="0"/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3048000" y="2995134"/>
            <a:ext cx="58628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sp>
        <p:nvSpPr>
          <p:cNvPr id="6" name="Line Callout 1 5"/>
          <p:cNvSpPr/>
          <p:nvPr/>
        </p:nvSpPr>
        <p:spPr>
          <a:xfrm>
            <a:off x="9030485" y="3467703"/>
            <a:ext cx="2356774" cy="934065"/>
          </a:xfrm>
          <a:prstGeom prst="borderCallout1">
            <a:avLst>
              <a:gd name="adj1" fmla="val 18750"/>
              <a:gd name="adj2" fmla="val -8333"/>
              <a:gd name="adj3" fmla="val 44079"/>
              <a:gd name="adj4" fmla="val -115930"/>
            </a:avLst>
          </a:prstGeom>
          <a:ln w="28575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Nøkkerose</a:t>
            </a:r>
            <a:endParaRPr lang="en-US" dirty="0"/>
          </a:p>
        </p:txBody>
      </p:sp>
      <p:sp>
        <p:nvSpPr>
          <p:cNvPr id="7" name="Line Callout 1 6"/>
          <p:cNvSpPr/>
          <p:nvPr/>
        </p:nvSpPr>
        <p:spPr>
          <a:xfrm>
            <a:off x="452284" y="3619874"/>
            <a:ext cx="2212258" cy="934065"/>
          </a:xfrm>
          <a:prstGeom prst="borderCallout1">
            <a:avLst>
              <a:gd name="adj1" fmla="val 40855"/>
              <a:gd name="adj2" fmla="val 95297"/>
              <a:gd name="adj3" fmla="val 137764"/>
              <a:gd name="adj4" fmla="val 168964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Oksygen O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endParaRPr lang="en-US" dirty="0"/>
          </a:p>
        </p:txBody>
      </p:sp>
      <p:sp>
        <p:nvSpPr>
          <p:cNvPr id="8" name="Line Callout 1 7"/>
          <p:cNvSpPr/>
          <p:nvPr/>
        </p:nvSpPr>
        <p:spPr>
          <a:xfrm>
            <a:off x="452284" y="4986788"/>
            <a:ext cx="2212258" cy="934065"/>
          </a:xfrm>
          <a:prstGeom prst="borderCallout1">
            <a:avLst>
              <a:gd name="adj1" fmla="val 71382"/>
              <a:gd name="adj2" fmla="val 164458"/>
              <a:gd name="adj3" fmla="val 69342"/>
              <a:gd name="adj4" fmla="val 92690"/>
            </a:avLst>
          </a:prstGeom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Vann H</a:t>
            </a:r>
            <a:r>
              <a:rPr lang="nb-NO" dirty="0" smtClean="0">
                <a:latin typeface="Calibri" panose="020F0502020204030204" pitchFamily="34" charset="0"/>
                <a:cs typeface="Calibri" panose="020F0502020204030204" pitchFamily="34" charset="0"/>
              </a:rPr>
              <a:t>₂</a:t>
            </a:r>
            <a:r>
              <a:rPr lang="nb-NO" dirty="0" smtClean="0"/>
              <a:t>O</a:t>
            </a:r>
            <a:endParaRPr lang="en-US" dirty="0"/>
          </a:p>
        </p:txBody>
      </p:sp>
      <p:sp>
        <p:nvSpPr>
          <p:cNvPr id="9" name="Line Callout 1 8"/>
          <p:cNvSpPr/>
          <p:nvPr/>
        </p:nvSpPr>
        <p:spPr>
          <a:xfrm>
            <a:off x="9020075" y="4986787"/>
            <a:ext cx="2345049" cy="934065"/>
          </a:xfrm>
          <a:prstGeom prst="borderCallout1">
            <a:avLst>
              <a:gd name="adj1" fmla="val 18750"/>
              <a:gd name="adj2" fmla="val -8333"/>
              <a:gd name="adj3" fmla="val -20131"/>
              <a:gd name="adj4" fmla="val -122335"/>
            </a:avLst>
          </a:prstGeom>
          <a:ln w="38100">
            <a:solidFill>
              <a:srgbClr val="92D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Art: Stokkand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8554065" y="2792359"/>
            <a:ext cx="3264309" cy="3776742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/>
            <a:r>
              <a:rPr lang="nb-NO" b="1" dirty="0" smtClean="0">
                <a:solidFill>
                  <a:schemeClr val="accent6"/>
                </a:solidFill>
              </a:rPr>
              <a:t>Biotiske </a:t>
            </a:r>
            <a:r>
              <a:rPr lang="nn-NO" b="1" dirty="0" smtClean="0">
                <a:solidFill>
                  <a:schemeClr val="accent6"/>
                </a:solidFill>
              </a:rPr>
              <a:t>faktorar</a:t>
            </a:r>
            <a:r>
              <a:rPr lang="nb-NO" b="1" dirty="0" smtClean="0">
                <a:solidFill>
                  <a:schemeClr val="accent6"/>
                </a:solidFill>
              </a:rPr>
              <a:t> (</a:t>
            </a:r>
            <a:r>
              <a:rPr lang="nn-NO" b="1" dirty="0" smtClean="0">
                <a:solidFill>
                  <a:schemeClr val="accent6"/>
                </a:solidFill>
              </a:rPr>
              <a:t>levande</a:t>
            </a:r>
            <a:r>
              <a:rPr lang="nb-NO" b="1" dirty="0" smtClean="0">
                <a:solidFill>
                  <a:schemeClr val="accent6"/>
                </a:solidFill>
              </a:rPr>
              <a:t>)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4968" y="2792359"/>
            <a:ext cx="2753032" cy="3588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nn-NO" b="1" dirty="0" smtClean="0">
                <a:solidFill>
                  <a:schemeClr val="accent5"/>
                </a:solidFill>
              </a:rPr>
              <a:t>Abiotiske faktorar (ikkje-levande) </a:t>
            </a:r>
            <a:endParaRPr lang="nn-NO" b="1" dirty="0">
              <a:solidFill>
                <a:schemeClr val="accent5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651" y="2556385"/>
            <a:ext cx="11887201" cy="411971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060723" y="2556385"/>
            <a:ext cx="3136489" cy="51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b="1" dirty="0" smtClean="0">
                <a:solidFill>
                  <a:srgbClr val="FFC000"/>
                </a:solidFill>
              </a:rPr>
              <a:t>Økosystem</a:t>
            </a:r>
            <a:endParaRPr lang="en-US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 smtClean="0"/>
              <a:t>2B Mangfald</a:t>
            </a:r>
            <a:br>
              <a:rPr lang="nn-NO" dirty="0" smtClean="0"/>
            </a:br>
            <a:r>
              <a:rPr lang="nn-NO" sz="3600" dirty="0" smtClean="0"/>
              <a:t>Økosystem</a:t>
            </a:r>
            <a:endParaRPr lang="nn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dirty="0" smtClean="0"/>
              <a:t>Eit </a:t>
            </a:r>
            <a:r>
              <a:rPr lang="nn-NO" dirty="0"/>
              <a:t>økosystem er alle organismane som lever i eit område, og miljøet dei lever i. Dei levande organismane (biotiske faktorar) blir påverka både av kvarandre og av miljøet (</a:t>
            </a:r>
            <a:r>
              <a:rPr lang="nn-NO" dirty="0" err="1"/>
              <a:t>abiotiske</a:t>
            </a:r>
            <a:r>
              <a:rPr lang="nn-NO" dirty="0"/>
              <a:t> faktorar).</a:t>
            </a:r>
            <a:endParaRPr lang="nn-NO" dirty="0" smtClean="0"/>
          </a:p>
        </p:txBody>
      </p:sp>
      <p:sp>
        <p:nvSpPr>
          <p:cNvPr id="6" name="Rectangle 5"/>
          <p:cNvSpPr/>
          <p:nvPr/>
        </p:nvSpPr>
        <p:spPr>
          <a:xfrm>
            <a:off x="1838625" y="3475080"/>
            <a:ext cx="3392798" cy="369332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dirty="0" smtClean="0"/>
              <a:t>Økosystem i havet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7197213" y="3475080"/>
            <a:ext cx="3677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nb-NO" dirty="0" smtClean="0"/>
              <a:t>Økosystem i innsjø</a:t>
            </a:r>
            <a:endParaRPr lang="nb-NO" dirty="0"/>
          </a:p>
        </p:txBody>
      </p:sp>
      <p:pic>
        <p:nvPicPr>
          <p:cNvPr id="4" name="Bilete 3"/>
          <p:cNvPicPr>
            <a:picLocks noChangeAspect="1"/>
          </p:cNvPicPr>
          <p:nvPr/>
        </p:nvPicPr>
        <p:blipFill rotWithShape="1">
          <a:blip r:embed="rId2"/>
          <a:srcRect t="416"/>
          <a:stretch/>
        </p:blipFill>
        <p:spPr>
          <a:xfrm>
            <a:off x="6436518" y="3979069"/>
            <a:ext cx="5463721" cy="1921667"/>
          </a:xfrm>
          <a:prstGeom prst="rect">
            <a:avLst/>
          </a:prstGeom>
        </p:spPr>
      </p:pic>
      <p:pic>
        <p:nvPicPr>
          <p:cNvPr id="9" name="Bilete 8"/>
          <p:cNvPicPr>
            <a:picLocks noChangeAspect="1"/>
          </p:cNvPicPr>
          <p:nvPr/>
        </p:nvPicPr>
        <p:blipFill rotWithShape="1">
          <a:blip r:embed="rId3"/>
          <a:srcRect t="1267"/>
          <a:stretch/>
        </p:blipFill>
        <p:spPr>
          <a:xfrm>
            <a:off x="877002" y="4007645"/>
            <a:ext cx="536934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2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dirty="0"/>
              <a:t>2B </a:t>
            </a:r>
            <a:r>
              <a:rPr lang="nn-NO" sz="4000" dirty="0" smtClean="0"/>
              <a:t>Mangfald</a:t>
            </a:r>
            <a:br>
              <a:rPr lang="nn-NO" sz="4000" dirty="0" smtClean="0"/>
            </a:br>
            <a:r>
              <a:rPr lang="nn-NO" sz="4000" dirty="0" smtClean="0"/>
              <a:t>Biotiske og abiotiske faktorar i eit økosystem</a:t>
            </a:r>
            <a:endParaRPr lang="nn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sz="2200" dirty="0" smtClean="0"/>
              <a:t>Eit økosystem består av både biotiske og abiotiske faktorar. Dei ikkje-levande faktorane i eit økosystem kallast abiotiske. Det som er eller har vore levande i eit økosystem kallast dei biotiske faktorane. </a:t>
            </a:r>
          </a:p>
          <a:p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b-NO" dirty="0" smtClean="0"/>
              <a:t> </a:t>
            </a:r>
            <a:endParaRPr lang="nb-NO" dirty="0"/>
          </a:p>
        </p:txBody>
      </p:sp>
      <p:pic>
        <p:nvPicPr>
          <p:cNvPr id="7" name="Bilete 6"/>
          <p:cNvPicPr>
            <a:picLocks noChangeAspect="1"/>
          </p:cNvPicPr>
          <p:nvPr/>
        </p:nvPicPr>
        <p:blipFill rotWithShape="1">
          <a:blip r:embed="rId2"/>
          <a:srcRect t="416"/>
          <a:stretch/>
        </p:blipFill>
        <p:spPr>
          <a:xfrm>
            <a:off x="1836331" y="3250406"/>
            <a:ext cx="7657342" cy="26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7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/>
            </a:r>
            <a:br>
              <a:rPr lang="nb-NO" dirty="0" smtClean="0"/>
            </a:br>
            <a:r>
              <a:rPr lang="nn-NO" dirty="0" smtClean="0"/>
              <a:t>2C</a:t>
            </a:r>
            <a:r>
              <a:rPr lang="nn-NO" dirty="0"/>
              <a:t> </a:t>
            </a:r>
            <a:r>
              <a:rPr lang="nn-NO" dirty="0" smtClean="0"/>
              <a:t>Biotiske og abiotiske faktorar i eit økosystem</a:t>
            </a:r>
            <a:br>
              <a:rPr lang="nn-NO" dirty="0" smtClean="0"/>
            </a:br>
            <a:endParaRPr lang="nn-NO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n-NO" b="1" dirty="0" smtClean="0"/>
              <a:t>Gruppeoppgåve: </a:t>
            </a:r>
            <a:r>
              <a:rPr lang="nn-NO" dirty="0" smtClean="0"/>
              <a:t>Sorter bileta i abiotiske og biotiske faktorar.</a:t>
            </a:r>
            <a:endParaRPr lang="nn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"/>
          <a:stretch/>
        </p:blipFill>
        <p:spPr>
          <a:xfrm>
            <a:off x="2544946" y="5470231"/>
            <a:ext cx="1926356" cy="13877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981" y="3898184"/>
            <a:ext cx="2057159" cy="1371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044" y="5102354"/>
            <a:ext cx="1988204" cy="12736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051" y="3397943"/>
            <a:ext cx="2067496" cy="13783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" b="4653"/>
          <a:stretch/>
        </p:blipFill>
        <p:spPr>
          <a:xfrm>
            <a:off x="571371" y="5428182"/>
            <a:ext cx="1810064" cy="131344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6" r="-1"/>
          <a:stretch/>
        </p:blipFill>
        <p:spPr>
          <a:xfrm>
            <a:off x="6968017" y="3137998"/>
            <a:ext cx="1874421" cy="12829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53" y="5499404"/>
            <a:ext cx="1949762" cy="129984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1"/>
          <a:stretch/>
        </p:blipFill>
        <p:spPr>
          <a:xfrm>
            <a:off x="9459694" y="4951404"/>
            <a:ext cx="2034512" cy="136918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8" r="7927" b="15281"/>
          <a:stretch/>
        </p:blipFill>
        <p:spPr>
          <a:xfrm>
            <a:off x="2609635" y="3262104"/>
            <a:ext cx="1904339" cy="133367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5481"/>
          <a:stretch/>
        </p:blipFill>
        <p:spPr>
          <a:xfrm>
            <a:off x="6208383" y="4725144"/>
            <a:ext cx="1929174" cy="1313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67" y="4276257"/>
            <a:ext cx="1973204" cy="13168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1" r="4947"/>
          <a:stretch/>
        </p:blipFill>
        <p:spPr>
          <a:xfrm>
            <a:off x="714334" y="2947397"/>
            <a:ext cx="1920801" cy="12962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7"/>
          <a:stretch/>
        </p:blipFill>
        <p:spPr>
          <a:xfrm>
            <a:off x="9702904" y="3710536"/>
            <a:ext cx="1850164" cy="137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954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nb-NO" sz="2400" dirty="0"/>
          </a:p>
          <a:p>
            <a:endParaRPr lang="nb-NO" sz="2400" dirty="0"/>
          </a:p>
          <a:p>
            <a:endParaRPr lang="nb-NO" sz="2400" dirty="0"/>
          </a:p>
          <a:p>
            <a:pPr marL="0" indent="0">
              <a:buNone/>
            </a:pPr>
            <a:r>
              <a:rPr lang="nb-NO" sz="2400" dirty="0"/>
              <a:t/>
            </a:r>
            <a:br>
              <a:rPr lang="nb-NO" sz="2400" dirty="0"/>
            </a:br>
            <a:endParaRPr lang="nb-NO" sz="2400" dirty="0"/>
          </a:p>
          <a:p>
            <a:pPr marL="0" indent="0">
              <a:buNone/>
            </a:pPr>
            <a:endParaRPr lang="nb-NO" sz="2400" i="1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25" name="Rounded Rectangular Callout 24"/>
          <p:cNvSpPr/>
          <p:nvPr/>
        </p:nvSpPr>
        <p:spPr>
          <a:xfrm>
            <a:off x="6293663" y="1695951"/>
            <a:ext cx="4443163" cy="1607011"/>
          </a:xfrm>
          <a:prstGeom prst="wedgeRoundRectCallout">
            <a:avLst>
              <a:gd name="adj1" fmla="val -49935"/>
              <a:gd name="adj2" fmla="val 78920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000" dirty="0" smtClean="0"/>
              <a:t>Dei vanlegaste kjenneteikna vi bruker i dag for å avgjere om noko er levande er at det ...</a:t>
            </a:r>
            <a:endParaRPr lang="nn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514168" y="3869797"/>
            <a:ext cx="8721212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tek opp næringsstoff og kvittar seg med avfallsstoff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har gassutveksling («pustar»)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veks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formeirer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bevegar seg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n-NO" sz="2000" dirty="0" smtClean="0">
                <a:latin typeface="Comic Sans MS" panose="030F0702030302020204" pitchFamily="66" charset="0"/>
              </a:rPr>
              <a:t>sansar og reagerer på endringar i omgjevnadene</a:t>
            </a:r>
            <a:endParaRPr lang="nn-NO" sz="2000" dirty="0">
              <a:latin typeface="Comic Sans MS" panose="030F0702030302020204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99521" y="1695951"/>
            <a:ext cx="4896479" cy="16759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n-NO" sz="2000" dirty="0" smtClean="0"/>
              <a:t>Menneska har gjennom historia diskutert </a:t>
            </a:r>
            <a:r>
              <a:rPr lang="nn-NO" sz="2000" dirty="0"/>
              <a:t>k</a:t>
            </a:r>
            <a:r>
              <a:rPr lang="nn-NO" sz="2000" dirty="0" smtClean="0"/>
              <a:t>va som er kjenneteikn på liv, og forskarar  diskuterer det framleis.</a:t>
            </a:r>
            <a:endParaRPr lang="nn-NO" sz="2000" dirty="0"/>
          </a:p>
        </p:txBody>
      </p:sp>
      <p:sp>
        <p:nvSpPr>
          <p:cNvPr id="8" name="Rounded Rectangular Callout 7"/>
          <p:cNvSpPr/>
          <p:nvPr/>
        </p:nvSpPr>
        <p:spPr>
          <a:xfrm>
            <a:off x="2379406" y="188344"/>
            <a:ext cx="7402547" cy="1224136"/>
          </a:xfrm>
          <a:prstGeom prst="wedgeRoundRectCallout">
            <a:avLst>
              <a:gd name="adj1" fmla="val -81101"/>
              <a:gd name="adj2" fmla="val 7882"/>
              <a:gd name="adj3" fmla="val 16667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n-NO" sz="2800" dirty="0" smtClean="0">
                <a:latin typeface="Bahnschrift Condensed" panose="020B0502040204020203" pitchFamily="34" charset="0"/>
              </a:rPr>
              <a:t>Det som er eller har vore levande i eit økosystem kallast  dei biotiske faktorane. Men kva betyr det at noko er levande?</a:t>
            </a:r>
            <a:endParaRPr lang="nn-NO" sz="2800"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58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6598</TotalTime>
  <Words>991</Words>
  <Application>Microsoft Office PowerPoint</Application>
  <PresentationFormat>Widescreen</PresentationFormat>
  <Paragraphs>140</Paragraphs>
  <Slides>20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Bahnschrift Condensed</vt:lpstr>
      <vt:lpstr>Calibri</vt:lpstr>
      <vt:lpstr>Calibri Light</vt:lpstr>
      <vt:lpstr>Comic Sans MS</vt:lpstr>
      <vt:lpstr>Wingdings</vt:lpstr>
      <vt:lpstr>Office Theme</vt:lpstr>
      <vt:lpstr>Økt 2  Biologisk mangfald</vt:lpstr>
      <vt:lpstr>2A Oppdraget</vt:lpstr>
      <vt:lpstr>PowerPoint-presentasjon</vt:lpstr>
      <vt:lpstr>2B Mangfald Systematikk og klassifikasjon</vt:lpstr>
      <vt:lpstr>2B Mangfald Systematikk og klassifikasjon</vt:lpstr>
      <vt:lpstr>2B Mangfald Økosystem</vt:lpstr>
      <vt:lpstr>2B Mangfald Biotiske og abiotiske faktorar i eit økosystem</vt:lpstr>
      <vt:lpstr> 2C Biotiske og abiotiske faktorar i eit økosystem </vt:lpstr>
      <vt:lpstr>PowerPoint-presentasjon</vt:lpstr>
      <vt:lpstr>2C Biotiske og abiotiske faktorar i eit økosystem</vt:lpstr>
      <vt:lpstr>2C Oppsummering: Biotiske og abiotiske faktorar i eit økosystem</vt:lpstr>
      <vt:lpstr>2D Å nøkle artar</vt:lpstr>
      <vt:lpstr>2D Å nøkle artar</vt:lpstr>
      <vt:lpstr>PowerPoint-presentasjon</vt:lpstr>
      <vt:lpstr>2D Å nøkle artar</vt:lpstr>
      <vt:lpstr>2D Å nøkle artar</vt:lpstr>
      <vt:lpstr>2D Å nøkle artar</vt:lpstr>
      <vt:lpstr>2D Å nøkle artar</vt:lpstr>
      <vt:lpstr>2E Escape Room</vt:lpstr>
      <vt:lpstr>2F Oppsummering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Livsløpsanalyse</dc:title>
  <dc:creator>Berit Reitan</dc:creator>
  <cp:lastModifiedBy>Aud Ragnhild Skår</cp:lastModifiedBy>
  <cp:revision>191</cp:revision>
  <dcterms:created xsi:type="dcterms:W3CDTF">2020-07-27T11:27:57Z</dcterms:created>
  <dcterms:modified xsi:type="dcterms:W3CDTF">2022-07-12T13:44:16Z</dcterms:modified>
</cp:coreProperties>
</file>