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0" r:id="rId3"/>
    <p:sldId id="291" r:id="rId4"/>
    <p:sldId id="289" r:id="rId5"/>
    <p:sldId id="292" r:id="rId6"/>
    <p:sldId id="293" r:id="rId7"/>
    <p:sldId id="287" r:id="rId8"/>
    <p:sldId id="262" r:id="rId9"/>
    <p:sldId id="268" r:id="rId10"/>
    <p:sldId id="285" r:id="rId11"/>
    <p:sldId id="294" r:id="rId12"/>
    <p:sldId id="261" r:id="rId13"/>
    <p:sldId id="269" r:id="rId14"/>
    <p:sldId id="275" r:id="rId15"/>
    <p:sldId id="267" r:id="rId16"/>
    <p:sldId id="279" r:id="rId17"/>
    <p:sldId id="278" r:id="rId18"/>
    <p:sldId id="282" r:id="rId19"/>
    <p:sldId id="284" r:id="rId20"/>
    <p:sldId id="265" r:id="rId21"/>
    <p:sldId id="283" r:id="rId22"/>
    <p:sldId id="258" r:id="rId23"/>
    <p:sldId id="286" r:id="rId24"/>
    <p:sldId id="298" r:id="rId25"/>
    <p:sldId id="295" r:id="rId26"/>
    <p:sldId id="297" r:id="rId27"/>
    <p:sldId id="301" r:id="rId28"/>
    <p:sldId id="299" r:id="rId29"/>
    <p:sldId id="296" r:id="rId30"/>
    <p:sldId id="300" r:id="rId31"/>
    <p:sldId id="302" r:id="rId3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66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72E79-FA03-4720-8EC7-3B003EB76D22}" type="datetimeFigureOut">
              <a:rPr lang="nb-NO" smtClean="0"/>
              <a:t>20.09.2017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2BAC-6ABC-49BC-8B6F-BF02BB7C06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68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F2BAC-6ABC-49BC-8B6F-BF02BB7C06E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017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F2BAC-6ABC-49BC-8B6F-BF02BB7C06E4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20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0A9A-89F5-4259-8FF5-890BD8779D8E}" type="datetime1">
              <a:rPr lang="nb-NO" smtClean="0"/>
              <a:t>20.09.2017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71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D34-A58C-4AE7-979D-2FA819660740}" type="datetime1">
              <a:rPr lang="nb-NO" smtClean="0"/>
              <a:t>20.09.2017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13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2B7-4EE5-4B98-8608-8D0DCB51D6FE}" type="datetime1">
              <a:rPr lang="nb-NO" smtClean="0"/>
              <a:t>20.09.2017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76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F3F7-706A-430F-AB3C-300FF61AF894}" type="datetime1">
              <a:rPr lang="nb-NO" smtClean="0"/>
              <a:t>20.09.2017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959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C355-A766-431B-818E-D4607B212DCF}" type="datetime1">
              <a:rPr lang="nb-NO" smtClean="0"/>
              <a:t>20.09.2017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059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208-6D19-4742-B283-59D9BF4FECB8}" type="datetime1">
              <a:rPr lang="nb-NO" smtClean="0"/>
              <a:t>20.09.2017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903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4D1-8CC4-4DBC-B6F8-BF6D3B206456}" type="datetime1">
              <a:rPr lang="nb-NO" smtClean="0"/>
              <a:t>20.09.2017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23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218-113D-443D-872B-00FFD334370D}" type="datetime1">
              <a:rPr lang="nb-NO" smtClean="0"/>
              <a:t>20.09.2017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04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A822-E9D9-40FD-B9B6-592A2D75C365}" type="datetime1">
              <a:rPr lang="nb-NO" smtClean="0"/>
              <a:t>20.09.2017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028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4E02-8224-4472-BC38-400A9A2C6544}" type="datetime1">
              <a:rPr lang="nb-NO" smtClean="0"/>
              <a:t>20.09.2017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85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8A0C-31F8-4CCA-9BC2-4559178082DF}" type="datetime1">
              <a:rPr lang="nb-NO" smtClean="0"/>
              <a:t>20.09.2017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80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9AFF8-20D0-4736-927D-D980BC8468EE}" type="datetime1">
              <a:rPr lang="nb-NO" smtClean="0"/>
              <a:t>20.09.2017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37126" y="6318810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0274-0B4E-4D02-AB38-178C371AA6D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33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digi.no/artikler/eu-politikere-vil-gi-roboter-status-som-elektroniske-personer/348922?utm_source=newsletter-2016-06-24&amp;utm_medium=email&amp;utm_campaign=newsletter-digi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ace.com/images/i/000/041/524/original/nakhla-mars-meteorite-s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86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9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26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7644" y="2852936"/>
            <a:ext cx="6408712" cy="1143000"/>
          </a:xfrm>
        </p:spPr>
        <p:txBody>
          <a:bodyPr>
            <a:noAutofit/>
          </a:bodyPr>
          <a:lstStyle/>
          <a:p>
            <a:r>
              <a:rPr lang="nb-NO" dirty="0"/>
              <a:t>Hvilke bevis kan vi bruke for å si om noe er levende?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12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/>
          <a:stretch/>
        </p:blipFill>
        <p:spPr bwMode="auto">
          <a:xfrm>
            <a:off x="3186045" y="-3448"/>
            <a:ext cx="2970131" cy="223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Løvetann, Ned, Anlegg, Grønn, Stjerner, Fluffy, H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1"/>
          <a:stretch/>
        </p:blipFill>
        <p:spPr bwMode="auto">
          <a:xfrm>
            <a:off x="3191315" y="2366882"/>
            <a:ext cx="2964861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al, Marine Pattedyr, Pilot Whale, Meeresbewohn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r="4416"/>
          <a:stretch/>
        </p:blipFill>
        <p:spPr bwMode="auto">
          <a:xfrm>
            <a:off x="6296516" y="-3448"/>
            <a:ext cx="2847483" cy="22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last, Polymer, Granulat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0"/>
          <a:stretch/>
        </p:blipFill>
        <p:spPr bwMode="auto">
          <a:xfrm>
            <a:off x="35495" y="0"/>
            <a:ext cx="303582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rs Rover, Nysgjerrighet, Romfart, Robot, Teknolog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r="1237"/>
          <a:stretch/>
        </p:blipFill>
        <p:spPr bwMode="auto">
          <a:xfrm>
            <a:off x="6300192" y="2366882"/>
            <a:ext cx="284380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enger, Mynter, Skatt, Finans, Valuta, Metall, Speci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4"/>
          <a:stretch/>
        </p:blipFill>
        <p:spPr bwMode="auto">
          <a:xfrm>
            <a:off x="3201768" y="4725144"/>
            <a:ext cx="2954408" cy="203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ånen, Maneter, Aurelia Aurita, Schirmqualle, Også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8"/>
          <a:stretch/>
        </p:blipFill>
        <p:spPr bwMode="auto">
          <a:xfrm>
            <a:off x="6300192" y="4725144"/>
            <a:ext cx="28438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35496" y="18629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 – plastbiter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3179846" y="1862916"/>
            <a:ext cx="130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A2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steiner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3186180" y="4190288"/>
            <a:ext cx="147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A5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løvetann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6300192" y="4190288"/>
            <a:ext cx="197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A6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robot </a:t>
            </a:r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på mars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6300192" y="1862916"/>
            <a:ext cx="103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A3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3186180" y="6372036"/>
            <a:ext cx="131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A8 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penger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6296517" y="6372036"/>
            <a:ext cx="171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A9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glassmanet</a:t>
            </a:r>
          </a:p>
        </p:txBody>
      </p:sp>
      <p:pic>
        <p:nvPicPr>
          <p:cNvPr id="4" name="Picture 4" descr="Lunde, Sjøfugl, Natur, Wild, Dyr, Clif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/>
          <a:stretch/>
        </p:blipFill>
        <p:spPr bwMode="auto">
          <a:xfrm>
            <a:off x="35493" y="2369167"/>
            <a:ext cx="3035829" cy="218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Sylinder 21"/>
          <p:cNvSpPr txBox="1"/>
          <p:nvPr/>
        </p:nvSpPr>
        <p:spPr>
          <a:xfrm>
            <a:off x="57754" y="4158022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A4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fugl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8" descr="Mushroom, Rød Fluesopp, Giftige, Rød Fly Agaric Sop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8047" r="2545" b="-4627"/>
          <a:stretch/>
        </p:blipFill>
        <p:spPr bwMode="auto">
          <a:xfrm>
            <a:off x="35497" y="4725144"/>
            <a:ext cx="3035825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Sylinder 23"/>
          <p:cNvSpPr txBox="1"/>
          <p:nvPr/>
        </p:nvSpPr>
        <p:spPr>
          <a:xfrm>
            <a:off x="35496" y="6372036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A7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fluesopp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52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tt linje 20"/>
          <p:cNvCxnSpPr/>
          <p:nvPr/>
        </p:nvCxnSpPr>
        <p:spPr>
          <a:xfrm>
            <a:off x="4283968" y="394892"/>
            <a:ext cx="0" cy="627446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251520" y="476672"/>
            <a:ext cx="1800200" cy="369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smtClean="0">
                <a:solidFill>
                  <a:schemeClr val="tx1"/>
                </a:solidFill>
                <a:latin typeface="+mj-lt"/>
              </a:rPr>
              <a:t>Ikke levende</a:t>
            </a:r>
            <a:endParaRPr lang="nb-NO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4355975" y="478388"/>
            <a:ext cx="1453271" cy="369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smtClean="0">
                <a:solidFill>
                  <a:schemeClr val="tx1"/>
                </a:solidFill>
                <a:latin typeface="+mj-lt"/>
              </a:rPr>
              <a:t>Levende</a:t>
            </a:r>
            <a:endParaRPr lang="nb-NO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0750" y="7630"/>
            <a:ext cx="104894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err="1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Elevark</a:t>
            </a:r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 1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143364" y="394892"/>
            <a:ext cx="8847940" cy="627446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9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/>
          <a:stretch/>
        </p:blipFill>
        <p:spPr bwMode="auto">
          <a:xfrm>
            <a:off x="2062282" y="2499348"/>
            <a:ext cx="2001676" cy="150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e 2"/>
          <p:cNvGrpSpPr/>
          <p:nvPr/>
        </p:nvGrpSpPr>
        <p:grpSpPr>
          <a:xfrm>
            <a:off x="274120" y="1452365"/>
            <a:ext cx="2065632" cy="1406790"/>
            <a:chOff x="22520" y="0"/>
            <a:chExt cx="3048803" cy="2244419"/>
          </a:xfrm>
        </p:grpSpPr>
        <p:pic>
          <p:nvPicPr>
            <p:cNvPr id="5122" name="Picture 2" descr="Plast, Polymer, Granulat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0"/>
            <a:stretch/>
          </p:blipFill>
          <p:spPr bwMode="auto">
            <a:xfrm>
              <a:off x="35495" y="0"/>
              <a:ext cx="3035828" cy="223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kstSylinder 1"/>
            <p:cNvSpPr txBox="1"/>
            <p:nvPr/>
          </p:nvSpPr>
          <p:spPr>
            <a:xfrm>
              <a:off x="22520" y="1655180"/>
              <a:ext cx="3015305" cy="589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  <a:effectLst>
                    <a:outerShdw blurRad="50800" dist="50800" dir="2700000" algn="tl">
                      <a:srgbClr val="000000"/>
                    </a:outerShdw>
                  </a:effectLst>
                </a:rPr>
                <a:t>plastbiter</a:t>
              </a:r>
              <a:endParaRPr lang="nb-NO" dirty="0">
                <a:solidFill>
                  <a:schemeClr val="bg1"/>
                </a:solidFill>
                <a:effectLst>
                  <a:outerShdw blurRad="50800" dist="508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3" name="TekstSylinder 12"/>
          <p:cNvSpPr txBox="1"/>
          <p:nvPr/>
        </p:nvSpPr>
        <p:spPr>
          <a:xfrm>
            <a:off x="2051414" y="3676180"/>
            <a:ext cx="83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steiner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4644008" y="2137172"/>
            <a:ext cx="2049204" cy="1396151"/>
            <a:chOff x="-1055598" y="1426730"/>
            <a:chExt cx="3024554" cy="2227447"/>
          </a:xfrm>
        </p:grpSpPr>
        <p:pic>
          <p:nvPicPr>
            <p:cNvPr id="4104" name="Picture 8" descr="Mushroom, Rød Fluesopp, Giftige, Rød Fly Agaric Sopp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/>
            <a:stretch/>
          </p:blipFill>
          <p:spPr bwMode="auto">
            <a:xfrm>
              <a:off x="-1055598" y="1426730"/>
              <a:ext cx="3024554" cy="2208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kstSylinder 13"/>
            <p:cNvSpPr txBox="1"/>
            <p:nvPr/>
          </p:nvSpPr>
          <p:spPr>
            <a:xfrm>
              <a:off x="-944834" y="3064937"/>
              <a:ext cx="1476844" cy="58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fluesopp</a:t>
              </a:r>
              <a:endPara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351602" y="4168550"/>
            <a:ext cx="1926743" cy="1420690"/>
            <a:chOff x="6300192" y="2366882"/>
            <a:chExt cx="2843808" cy="2266595"/>
          </a:xfrm>
        </p:grpSpPr>
        <p:pic>
          <p:nvPicPr>
            <p:cNvPr id="5124" name="Picture 4" descr="Mars Rover, Nysgjerrighet, Romfart, Robot, Teknologi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r="1237"/>
            <a:stretch/>
          </p:blipFill>
          <p:spPr bwMode="auto">
            <a:xfrm>
              <a:off x="6300192" y="2366882"/>
              <a:ext cx="2843808" cy="2214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kstSylinder 15"/>
            <p:cNvSpPr txBox="1"/>
            <p:nvPr/>
          </p:nvSpPr>
          <p:spPr>
            <a:xfrm>
              <a:off x="6300192" y="4044238"/>
              <a:ext cx="1038381" cy="589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robot</a:t>
              </a:r>
              <a:endPara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uppe 9"/>
          <p:cNvGrpSpPr/>
          <p:nvPr/>
        </p:nvGrpSpPr>
        <p:grpSpPr>
          <a:xfrm>
            <a:off x="2051720" y="5085183"/>
            <a:ext cx="2012238" cy="1296999"/>
            <a:chOff x="3186180" y="4725144"/>
            <a:chExt cx="2969996" cy="2069258"/>
          </a:xfrm>
        </p:grpSpPr>
        <p:pic>
          <p:nvPicPr>
            <p:cNvPr id="5128" name="Picture 8" descr="Penger, Mynter, Skatt, Finans, Valuta, Metall, Speci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54"/>
            <a:stretch/>
          </p:blipFill>
          <p:spPr bwMode="auto">
            <a:xfrm>
              <a:off x="3201768" y="4725144"/>
              <a:ext cx="2954408" cy="2030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kstSylinder 18"/>
            <p:cNvSpPr txBox="1"/>
            <p:nvPr/>
          </p:nvSpPr>
          <p:spPr>
            <a:xfrm>
              <a:off x="3186180" y="6205163"/>
              <a:ext cx="1249237" cy="589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penger</a:t>
              </a:r>
              <a:endPara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6747223" y="5105719"/>
            <a:ext cx="1929233" cy="1304444"/>
            <a:chOff x="6296517" y="4725144"/>
            <a:chExt cx="2847483" cy="2081134"/>
          </a:xfrm>
        </p:grpSpPr>
        <p:pic>
          <p:nvPicPr>
            <p:cNvPr id="5130" name="Picture 10" descr="Månen, Maneter, Aurelia Aurita, Schirmqualle, Også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8"/>
            <a:stretch/>
          </p:blipFill>
          <p:spPr bwMode="auto">
            <a:xfrm>
              <a:off x="6300192" y="4725144"/>
              <a:ext cx="2843808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kstSylinder 19"/>
            <p:cNvSpPr txBox="1"/>
            <p:nvPr/>
          </p:nvSpPr>
          <p:spPr>
            <a:xfrm>
              <a:off x="6296517" y="6217039"/>
              <a:ext cx="1837041" cy="589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glassmanet</a:t>
              </a:r>
              <a:endPara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1" name="Rett linje 20"/>
          <p:cNvCxnSpPr/>
          <p:nvPr/>
        </p:nvCxnSpPr>
        <p:spPr>
          <a:xfrm>
            <a:off x="4283968" y="394892"/>
            <a:ext cx="0" cy="627446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323528" y="404664"/>
            <a:ext cx="1738754" cy="369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smtClean="0">
                <a:solidFill>
                  <a:schemeClr val="tx1"/>
                </a:solidFill>
                <a:latin typeface="+mj-lt"/>
              </a:rPr>
              <a:t>Ikke levende</a:t>
            </a:r>
            <a:endParaRPr lang="nb-NO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4427983" y="406380"/>
            <a:ext cx="1403667" cy="369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smtClean="0">
                <a:solidFill>
                  <a:schemeClr val="tx1"/>
                </a:solidFill>
                <a:latin typeface="+mj-lt"/>
              </a:rPr>
              <a:t>Levende</a:t>
            </a:r>
            <a:endParaRPr lang="nb-NO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0750" y="7630"/>
            <a:ext cx="104894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err="1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Elevark</a:t>
            </a:r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 1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143364" y="394892"/>
            <a:ext cx="8847940" cy="627446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35" name="Picture 2" descr="Wal, Marine Pattedyr, Pilot Whale, Meeresbewohne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r="4416"/>
          <a:stretch/>
        </p:blipFill>
        <p:spPr bwMode="auto">
          <a:xfrm>
            <a:off x="4726554" y="3719939"/>
            <a:ext cx="1884111" cy="14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kstSylinder 35"/>
          <p:cNvSpPr txBox="1"/>
          <p:nvPr/>
        </p:nvSpPr>
        <p:spPr>
          <a:xfrm>
            <a:off x="4730230" y="4829913"/>
            <a:ext cx="56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4" descr="Lunde, Sjøfugl, Natur, Wild, Dyr, Clif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/>
          <a:stretch/>
        </p:blipFill>
        <p:spPr bwMode="auto">
          <a:xfrm>
            <a:off x="6799020" y="836852"/>
            <a:ext cx="1835698" cy="13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kstSylinder 38"/>
          <p:cNvSpPr txBox="1"/>
          <p:nvPr/>
        </p:nvSpPr>
        <p:spPr>
          <a:xfrm>
            <a:off x="6821280" y="1761965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fugl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" descr="Løvetann, Ned, Anlegg, Grønn, Stjerner, Fluffy, H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1"/>
          <a:stretch/>
        </p:blipFill>
        <p:spPr bwMode="auto">
          <a:xfrm>
            <a:off x="6705025" y="2996952"/>
            <a:ext cx="2132405" cy="159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kstSylinder 41"/>
          <p:cNvSpPr txBox="1"/>
          <p:nvPr/>
        </p:nvSpPr>
        <p:spPr>
          <a:xfrm>
            <a:off x="6699890" y="4198656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løvetann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88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467544" y="611560"/>
            <a:ext cx="828091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u="sng" dirty="0" smtClean="0"/>
              <a:t>Nøkkelsetning:</a:t>
            </a:r>
          </a:p>
          <a:p>
            <a:endParaRPr lang="nb-NO" sz="2800" b="1" dirty="0"/>
          </a:p>
          <a:p>
            <a:r>
              <a:rPr lang="nb-NO" sz="2800" b="1" dirty="0" smtClean="0"/>
              <a:t>Alle levende organismer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b="1" dirty="0" smtClean="0"/>
              <a:t>tar opp næringsstoffer, kvitter seg med avfallsstoffer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 smtClean="0"/>
              <a:t>har gassutveksling («puster»)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 smtClean="0"/>
              <a:t>vokser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 smtClean="0"/>
              <a:t>formerer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 smtClean="0"/>
              <a:t>beveger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 smtClean="0"/>
              <a:t>sanser og reagerer på forandringer i omgivelsene</a:t>
            </a:r>
            <a:br>
              <a:rPr lang="nb-NO" sz="2800" b="1" dirty="0" smtClean="0"/>
            </a:br>
            <a:endParaRPr lang="nb-NO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84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31946"/>
              </p:ext>
            </p:extLst>
          </p:nvPr>
        </p:nvGraphicFramePr>
        <p:xfrm>
          <a:off x="539553" y="912958"/>
          <a:ext cx="8136903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6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Alle levende organismer</a:t>
                      </a:r>
                    </a:p>
                    <a:p>
                      <a:pPr marL="628650" lvl="1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tar opp næringsstoffer og kvitter seg med avfallsstoffer</a:t>
                      </a:r>
                    </a:p>
                    <a:p>
                      <a:pPr marL="628650" lvl="1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har gassutveksling («puster»)</a:t>
                      </a:r>
                    </a:p>
                    <a:p>
                      <a:pPr marL="628650" lvl="1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vokser</a:t>
                      </a:r>
                    </a:p>
                    <a:p>
                      <a:pPr marL="628650" lvl="1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formerer seg</a:t>
                      </a:r>
                    </a:p>
                    <a:p>
                      <a:pPr marL="628650" lvl="1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beveger seg</a:t>
                      </a:r>
                    </a:p>
                    <a:p>
                      <a:pPr marL="628650" lvl="1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sanser og reagerer på forandringer i omgivelsene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8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/>
          <a:stretch/>
        </p:blipFill>
        <p:spPr bwMode="auto">
          <a:xfrm>
            <a:off x="35494" y="4692259"/>
            <a:ext cx="3024555" cy="210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Vann, Fossen, Elva, Creek, Flyter, Uskarp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1"/>
          <a:stretch/>
        </p:blipFill>
        <p:spPr bwMode="auto">
          <a:xfrm>
            <a:off x="6303858" y="4689718"/>
            <a:ext cx="2804646" cy="21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akterier, Art, Imitasjon, Aureus, Blod Celler, Jer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06977"/>
            <a:ext cx="3024553" cy="21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rø, Sequoia Frø, Bakterie, Spire, Anleg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obot, Teknologi, Menneskelig, Maskin, Utstill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3" b="11043"/>
          <a:stretch/>
        </p:blipFill>
        <p:spPr bwMode="auto">
          <a:xfrm>
            <a:off x="6677638" y="2"/>
            <a:ext cx="2142834" cy="228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morshjemmebakte.no/var/ezflow_site/storage/images/selskaper/orkla-food-ingredient/idun-sites/mors-hjemmebakte/produkter/gjaer/fersk-gjaer-original-50-gram/1493911-3-nor-NO/Fersk-gjaer-original-50-gram_product_2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06978"/>
            <a:ext cx="2976331" cy="221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Løk, Hakket Løk, Rødløk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r="4066"/>
          <a:stretch/>
        </p:blipFill>
        <p:spPr bwMode="auto">
          <a:xfrm>
            <a:off x="3131839" y="4689717"/>
            <a:ext cx="3048339" cy="210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Sylinder 16"/>
          <p:cNvSpPr txBox="1"/>
          <p:nvPr/>
        </p:nvSpPr>
        <p:spPr>
          <a:xfrm>
            <a:off x="3179846" y="1907540"/>
            <a:ext cx="91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B2 – frø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35494" y="4149235"/>
            <a:ext cx="150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B4 – bakterier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3186180" y="421195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B5 – gjær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6660232" y="1907540"/>
            <a:ext cx="21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B3 – menneskerobot</a:t>
            </a:r>
            <a:endParaRPr lang="nb-NO" dirty="0">
              <a:solidFill>
                <a:schemeClr val="bg1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35494" y="6444044"/>
            <a:ext cx="91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B7 – lav</a:t>
            </a:r>
            <a:endParaRPr lang="nb-NO" dirty="0">
              <a:solidFill>
                <a:schemeClr val="bg1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3186180" y="644404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B8</a:t>
            </a:r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løk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6296517" y="644404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B9 – elv</a:t>
            </a:r>
            <a:endParaRPr lang="nb-NO" dirty="0">
              <a:solidFill>
                <a:schemeClr val="bg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https://pixabay.com/static/uploads/photo/2013/01/02/00/19/open-fire-73288_960_72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3"/>
          <a:stretch/>
        </p:blipFill>
        <p:spPr bwMode="auto">
          <a:xfrm>
            <a:off x="57665" y="2"/>
            <a:ext cx="3002384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Sylinder 26"/>
          <p:cNvSpPr txBox="1"/>
          <p:nvPr/>
        </p:nvSpPr>
        <p:spPr>
          <a:xfrm>
            <a:off x="102403" y="190754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B1 – ild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4" descr="Blad, Løvverk Leaf, Brown, Tørk, Veien, Naturen, Luk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5" t="15688" r="2871" b="17969"/>
          <a:stretch/>
        </p:blipFill>
        <p:spPr bwMode="auto">
          <a:xfrm>
            <a:off x="6300192" y="2464729"/>
            <a:ext cx="2808312" cy="20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Sylinder 30"/>
          <p:cNvSpPr txBox="1"/>
          <p:nvPr/>
        </p:nvSpPr>
        <p:spPr>
          <a:xfrm>
            <a:off x="6300192" y="4149235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B6 – vissent løv</a:t>
            </a:r>
            <a:endParaRPr lang="nb-NO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2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tt linje 20"/>
          <p:cNvCxnSpPr/>
          <p:nvPr/>
        </p:nvCxnSpPr>
        <p:spPr>
          <a:xfrm>
            <a:off x="4283968" y="394892"/>
            <a:ext cx="0" cy="627446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251520" y="476672"/>
            <a:ext cx="1728192" cy="369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smtClean="0">
                <a:solidFill>
                  <a:schemeClr val="tx1"/>
                </a:solidFill>
                <a:latin typeface="+mj-lt"/>
              </a:rPr>
              <a:t>Ikke levende</a:t>
            </a:r>
            <a:endParaRPr lang="nb-NO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4355975" y="478388"/>
            <a:ext cx="1395141" cy="369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smtClean="0">
                <a:solidFill>
                  <a:schemeClr val="tx1"/>
                </a:solidFill>
                <a:latin typeface="+mj-lt"/>
              </a:rPr>
              <a:t>Levende</a:t>
            </a:r>
            <a:endParaRPr lang="nb-NO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0750" y="7630"/>
            <a:ext cx="104894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err="1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Elevark</a:t>
            </a:r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 1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143364" y="394892"/>
            <a:ext cx="8847940" cy="627446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grpSp>
        <p:nvGrpSpPr>
          <p:cNvPr id="4" name="Gruppe 3"/>
          <p:cNvGrpSpPr/>
          <p:nvPr/>
        </p:nvGrpSpPr>
        <p:grpSpPr>
          <a:xfrm>
            <a:off x="4355976" y="3342566"/>
            <a:ext cx="4635328" cy="780511"/>
            <a:chOff x="4355976" y="3342566"/>
            <a:chExt cx="4635328" cy="780511"/>
          </a:xfrm>
        </p:grpSpPr>
        <p:cxnSp>
          <p:nvCxnSpPr>
            <p:cNvPr id="3" name="Rett linje 2"/>
            <p:cNvCxnSpPr/>
            <p:nvPr/>
          </p:nvCxnSpPr>
          <p:spPr>
            <a:xfrm>
              <a:off x="4355976" y="3717032"/>
              <a:ext cx="4635328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ktangel 9"/>
            <p:cNvSpPr/>
            <p:nvPr/>
          </p:nvSpPr>
          <p:spPr>
            <a:xfrm>
              <a:off x="5823796" y="3342566"/>
              <a:ext cx="1631180" cy="36933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</a:rPr>
                <a:t>Er levende</a:t>
              </a:r>
              <a:endParaRPr lang="nb-NO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5364088" y="3753745"/>
              <a:ext cx="2520280" cy="36933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</a:rPr>
                <a:t>Har vært levende</a:t>
              </a:r>
              <a:endParaRPr lang="nb-NO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46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1564" y="476672"/>
            <a:ext cx="7180836" cy="1143000"/>
          </a:xfrm>
        </p:spPr>
        <p:txBody>
          <a:bodyPr>
            <a:noAutofit/>
          </a:bodyPr>
          <a:lstStyle/>
          <a:p>
            <a:r>
              <a:rPr lang="nb-NO" sz="2800" dirty="0"/>
              <a:t>Lav er </a:t>
            </a:r>
            <a:r>
              <a:rPr lang="nb-NO" sz="2800" dirty="0" smtClean="0"/>
              <a:t>et samarbeid (symbiose) mellom </a:t>
            </a:r>
            <a:r>
              <a:rPr lang="nb-NO" sz="2800" dirty="0"/>
              <a:t>to ulike organismer, som oftest en sopp og en alge.</a:t>
            </a:r>
          </a:p>
        </p:txBody>
      </p:sp>
      <p:pic>
        <p:nvPicPr>
          <p:cNvPr id="1026" name="Picture 2" descr="http://ndla.no/sites/default/files/images/Lav-BIQ6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892804" cy="457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3005138" y="6406112"/>
            <a:ext cx="308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Stein med mange ulike lavarter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1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</a:t>
            </a:fld>
            <a:endParaRPr lang="nb-NO"/>
          </a:p>
        </p:txBody>
      </p:sp>
      <p:pic>
        <p:nvPicPr>
          <p:cNvPr id="5" name="Picture 2" descr="Meteorite Processing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224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739308" y="6444044"/>
            <a:ext cx="124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Foto: NASA</a:t>
            </a: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9512" y="476672"/>
            <a:ext cx="4572000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nb-NO" sz="2800" b="1" dirty="0"/>
              <a:t>Forskere har gjort dette funnet inne i en meteoritt.</a:t>
            </a:r>
          </a:p>
        </p:txBody>
      </p:sp>
    </p:spTree>
    <p:extLst>
      <p:ext uri="{BB962C8B-B14F-4D97-AF65-F5344CB8AC3E}">
        <p14:creationId xmlns:p14="http://schemas.microsoft.com/office/powerpoint/2010/main" val="241926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72400" cy="684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971601" y="260648"/>
            <a:ext cx="763284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u="sng" dirty="0" smtClean="0"/>
              <a:t>Nøkkelsetning:</a:t>
            </a:r>
          </a:p>
          <a:p>
            <a:endParaRPr lang="nb-NO" sz="2400" b="1" dirty="0"/>
          </a:p>
          <a:p>
            <a:r>
              <a:rPr lang="nb-NO" sz="2400" b="1" dirty="0" smtClean="0"/>
              <a:t>Alle levende organismer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b="1" dirty="0" smtClean="0"/>
              <a:t>tar opp næringsstoffer, kvitter seg med avfallsstoffer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smtClean="0"/>
              <a:t>har gassutveksling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smtClean="0"/>
              <a:t>vokser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smtClean="0"/>
              <a:t>formerer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smtClean="0"/>
              <a:t>beveger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smtClean="0"/>
              <a:t>sanser og reagerer på forandringer i omgivelsene</a:t>
            </a:r>
            <a:br>
              <a:rPr lang="nb-NO" sz="2400" b="1" dirty="0" smtClean="0"/>
            </a:br>
            <a:endParaRPr lang="nb-NO" sz="2400" dirty="0"/>
          </a:p>
        </p:txBody>
      </p:sp>
      <p:grpSp>
        <p:nvGrpSpPr>
          <p:cNvPr id="7" name="Gruppe 6"/>
          <p:cNvGrpSpPr/>
          <p:nvPr/>
        </p:nvGrpSpPr>
        <p:grpSpPr>
          <a:xfrm>
            <a:off x="323528" y="1455081"/>
            <a:ext cx="8568952" cy="3679470"/>
            <a:chOff x="323528" y="1969584"/>
            <a:chExt cx="8568952" cy="3679470"/>
          </a:xfrm>
        </p:grpSpPr>
        <p:sp>
          <p:nvSpPr>
            <p:cNvPr id="4" name="Bildeforklaring med linje 2 (loddrett strek) 3"/>
            <p:cNvSpPr/>
            <p:nvPr/>
          </p:nvSpPr>
          <p:spPr>
            <a:xfrm>
              <a:off x="323528" y="1969584"/>
              <a:ext cx="8568952" cy="2232248"/>
            </a:xfrm>
            <a:prstGeom prst="accentCallout2">
              <a:avLst>
                <a:gd name="adj1" fmla="val 20743"/>
                <a:gd name="adj2" fmla="val 7177"/>
                <a:gd name="adj3" fmla="val 113357"/>
                <a:gd name="adj4" fmla="val 446"/>
                <a:gd name="adj5" fmla="val 140301"/>
                <a:gd name="adj6" fmla="val 709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TekstSylinder 4"/>
            <p:cNvSpPr txBox="1"/>
            <p:nvPr/>
          </p:nvSpPr>
          <p:spPr>
            <a:xfrm>
              <a:off x="971601" y="4941168"/>
              <a:ext cx="59766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nb-NO" sz="2000" b="1" dirty="0" smtClean="0"/>
                <a:t>kjennetegn </a:t>
              </a:r>
              <a:r>
                <a:rPr lang="nb-NO" sz="2000" b="1" dirty="0"/>
                <a:t>eller ledetråder som kan hjelpe deg å </a:t>
              </a:r>
              <a:r>
                <a:rPr lang="nb-NO" sz="2000" b="1" dirty="0" smtClean="0"/>
                <a:t>avgjøre om noe er levende</a:t>
              </a:r>
            </a:p>
          </p:txBody>
        </p:sp>
      </p:grpSp>
      <p:sp>
        <p:nvSpPr>
          <p:cNvPr id="6" name="TekstSylinder 5"/>
          <p:cNvSpPr txBox="1"/>
          <p:nvPr/>
        </p:nvSpPr>
        <p:spPr>
          <a:xfrm>
            <a:off x="971601" y="5146745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b-NO" sz="2000" b="1" dirty="0" smtClean="0"/>
              <a:t>= bevis</a:t>
            </a:r>
            <a:endParaRPr lang="nb-NO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661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06" y="519652"/>
            <a:ext cx="9238006" cy="662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 descr="Frø, Sequoia Frø, Bakterie, Spire, Anl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170">
            <a:off x="2627784" y="2233149"/>
            <a:ext cx="2448272" cy="18362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" name="Picture 2" descr="https://pixabay.com/static/uploads/photo/2013/01/02/00/19/open-fire-73288_960_7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3"/>
          <a:stretch/>
        </p:blipFill>
        <p:spPr bwMode="auto">
          <a:xfrm rot="186430">
            <a:off x="4789829" y="1984988"/>
            <a:ext cx="2566555" cy="19082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22</a:t>
            </a:fld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1725278" y="995242"/>
            <a:ext cx="234266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900" dirty="0" smtClean="0">
                <a:latin typeface="Comic Sans MS" panose="030F0702030302020204" pitchFamily="66" charset="0"/>
              </a:rPr>
              <a:t>Frø gjør ikke noe, så de er egentlig ikke levende.</a:t>
            </a:r>
            <a:endParaRPr lang="nb-NO" sz="1900" dirty="0">
              <a:latin typeface="Comic Sans MS" panose="030F0702030302020204" pitchFamily="66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4572000" y="1004535"/>
            <a:ext cx="334139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900" dirty="0" smtClean="0">
                <a:latin typeface="Comic Sans MS" panose="030F0702030302020204" pitchFamily="66" charset="0"/>
              </a:rPr>
              <a:t>Ild oppfører seg på samme måte som levende ting, så den må være levende.</a:t>
            </a:r>
            <a:endParaRPr lang="nb-NO" sz="1900" dirty="0">
              <a:latin typeface="Comic Sans MS" panose="030F0702030302020204" pitchFamily="66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2094700" y="4365666"/>
            <a:ext cx="266429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900" dirty="0" smtClean="0">
                <a:latin typeface="Comic Sans MS" panose="030F0702030302020204" pitchFamily="66" charset="0"/>
              </a:rPr>
              <a:t>Det er vanskelig å gi en nøyaktig definisjon av hva levende betyr.</a:t>
            </a:r>
            <a:endParaRPr lang="nb-NO" sz="1900" dirty="0">
              <a:latin typeface="Comic Sans MS" panose="030F0702030302020204" pitchFamily="66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364088" y="4132318"/>
            <a:ext cx="255679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900" dirty="0" smtClean="0">
                <a:latin typeface="Comic Sans MS" panose="030F0702030302020204" pitchFamily="66" charset="0"/>
              </a:rPr>
              <a:t>Ild er ikke bygd opp av celler, så den kan ikke være levende.</a:t>
            </a:r>
            <a:endParaRPr lang="nb-NO" sz="1900" dirty="0">
              <a:latin typeface="Comic Sans MS" panose="030F0702030302020204" pitchFamily="66" charset="0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395536" y="602128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latin typeface="Comic Sans MS" panose="030F0702030302020204" pitchFamily="66" charset="0"/>
              </a:rPr>
              <a:t>?</a:t>
            </a:r>
            <a:endParaRPr lang="nb-NO" sz="2800" dirty="0">
              <a:latin typeface="Comic Sans MS" panose="030F0702030302020204" pitchFamily="66" charset="0"/>
            </a:endParaRPr>
          </a:p>
        </p:txBody>
      </p:sp>
      <p:sp>
        <p:nvSpPr>
          <p:cNvPr id="20" name="Tittel 1"/>
          <p:cNvSpPr>
            <a:spLocks noGrp="1"/>
          </p:cNvSpPr>
          <p:nvPr>
            <p:ph type="title"/>
          </p:nvPr>
        </p:nvSpPr>
        <p:spPr>
          <a:xfrm>
            <a:off x="446856" y="-72008"/>
            <a:ext cx="8229600" cy="908720"/>
          </a:xfrm>
        </p:spPr>
        <p:txBody>
          <a:bodyPr>
            <a:normAutofit/>
          </a:bodyPr>
          <a:lstStyle/>
          <a:p>
            <a:r>
              <a:rPr lang="nb-NO" dirty="0" smtClean="0"/>
              <a:t>Hva betyr det at noe er levende?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60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ace.com/images/i/000/041/524/original/nakhla-mars-meteorite-s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5" y="-26856"/>
            <a:ext cx="10128135" cy="688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4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24</a:t>
            </a:fld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251520" y="548680"/>
            <a:ext cx="32164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Ofte må forskere samle mange bevis. Flere bevis vil gjøre at vi kan trekke en sikrere konklusjon. </a:t>
            </a:r>
            <a:endParaRPr lang="nb-NO" sz="2400" dirty="0" smtClean="0"/>
          </a:p>
          <a:p>
            <a:endParaRPr lang="nb-NO" sz="2400" dirty="0"/>
          </a:p>
          <a:p>
            <a:r>
              <a:rPr lang="nb-NO" sz="2400" dirty="0" smtClean="0"/>
              <a:t>Men </a:t>
            </a:r>
            <a:r>
              <a:rPr lang="nb-NO" sz="2400" dirty="0"/>
              <a:t>selv om vi har mange bevis må vi vurdere om bevisene er gode nok. Det så vi i eksempelet med ild, der mange av bevisene støttet en påstand om at ild er levende.</a:t>
            </a:r>
          </a:p>
        </p:txBody>
      </p:sp>
      <p:pic>
        <p:nvPicPr>
          <p:cNvPr id="4" name="Picture 2" descr="https://pixabay.com/static/uploads/photo/2013/01/02/00/19/open-fire-73288_960_7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r="22821"/>
          <a:stretch/>
        </p:blipFill>
        <p:spPr bwMode="auto">
          <a:xfrm>
            <a:off x="3635896" y="548680"/>
            <a:ext cx="5331635" cy="488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6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25</a:t>
            </a:fld>
            <a:endParaRPr lang="nb-NO"/>
          </a:p>
        </p:txBody>
      </p:sp>
      <p:pic>
        <p:nvPicPr>
          <p:cNvPr id="5" name="Picture 2" descr="Meteorite Processing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224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739308" y="6444044"/>
            <a:ext cx="124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Foto: NASA</a:t>
            </a: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26</a:t>
            </a:fld>
            <a:endParaRPr lang="nb-N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" y="54067"/>
            <a:ext cx="6957484" cy="5218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4762500" cy="635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27</a:t>
            </a:fld>
            <a:endParaRPr lang="nb-NO"/>
          </a:p>
        </p:txBody>
      </p:sp>
      <p:pic>
        <p:nvPicPr>
          <p:cNvPr id="12290" name="Picture 2" descr="Fossiler, Bein, Øgle, Fos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737" y="0"/>
            <a:ext cx="10436085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28</a:t>
            </a:fld>
            <a:endParaRPr lang="nb-NO"/>
          </a:p>
        </p:txBody>
      </p:sp>
      <p:pic>
        <p:nvPicPr>
          <p:cNvPr id="8194" name="Picture 2" descr="Acer, Blad, Eocen, Impressum, Form, Fossile, Anl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71400"/>
            <a:ext cx="7740352" cy="85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0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29</a:t>
            </a:fld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831762" cy="256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7949"/>
            <a:ext cx="38290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3</a:t>
            </a:fld>
            <a:endParaRPr lang="nb-NO"/>
          </a:p>
        </p:txBody>
      </p:sp>
      <p:pic>
        <p:nvPicPr>
          <p:cNvPr id="3074" name="Picture 2" descr="Looking Down on a Shooting 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739308" y="6444044"/>
            <a:ext cx="124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Foto: NASA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99591" y="1016901"/>
            <a:ext cx="3600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Meteoritt: </a:t>
            </a:r>
          </a:p>
          <a:p>
            <a:r>
              <a:rPr lang="nb-NO" sz="2400" b="1" dirty="0" smtClean="0">
                <a:solidFill>
                  <a:schemeClr val="bg1"/>
                </a:solidFill>
              </a:rPr>
              <a:t>Objekt </a:t>
            </a:r>
            <a:r>
              <a:rPr lang="nb-NO" sz="2400" b="1" dirty="0">
                <a:solidFill>
                  <a:schemeClr val="bg1"/>
                </a:solidFill>
              </a:rPr>
              <a:t>fra verdensrommet som har falt ned på jorda</a:t>
            </a:r>
          </a:p>
        </p:txBody>
      </p:sp>
      <p:sp>
        <p:nvSpPr>
          <p:cNvPr id="5" name="Ellipse 4"/>
          <p:cNvSpPr/>
          <p:nvPr/>
        </p:nvSpPr>
        <p:spPr>
          <a:xfrm>
            <a:off x="5249100" y="2334366"/>
            <a:ext cx="1728192" cy="1656184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432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30</a:t>
            </a:fld>
            <a:endParaRPr lang="nb-NO"/>
          </a:p>
        </p:txBody>
      </p:sp>
      <p:pic>
        <p:nvPicPr>
          <p:cNvPr id="11266" name="Picture 2" descr="Petrification, Fossile Dyret, Fossi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4" y="14472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ace.com/images/i/000/041/524/original/nakhla-mars-meteorite-s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5" y="-26856"/>
            <a:ext cx="10128135" cy="688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9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-36513" y="0"/>
            <a:ext cx="9180515" cy="6885383"/>
            <a:chOff x="4440101" y="2132856"/>
            <a:chExt cx="3837704" cy="3169275"/>
          </a:xfrm>
        </p:grpSpPr>
        <p:pic>
          <p:nvPicPr>
            <p:cNvPr id="1028" name="Picture 4" descr="Two fragments of the Nakhla meteorite. Image credit: NASA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392" y="2132856"/>
              <a:ext cx="3827413" cy="3156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ktangel 4"/>
            <p:cNvSpPr/>
            <p:nvPr/>
          </p:nvSpPr>
          <p:spPr>
            <a:xfrm>
              <a:off x="4440101" y="5117964"/>
              <a:ext cx="568432" cy="184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2000" dirty="0" smtClean="0">
                  <a:solidFill>
                    <a:schemeClr val="bg1">
                      <a:lumMod val="65000"/>
                    </a:schemeClr>
                  </a:solidFill>
                </a:rPr>
                <a:t>Foto: NASA</a:t>
              </a:r>
              <a:endParaRPr lang="nb-NO" sz="2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1030" name="Picture 6" descr="https://upload.wikimedia.org/wikipedia/commons/6/6e/Elektronenmikrosk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9"/>
            <a:ext cx="1533437" cy="6408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5" name="Rektangel 14"/>
          <p:cNvSpPr/>
          <p:nvPr/>
        </p:nvSpPr>
        <p:spPr>
          <a:xfrm>
            <a:off x="7267650" y="6142079"/>
            <a:ext cx="1638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</a:rPr>
              <a:t>Foto</a:t>
            </a:r>
            <a:r>
              <a:rPr lang="nb-NO" sz="1600" dirty="0">
                <a:solidFill>
                  <a:schemeClr val="bg1"/>
                </a:solidFill>
              </a:rPr>
              <a:t>: </a:t>
            </a:r>
            <a:r>
              <a:rPr lang="nb-NO" sz="1600" dirty="0" err="1" smtClean="0">
                <a:solidFill>
                  <a:schemeClr val="bg1"/>
                </a:solidFill>
              </a:rPr>
              <a:t>Stahlkocher</a:t>
            </a:r>
            <a:endParaRPr lang="nb-NO" sz="1600" dirty="0" smtClean="0">
              <a:solidFill>
                <a:schemeClr val="bg1"/>
              </a:solidFill>
            </a:endParaRPr>
          </a:p>
          <a:p>
            <a:pPr algn="ctr"/>
            <a:r>
              <a:rPr lang="nb-NO" sz="1600" dirty="0">
                <a:solidFill>
                  <a:schemeClr val="bg1"/>
                </a:solidFill>
              </a:rPr>
              <a:t>CC BY-SA 3.0</a:t>
            </a:r>
          </a:p>
        </p:txBody>
      </p:sp>
      <p:pic>
        <p:nvPicPr>
          <p:cNvPr id="17" name="Picture 2" descr="http://www.space.com/images/i/000/041/524/original/nakhla-mars-meteorite-s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16317"/>
            <a:ext cx="2520280" cy="1713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il høyre 17"/>
          <p:cNvSpPr/>
          <p:nvPr/>
        </p:nvSpPr>
        <p:spPr>
          <a:xfrm rot="11238952">
            <a:off x="6028162" y="4895723"/>
            <a:ext cx="1513888" cy="1815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6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8000" decel="3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-36513" y="0"/>
            <a:ext cx="9180515" cy="6885383"/>
            <a:chOff x="4440101" y="2132856"/>
            <a:chExt cx="3837704" cy="3169275"/>
          </a:xfrm>
        </p:grpSpPr>
        <p:pic>
          <p:nvPicPr>
            <p:cNvPr id="1028" name="Picture 4" descr="Two fragments of the Nakhla meteorite. Image credit: NASA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392" y="2132856"/>
              <a:ext cx="3827413" cy="3156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ktangel 4"/>
            <p:cNvSpPr/>
            <p:nvPr/>
          </p:nvSpPr>
          <p:spPr>
            <a:xfrm>
              <a:off x="4440101" y="5117964"/>
              <a:ext cx="568432" cy="184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2000" dirty="0" smtClean="0">
                  <a:solidFill>
                    <a:schemeClr val="bg1">
                      <a:lumMod val="65000"/>
                    </a:schemeClr>
                  </a:solidFill>
                </a:rPr>
                <a:t>Foto: NASA</a:t>
              </a:r>
              <a:endParaRPr lang="nb-NO" sz="2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0" y="-1"/>
            <a:ext cx="9144000" cy="6885383"/>
            <a:chOff x="0" y="-1"/>
            <a:chExt cx="9144000" cy="6885383"/>
          </a:xfrm>
        </p:grpSpPr>
        <p:sp>
          <p:nvSpPr>
            <p:cNvPr id="8" name="Rektangel 7"/>
            <p:cNvSpPr/>
            <p:nvPr/>
          </p:nvSpPr>
          <p:spPr>
            <a:xfrm>
              <a:off x="0" y="-1"/>
              <a:ext cx="9144000" cy="6885383"/>
            </a:xfrm>
            <a:prstGeom prst="rect">
              <a:avLst/>
            </a:prstGeom>
            <a:solidFill>
              <a:srgbClr val="000000">
                <a:alpha val="47059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ektangel 8"/>
            <p:cNvSpPr/>
            <p:nvPr/>
          </p:nvSpPr>
          <p:spPr>
            <a:xfrm>
              <a:off x="1187624" y="2476053"/>
              <a:ext cx="7056784" cy="2508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2800" dirty="0" smtClean="0">
                  <a:solidFill>
                    <a:schemeClr val="bg1"/>
                  </a:solidFill>
                </a:rPr>
                <a:t>I </a:t>
              </a:r>
              <a:r>
                <a:rPr lang="nb-NO" sz="2800" dirty="0">
                  <a:solidFill>
                    <a:schemeClr val="bg1"/>
                  </a:solidFill>
                </a:rPr>
                <a:t>dette opplegget, som går over flere timer, skal dere </a:t>
              </a:r>
              <a:r>
                <a:rPr lang="nb-NO" sz="2800" dirty="0" smtClean="0">
                  <a:solidFill>
                    <a:schemeClr val="bg1"/>
                  </a:solidFill>
                </a:rPr>
                <a:t>undersøke </a:t>
              </a:r>
              <a:r>
                <a:rPr lang="nb-NO" sz="2800" dirty="0" smtClean="0">
                  <a:solidFill>
                    <a:schemeClr val="bg1"/>
                  </a:solidFill>
                </a:rPr>
                <a:t>om funnet </a:t>
              </a:r>
              <a:r>
                <a:rPr lang="nb-NO" sz="2800" dirty="0">
                  <a:solidFill>
                    <a:schemeClr val="bg1"/>
                  </a:solidFill>
                </a:rPr>
                <a:t>i </a:t>
              </a:r>
              <a:r>
                <a:rPr lang="nb-NO" sz="2800" dirty="0" smtClean="0">
                  <a:solidFill>
                    <a:schemeClr val="bg1"/>
                  </a:solidFill>
                </a:rPr>
                <a:t>meteoritten viser </a:t>
              </a:r>
              <a:r>
                <a:rPr lang="nb-NO" sz="2800" dirty="0">
                  <a:solidFill>
                    <a:schemeClr val="bg1"/>
                  </a:solidFill>
                </a:rPr>
                <a:t>spor av noe levende</a:t>
              </a:r>
              <a:r>
                <a:rPr lang="nb-NO" sz="2800" dirty="0" smtClean="0">
                  <a:solidFill>
                    <a:schemeClr val="bg1"/>
                  </a:solidFill>
                </a:rPr>
                <a:t>.</a:t>
              </a:r>
              <a:br>
                <a:rPr lang="nb-NO" sz="2800" dirty="0" smtClean="0">
                  <a:solidFill>
                    <a:schemeClr val="bg1"/>
                  </a:solidFill>
                </a:rPr>
              </a:br>
              <a:endParaRPr lang="nb-NO" sz="600" dirty="0" smtClean="0">
                <a:solidFill>
                  <a:schemeClr val="bg1"/>
                </a:solidFill>
              </a:endParaRPr>
            </a:p>
            <a:p>
              <a:pPr algn="ctr">
                <a:spcBef>
                  <a:spcPts val="600"/>
                </a:spcBef>
              </a:pPr>
              <a:r>
                <a:rPr lang="nb-NO" sz="2800" dirty="0" smtClean="0">
                  <a:solidFill>
                    <a:schemeClr val="bg1"/>
                  </a:solidFill>
                </a:rPr>
                <a:t>Det </a:t>
              </a:r>
              <a:r>
                <a:rPr lang="nb-NO" sz="2800" dirty="0">
                  <a:solidFill>
                    <a:schemeClr val="bg1"/>
                  </a:solidFill>
                </a:rPr>
                <a:t>vil si at dere </a:t>
              </a:r>
              <a:r>
                <a:rPr lang="nb-NO" sz="2800" dirty="0" smtClean="0">
                  <a:solidFill>
                    <a:schemeClr val="bg1"/>
                  </a:solidFill>
                </a:rPr>
                <a:t>skal samle </a:t>
              </a:r>
              <a:r>
                <a:rPr lang="nb-NO" sz="2800" dirty="0">
                  <a:solidFill>
                    <a:schemeClr val="bg1"/>
                  </a:solidFill>
                </a:rPr>
                <a:t>bevis og til slutt komme med deres egen konklusjon. </a:t>
              </a:r>
            </a:p>
          </p:txBody>
        </p:sp>
        <p:sp>
          <p:nvSpPr>
            <p:cNvPr id="10" name="Rektangel 9"/>
            <p:cNvSpPr/>
            <p:nvPr/>
          </p:nvSpPr>
          <p:spPr>
            <a:xfrm>
              <a:off x="0" y="1683965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4000" dirty="0">
                  <a:solidFill>
                    <a:schemeClr val="bg1"/>
                  </a:solidFill>
                </a:rPr>
                <a:t>Oppdrag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8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-36513" y="0"/>
            <a:ext cx="9180515" cy="6885383"/>
            <a:chOff x="4440101" y="2132856"/>
            <a:chExt cx="3837704" cy="3169275"/>
          </a:xfrm>
        </p:grpSpPr>
        <p:pic>
          <p:nvPicPr>
            <p:cNvPr id="1028" name="Picture 4" descr="Two fragments of the Nakhla meteorite. Image credit: NASA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392" y="2132856"/>
              <a:ext cx="3827413" cy="3156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ktangel 4"/>
            <p:cNvSpPr/>
            <p:nvPr/>
          </p:nvSpPr>
          <p:spPr>
            <a:xfrm>
              <a:off x="4440101" y="5117964"/>
              <a:ext cx="568432" cy="184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2000" dirty="0" smtClean="0">
                  <a:solidFill>
                    <a:schemeClr val="bg1">
                      <a:lumMod val="65000"/>
                    </a:schemeClr>
                  </a:solidFill>
                </a:rPr>
                <a:t>Foto: NASA</a:t>
              </a:r>
              <a:endParaRPr lang="nb-NO" sz="2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0" y="-1"/>
            <a:ext cx="9144000" cy="6885383"/>
            <a:chOff x="0" y="-1"/>
            <a:chExt cx="9144000" cy="6885383"/>
          </a:xfrm>
        </p:grpSpPr>
        <p:sp>
          <p:nvSpPr>
            <p:cNvPr id="8" name="Rektangel 7"/>
            <p:cNvSpPr/>
            <p:nvPr/>
          </p:nvSpPr>
          <p:spPr>
            <a:xfrm>
              <a:off x="0" y="-1"/>
              <a:ext cx="9144000" cy="6885383"/>
            </a:xfrm>
            <a:prstGeom prst="rect">
              <a:avLst/>
            </a:prstGeom>
            <a:solidFill>
              <a:srgbClr val="000000">
                <a:alpha val="47059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ektangel 8"/>
            <p:cNvSpPr/>
            <p:nvPr/>
          </p:nvSpPr>
          <p:spPr>
            <a:xfrm>
              <a:off x="1187624" y="2476053"/>
              <a:ext cx="7056784" cy="2446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2800" dirty="0">
                  <a:solidFill>
                    <a:schemeClr val="bg1"/>
                  </a:solidFill>
                </a:rPr>
                <a:t>I dette opplegget, som går over flere timer, skal dere undersøke om funnet i meteoritten viser spor av noe levende.</a:t>
              </a:r>
            </a:p>
            <a:p>
              <a:pPr algn="ctr">
                <a:spcBef>
                  <a:spcPts val="600"/>
                </a:spcBef>
              </a:pPr>
              <a:r>
                <a:rPr lang="nb-NO" sz="2800" dirty="0" smtClean="0">
                  <a:solidFill>
                    <a:schemeClr val="bg1"/>
                  </a:solidFill>
                </a:rPr>
                <a:t>Det </a:t>
              </a:r>
              <a:r>
                <a:rPr lang="nb-NO" sz="2800" dirty="0">
                  <a:solidFill>
                    <a:schemeClr val="bg1"/>
                  </a:solidFill>
                </a:rPr>
                <a:t>vil si at dere </a:t>
              </a:r>
              <a:r>
                <a:rPr lang="nb-NO" sz="2800" dirty="0" smtClean="0">
                  <a:solidFill>
                    <a:schemeClr val="bg1"/>
                  </a:solidFill>
                </a:rPr>
                <a:t>skal samle </a:t>
              </a:r>
              <a:r>
                <a:rPr lang="nb-NO" sz="3600" u="sng" dirty="0">
                  <a:solidFill>
                    <a:srgbClr val="FFFF00"/>
                  </a:solidFill>
                </a:rPr>
                <a:t>bevis</a:t>
              </a:r>
              <a:r>
                <a:rPr lang="nb-NO" sz="3600" dirty="0">
                  <a:solidFill>
                    <a:schemeClr val="bg1"/>
                  </a:solidFill>
                </a:rPr>
                <a:t> </a:t>
              </a:r>
              <a:r>
                <a:rPr lang="nb-NO" sz="2800" dirty="0">
                  <a:solidFill>
                    <a:schemeClr val="bg1"/>
                  </a:solidFill>
                </a:rPr>
                <a:t>og til slutt komme med deres egen konklusjon. </a:t>
              </a:r>
            </a:p>
          </p:txBody>
        </p:sp>
        <p:sp>
          <p:nvSpPr>
            <p:cNvPr id="10" name="Rektangel 9"/>
            <p:cNvSpPr/>
            <p:nvPr/>
          </p:nvSpPr>
          <p:spPr>
            <a:xfrm>
              <a:off x="0" y="1683965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4000" dirty="0">
                  <a:solidFill>
                    <a:schemeClr val="bg1"/>
                  </a:solidFill>
                </a:rPr>
                <a:t>Oppdrag</a:t>
              </a:r>
            </a:p>
          </p:txBody>
        </p:sp>
      </p:grpSp>
      <p:sp>
        <p:nvSpPr>
          <p:cNvPr id="2" name="Rektangel 1"/>
          <p:cNvSpPr/>
          <p:nvPr/>
        </p:nvSpPr>
        <p:spPr>
          <a:xfrm>
            <a:off x="2429787" y="5075854"/>
            <a:ext cx="4734501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nb-NO" sz="3600" dirty="0" smtClean="0">
                <a:solidFill>
                  <a:schemeClr val="bg1"/>
                </a:solidFill>
              </a:rPr>
              <a:t>Hva </a:t>
            </a:r>
            <a:r>
              <a:rPr lang="nb-NO" sz="3600" dirty="0">
                <a:solidFill>
                  <a:schemeClr val="bg1"/>
                </a:solidFill>
              </a:rPr>
              <a:t>er egentlig et </a:t>
            </a:r>
            <a:r>
              <a:rPr lang="nb-NO" sz="3600" i="1" dirty="0">
                <a:solidFill>
                  <a:schemeClr val="bg1"/>
                </a:solidFill>
              </a:rPr>
              <a:t>bevis</a:t>
            </a:r>
            <a:r>
              <a:rPr lang="nb-NO" sz="3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731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021526"/>
              </p:ext>
            </p:extLst>
          </p:nvPr>
        </p:nvGraphicFramePr>
        <p:xfrm>
          <a:off x="467544" y="912958"/>
          <a:ext cx="8208912" cy="5611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0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08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Begrep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Forklaring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bevis</a:t>
                      </a:r>
                      <a:endParaRPr lang="nb-NO" sz="2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smtClean="0">
                          <a:latin typeface="Comic Sans MS" panose="030F0702030302020204" pitchFamily="66" charset="0"/>
                        </a:rPr>
                        <a:t>kjennetegn eller ledetråder som kan hjelpe deg å forklare noe</a:t>
                      </a:r>
                      <a:endParaRPr lang="nb-NO" sz="2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endParaRPr lang="nb-NO" sz="2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25335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Begrepsark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1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7644" y="2852936"/>
            <a:ext cx="6408712" cy="1143000"/>
          </a:xfrm>
        </p:spPr>
        <p:txBody>
          <a:bodyPr>
            <a:noAutofit/>
          </a:bodyPr>
          <a:lstStyle/>
          <a:p>
            <a:r>
              <a:rPr lang="nb-NO" dirty="0"/>
              <a:t>Hvilke bevis kan vi bruke for å si om noe er levende?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2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96523"/>
              </p:ext>
            </p:extLst>
          </p:nvPr>
        </p:nvGraphicFramePr>
        <p:xfrm>
          <a:off x="467545" y="912958"/>
          <a:ext cx="8208911" cy="542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0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081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Begrep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Forklaring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bevis</a:t>
                      </a:r>
                      <a:endParaRPr lang="nb-NO" sz="2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kjennetegn eller ledetråder som kan hjelpe deg å forklare noe</a:t>
                      </a:r>
                      <a:endParaRPr lang="nb-NO" sz="2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organisme</a:t>
                      </a:r>
                      <a:endParaRPr lang="nb-NO" sz="24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levende vesen</a:t>
                      </a:r>
                      <a:b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nb-NO" sz="24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For eksempel</a:t>
                      </a:r>
                      <a:r>
                        <a:rPr lang="nb-NO" sz="2400" b="0" i="0" u="none" strike="noStrike" kern="1200" baseline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4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et </a:t>
                      </a:r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dyr, en plante, en bakterie eller en sopp.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25335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Begrepsark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8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27014</TotalTime>
  <Words>536</Words>
  <Application>Microsoft Office PowerPoint</Application>
  <PresentationFormat>Skjermfremvisning (4:3)</PresentationFormat>
  <Paragraphs>163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2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Hvilke bevis kan vi bruke for å si om noe er levende?</vt:lpstr>
      <vt:lpstr>PowerPoint-presentasjon</vt:lpstr>
      <vt:lpstr>PowerPoint-presentasjon</vt:lpstr>
      <vt:lpstr>Hvilke bevis kan vi bruke for å si om noe er levende?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Lav er et samarbeid (symbiose) mellom to ulike organismer, som oftest en sopp og en alge.</vt:lpstr>
      <vt:lpstr>PowerPoint-presentasjon</vt:lpstr>
      <vt:lpstr>PowerPoint-presentasjon</vt:lpstr>
      <vt:lpstr>Hva betyr det at noe er levende?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129</cp:revision>
  <dcterms:created xsi:type="dcterms:W3CDTF">2016-06-23T08:33:18Z</dcterms:created>
  <dcterms:modified xsi:type="dcterms:W3CDTF">2017-09-20T07:20:32Z</dcterms:modified>
</cp:coreProperties>
</file>