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6" r:id="rId2"/>
    <p:sldId id="310" r:id="rId3"/>
    <p:sldId id="313" r:id="rId4"/>
    <p:sldId id="311" r:id="rId5"/>
    <p:sldId id="299" r:id="rId6"/>
    <p:sldId id="312" r:id="rId7"/>
  </p:sldIdLst>
  <p:sldSz cx="12192000" cy="6858000"/>
  <p:notesSz cx="6794500" cy="9906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5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  <p:cmAuthor id="2" name="Celine Aas" initials="CA" lastIdx="9" clrIdx="1">
    <p:extLst>
      <p:ext uri="{19B8F6BF-5375-455C-9EA6-DF929625EA0E}">
        <p15:presenceInfo xmlns:p15="http://schemas.microsoft.com/office/powerpoint/2012/main" userId="S-1-5-21-1927809936-1189766144-1318725885-820863" providerId="AD"/>
      </p:ext>
    </p:extLst>
  </p:cmAuthor>
  <p:cmAuthor id="3" name="Øystein Sørborg" initials="ØS" lastIdx="2" clrIdx="2">
    <p:extLst>
      <p:ext uri="{19B8F6BF-5375-455C-9EA6-DF929625EA0E}">
        <p15:presenceInfo xmlns:p15="http://schemas.microsoft.com/office/powerpoint/2012/main" userId="S-1-5-21-1927809936-1189766144-1318725885-600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7" autoAdjust="0"/>
    <p:restoredTop sz="86423" autoAdjust="0"/>
  </p:normalViewPr>
  <p:slideViewPr>
    <p:cSldViewPr snapToGrid="0">
      <p:cViewPr varScale="1">
        <p:scale>
          <a:sx n="82" d="100"/>
          <a:sy n="82" d="100"/>
        </p:scale>
        <p:origin x="96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3A373-D147-4681-A1D8-B1CAC4190B31}" type="datetimeFigureOut">
              <a:rPr lang="nb-NO" smtClean="0"/>
              <a:t>28.09.2025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85D8C-4EF5-45C7-BCF5-FE7A2FB137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208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0952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267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132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1856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4686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C64A83-6143-46AF-AA01-4DCD0D9C6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7592F80-C1BA-4916-B0A5-F24DE3894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20FB42-1FF4-44AC-B2E5-B3F3B1C95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28.09.2025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3A3C221-956D-42BE-B939-3A7FDD681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C37602-1ED8-4259-BEB1-F0308C2B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31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25EB9B-84FB-4E17-A469-D459B1B17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06F51B0-D5AF-4D0D-8A6F-915FDAEBE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0BC1957-DDFB-48B6-9774-F13C202A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28.09.2025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35DD67B-E9D4-4DF2-87EA-C9E771BF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76E2265-D0E4-40C7-B01E-A9C265083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529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59D0A15-1663-455F-BDF8-09A467EB7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22864A9-3661-4C78-ACEE-09EAB73AB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18146B4-B2DD-483C-8B7C-313046BDD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28.09.2025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B46B23-7C5F-4D92-B8B0-9A3811FF2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58A9B51-FD04-40AE-9BBA-69945FAC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572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ADC089-B037-4A25-9C41-C2046DFD4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402DCE-3909-4E0D-8E08-B59F55314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4AF67D-2709-4B63-A384-A2EA25BD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28.09.2025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432907-4EAB-4B35-97A8-5304696CD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C1B4A4D-6445-464A-BA22-DCB648BD1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661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6600CC-9E92-4679-9C09-0B0A28882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3ADA094-F0B1-4CB9-B4AC-5C3F2124F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D847C40-5532-4A52-88F1-BD8340A83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28.09.2025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30E71F3-0774-4787-9708-9367CA9E0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81B066-C08F-4620-AE83-347F2072B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7242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7DFFF7-D5A6-484A-B9DC-18C6F649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517FD2-F43A-4A63-A1D6-9729383120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6351E93-0B94-48FF-88E0-00C7D0001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025395-C223-4ABD-845A-6412BDF86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28.09.2025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FD83792-EB92-40AB-BFF4-EA1142C65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BBD1C6F-888A-4DF6-AA90-0C7E7E38A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678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76CADA-6351-445D-90ED-9DAEADBC4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B2C4B0-7563-4B55-A4E4-EE616C54C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78720E4-33D6-41FE-B144-F099982A4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07D4CED-475E-4FCC-A0DE-5D2FBA26FC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D552F99-7607-4EBE-8741-E1F47F0EF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FC9ADA9-6BA0-4660-B02C-1E2ED123B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28.09.2025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FA441B2-8280-4EC7-90F1-DCC7A2266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46FB874-D70C-4CE0-B676-95CA9DA94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0887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D192E0-3613-487C-8CCE-0C010D23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3527ACB-BFE5-43BD-A300-7AC213BE4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28.09.2025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A714CFE-CE0C-4C28-8F08-79A494FC1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56463B4-DBC7-467F-8240-DBD2BE167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87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AD3E2FA-0A25-4ABD-8F23-8C984B967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28.09.2025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14BDAE6-8FFB-443D-9DEC-DD29F2A66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39CEE96-BFB5-4A78-8D14-D189A9D59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999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625522-8C61-429C-85D5-50DDE44AC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F85FDE-8C38-4D80-B1C5-7A8EE29CF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7E0ABC0-6BA2-41F9-91E6-4D32C1122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EA395B4-81B8-4BE2-86D7-CE51B609D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28.09.2025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6FCCDA2-75F0-428F-92A2-08CA75E8E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E33465-23B6-4DD9-BFF2-DD783C64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219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32C3EA-3A07-42BA-A380-275DA6E0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ECCF2CC-C557-4906-A690-DFE9D3FE94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35D2717-59F1-488C-BAF3-960F16C7C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75A69AE-ADE0-49AE-A6B2-200252A15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28.09.2025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84B8586-0C88-4565-AA81-671EA9E6B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0910ED4-E7FB-4CF2-95B6-06327E096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012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B36E382-525D-4ED0-8836-C55E90D48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A6FF145-F5DA-46DA-8B4A-5B5A50EE8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B31DCB8-59A5-41D4-A02D-F489ED5B9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D708A-601D-463E-BAAA-B629D5E5123E}" type="datetimeFigureOut">
              <a:rPr lang="nb-NO" smtClean="0"/>
              <a:t>28.09.2025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04C31A-5019-4E08-92C1-3B04199B5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51DB716-21AC-425E-AF9C-1ED12367C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049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et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r="14837"/>
          <a:stretch/>
        </p:blipFill>
        <p:spPr>
          <a:xfrm>
            <a:off x="0" y="0"/>
            <a:ext cx="12228855" cy="6904299"/>
          </a:xfrm>
          <a:prstGeom prst="rect">
            <a:avLst/>
          </a:prstGeom>
        </p:spPr>
      </p:pic>
      <p:sp>
        <p:nvSpPr>
          <p:cNvPr id="6" name="Avrunda rektangel 1"/>
          <p:cNvSpPr>
            <a:spLocks noGrp="1"/>
          </p:cNvSpPr>
          <p:nvPr>
            <p:ph type="title" idx="4294967295"/>
          </p:nvPr>
        </p:nvSpPr>
        <p:spPr>
          <a:xfrm>
            <a:off x="1673347" y="2402711"/>
            <a:ext cx="8882159" cy="1694727"/>
          </a:xfrm>
          <a:prstGeom prst="roundRect">
            <a:avLst/>
          </a:prstGeom>
          <a:solidFill>
            <a:srgbClr val="DBECD0">
              <a:alpha val="78824"/>
            </a:srgbClr>
          </a:solidFill>
          <a:ln w="12700" cap="flat" cmpd="sng" algn="ctr">
            <a:solidFill>
              <a:srgbClr val="35440C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Kva fargestoff er det i eit blad?</a:t>
            </a:r>
          </a:p>
        </p:txBody>
      </p:sp>
    </p:spTree>
    <p:extLst>
      <p:ext uri="{BB962C8B-B14F-4D97-AF65-F5344CB8AC3E}">
        <p14:creationId xmlns:p14="http://schemas.microsoft.com/office/powerpoint/2010/main" val="365714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5186F217-668D-4C15-BAD3-299A146D9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627" y="-1498399"/>
            <a:ext cx="10515600" cy="1325563"/>
          </a:xfrm>
        </p:spPr>
        <p:txBody>
          <a:bodyPr/>
          <a:lstStyle/>
          <a:p>
            <a:r>
              <a:rPr lang="nn-NO" b="1" dirty="0"/>
              <a:t>Kromatografi</a:t>
            </a:r>
          </a:p>
        </p:txBody>
      </p:sp>
      <p:pic>
        <p:nvPicPr>
          <p:cNvPr id="5" name="Bilete 4" descr="Høstblad i ulike farger. Foto.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r="14837"/>
          <a:stretch/>
        </p:blipFill>
        <p:spPr>
          <a:xfrm>
            <a:off x="0" y="0"/>
            <a:ext cx="12228855" cy="6904299"/>
          </a:xfrm>
          <a:prstGeom prst="rect">
            <a:avLst/>
          </a:prstGeom>
        </p:spPr>
      </p:pic>
      <p:sp>
        <p:nvSpPr>
          <p:cNvPr id="2" name="Avrunda rektangel 1"/>
          <p:cNvSpPr/>
          <p:nvPr/>
        </p:nvSpPr>
        <p:spPr>
          <a:xfrm>
            <a:off x="3477587" y="2101769"/>
            <a:ext cx="5273680" cy="2700760"/>
          </a:xfrm>
          <a:prstGeom prst="roundRect">
            <a:avLst/>
          </a:prstGeom>
          <a:solidFill>
            <a:srgbClr val="DBECD0">
              <a:alpha val="78824"/>
            </a:srgbClr>
          </a:solidFill>
          <a:ln>
            <a:solidFill>
              <a:srgbClr val="354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400" b="1" dirty="0">
                <a:solidFill>
                  <a:schemeClr val="accent6">
                    <a:lumMod val="50000"/>
                  </a:schemeClr>
                </a:solidFill>
              </a:rPr>
              <a:t>For å finne ut kva fargepigment som finst i blada, kan vi bruke ein teknikk som heiter kromatografi.</a:t>
            </a:r>
          </a:p>
        </p:txBody>
      </p:sp>
    </p:spTree>
    <p:extLst>
      <p:ext uri="{BB962C8B-B14F-4D97-AF65-F5344CB8AC3E}">
        <p14:creationId xmlns:p14="http://schemas.microsoft.com/office/powerpoint/2010/main" val="18352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6"/>
          <p:cNvSpPr txBox="1">
            <a:spLocks noGrp="1"/>
          </p:cNvSpPr>
          <p:nvPr>
            <p:ph type="title" idx="4294967295"/>
          </p:nvPr>
        </p:nvSpPr>
        <p:spPr>
          <a:xfrm>
            <a:off x="838200" y="671332"/>
            <a:ext cx="10515600" cy="101935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 skal bruke raudsprit</a:t>
            </a:r>
          </a:p>
        </p:txBody>
      </p:sp>
      <p:sp>
        <p:nvSpPr>
          <p:cNvPr id="4" name="Plasshaldar for innhald 3"/>
          <p:cNvSpPr txBox="1">
            <a:spLocks/>
          </p:cNvSpPr>
          <p:nvPr/>
        </p:nvSpPr>
        <p:spPr>
          <a:xfrm>
            <a:off x="838200" y="1725265"/>
            <a:ext cx="5606143" cy="50227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n-NO" sz="2000" dirty="0"/>
              <a:t>Raudsprit er faremerkt:</a:t>
            </a:r>
          </a:p>
          <a:p>
            <a:r>
              <a:rPr lang="nn-NO" sz="2000" dirty="0"/>
              <a:t>Mykje brannfarleg væske og damp.</a:t>
            </a:r>
          </a:p>
          <a:p>
            <a:r>
              <a:rPr lang="nn-NO" sz="2000" dirty="0"/>
              <a:t>Gir alvorleg augeirritasjon.</a:t>
            </a:r>
          </a:p>
          <a:p>
            <a:pPr marL="0" indent="0">
              <a:buNone/>
            </a:pPr>
            <a:endParaRPr lang="nn-NO" sz="2000" dirty="0"/>
          </a:p>
          <a:p>
            <a:r>
              <a:rPr lang="nn-NO" sz="2000" dirty="0"/>
              <a:t>Alle brukar vernebriller.</a:t>
            </a:r>
          </a:p>
          <a:p>
            <a:r>
              <a:rPr lang="nn-NO" sz="2000" dirty="0"/>
              <a:t>Lærar heller raudsprit oppi i mortarane.</a:t>
            </a:r>
          </a:p>
          <a:p>
            <a:endParaRPr lang="nn-NO" sz="2000" dirty="0"/>
          </a:p>
          <a:p>
            <a:r>
              <a:rPr lang="nn-NO" sz="2000" dirty="0"/>
              <a:t>Ved sprut i auga: Skyl straks med lunka, rennande vatn i to–fem minutt. </a:t>
            </a:r>
          </a:p>
          <a:p>
            <a:r>
              <a:rPr lang="nn-NO" sz="2000" dirty="0"/>
              <a:t>Ved sprut på hud: Skyl med vatn.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n-NO" sz="2000" dirty="0"/>
          </a:p>
        </p:txBody>
      </p:sp>
      <p:pic>
        <p:nvPicPr>
          <p:cNvPr id="5" name="Picture 4" descr="Faresymbol for brannfarleg og helsefar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659" y="2013994"/>
            <a:ext cx="1354464" cy="3746859"/>
          </a:xfrm>
          <a:prstGeom prst="rect">
            <a:avLst/>
          </a:prstGeom>
        </p:spPr>
      </p:pic>
      <p:pic>
        <p:nvPicPr>
          <p:cNvPr id="1026" name="Picture 2" descr="Ei flaske med raudsprit. Foto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2" r="34898"/>
          <a:stretch/>
        </p:blipFill>
        <p:spPr bwMode="auto">
          <a:xfrm>
            <a:off x="9306043" y="180853"/>
            <a:ext cx="1967696" cy="656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4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tel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Aktivitet: Kromatografi</a:t>
            </a:r>
          </a:p>
        </p:txBody>
      </p:sp>
      <p:sp>
        <p:nvSpPr>
          <p:cNvPr id="4" name="Plasshaldar for innhald 3"/>
          <p:cNvSpPr>
            <a:spLocks noGrp="1"/>
          </p:cNvSpPr>
          <p:nvPr>
            <p:ph idx="1"/>
          </p:nvPr>
        </p:nvSpPr>
        <p:spPr>
          <a:xfrm>
            <a:off x="838200" y="1725265"/>
            <a:ext cx="5606143" cy="502277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n-NO" sz="2000" dirty="0"/>
              <a:t>Sorter blada etter fargane grønt, oransje, gult og raudt. For kvar farge gjer følgande:</a:t>
            </a:r>
          </a:p>
          <a:p>
            <a:pPr lvl="0"/>
            <a:r>
              <a:rPr lang="nn-NO" sz="2000" dirty="0"/>
              <a:t>Klipp opp blada i små bitar, og legg dei i ei skål eller ein mortar. </a:t>
            </a:r>
          </a:p>
          <a:p>
            <a:pPr lvl="0"/>
            <a:r>
              <a:rPr lang="nn-NO" sz="2000" dirty="0"/>
              <a:t>Få lærar til å helle på litt raudsprit, og bruk </a:t>
            </a:r>
            <a:r>
              <a:rPr lang="nn-NO" sz="2000" dirty="0" err="1"/>
              <a:t>pistillen</a:t>
            </a:r>
            <a:r>
              <a:rPr lang="nn-NO" sz="2000" dirty="0"/>
              <a:t> eller skeia til å gni fargen ut av blada. </a:t>
            </a:r>
          </a:p>
          <a:p>
            <a:pPr lvl="0"/>
            <a:r>
              <a:rPr lang="nn-NO" sz="2000" dirty="0"/>
              <a:t>Når væska har fått ein tydeleg farge, kan ho hellast over i eit glas.</a:t>
            </a:r>
          </a:p>
          <a:p>
            <a:pPr lvl="0"/>
            <a:r>
              <a:rPr lang="nn-NO" sz="2000" dirty="0"/>
              <a:t>Klipp opp filtrerpapiret i strimlar, minimum 2 cm breie og 10 cm høge. </a:t>
            </a:r>
          </a:p>
          <a:p>
            <a:r>
              <a:rPr lang="nn-NO" sz="2000" dirty="0"/>
              <a:t>Lag ein brett på papiret slik at papiret heng på glaset. Papiret skal vere i kontakt med løysninga, men pass på at papiret ikkje når heilt ned i botnen av glaset.</a:t>
            </a:r>
          </a:p>
          <a:p>
            <a:pPr lvl="0"/>
            <a:endParaRPr lang="nn-NO" sz="2000" dirty="0"/>
          </a:p>
          <a:p>
            <a:pPr lvl="0"/>
            <a:r>
              <a:rPr lang="nn-NO" sz="2000" dirty="0"/>
              <a:t>La glasa med filtrerpapira stå i minimum </a:t>
            </a:r>
            <a:br>
              <a:rPr lang="nn-NO" sz="2000" dirty="0"/>
            </a:br>
            <a:r>
              <a:rPr lang="nn-NO" sz="2000" dirty="0"/>
              <a:t>10 minutt. </a:t>
            </a:r>
          </a:p>
        </p:txBody>
      </p:sp>
      <p:pic>
        <p:nvPicPr>
          <p:cNvPr id="6" name="Bilete 5" descr="Mortar med grøne blad som knusast med ein pistill. Foto. 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3" r="26095"/>
          <a:stretch/>
        </p:blipFill>
        <p:spPr>
          <a:xfrm rot="5400000">
            <a:off x="8876516" y="709305"/>
            <a:ext cx="3508536" cy="259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e 4" descr="Et bilde som inneholder innendørs, alkoholfri drikk, vegg, gjennomsiktig materiale&#10;&#10;KI-generert innhold kan være feil.">
            <a:extLst>
              <a:ext uri="{FF2B5EF4-FFF2-40B4-BE49-F238E27FC236}">
                <a16:creationId xmlns:a16="http://schemas.microsoft.com/office/drawing/2014/main" id="{6C8C5087-B5EF-2218-3693-CCFDF4121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8" t="10122" r="28037" b="19721"/>
          <a:stretch/>
        </p:blipFill>
        <p:spPr>
          <a:xfrm rot="5400000">
            <a:off x="6422185" y="3561060"/>
            <a:ext cx="2877853" cy="2294325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931774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Oppsummering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838200" y="1825625"/>
            <a:ext cx="5765800" cy="4351338"/>
          </a:xfrm>
        </p:spPr>
        <p:txBody>
          <a:bodyPr/>
          <a:lstStyle/>
          <a:p>
            <a:r>
              <a:rPr lang="nn-NO" sz="2200" dirty="0"/>
              <a:t>Kva fargepigment inneheld:</a:t>
            </a:r>
          </a:p>
          <a:p>
            <a:pPr lvl="1"/>
            <a:r>
              <a:rPr lang="nn-NO" sz="2200" dirty="0">
                <a:solidFill>
                  <a:schemeClr val="accent6">
                    <a:lumMod val="50000"/>
                  </a:schemeClr>
                </a:solidFill>
              </a:rPr>
              <a:t>dei grøne blada?</a:t>
            </a:r>
          </a:p>
          <a:p>
            <a:pPr lvl="1"/>
            <a:r>
              <a:rPr lang="nn-NO" sz="2200" dirty="0">
                <a:solidFill>
                  <a:schemeClr val="accent4">
                    <a:lumMod val="75000"/>
                  </a:schemeClr>
                </a:solidFill>
              </a:rPr>
              <a:t>dei gule blada?</a:t>
            </a:r>
          </a:p>
          <a:p>
            <a:pPr lvl="1"/>
            <a:r>
              <a:rPr lang="nn-NO" sz="2200" dirty="0">
                <a:solidFill>
                  <a:srgbClr val="C00000"/>
                </a:solidFill>
              </a:rPr>
              <a:t>dei raude blada?</a:t>
            </a:r>
          </a:p>
        </p:txBody>
      </p:sp>
      <p:pic>
        <p:nvPicPr>
          <p:cNvPr id="4" name="Bilde 3" descr="Et bilde som inneholder Kokkekunst, garnityr, À la carte-retter, bord&#10;&#10;KI-generert innhold kan være feil.">
            <a:extLst>
              <a:ext uri="{FF2B5EF4-FFF2-40B4-BE49-F238E27FC236}">
                <a16:creationId xmlns:a16="http://schemas.microsoft.com/office/drawing/2014/main" id="{E59E42FE-1A63-300F-B356-64E0A9BBD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30110" r="8958" b="18546"/>
          <a:stretch/>
        </p:blipFill>
        <p:spPr>
          <a:xfrm>
            <a:off x="376651" y="3673474"/>
            <a:ext cx="10985500" cy="2819401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3513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56701"/>
            <a:ext cx="10515600" cy="1325563"/>
          </a:xfrm>
        </p:spPr>
        <p:txBody>
          <a:bodyPr/>
          <a:lstStyle/>
          <a:p>
            <a:pPr algn="ctr"/>
            <a:r>
              <a:rPr lang="nn-NO" dirty="0"/>
              <a:t>Kvifor forandrar blada farge?</a:t>
            </a:r>
          </a:p>
        </p:txBody>
      </p:sp>
      <p:pic>
        <p:nvPicPr>
          <p:cNvPr id="6" name="Bilde 5" descr="Gut med piggsveis som kjem med ei utsegn. Illustrasjon.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84" b="48905"/>
          <a:stretch/>
        </p:blipFill>
        <p:spPr>
          <a:xfrm>
            <a:off x="1566144" y="1236446"/>
            <a:ext cx="1250627" cy="2650927"/>
          </a:xfrm>
          <a:prstGeom prst="rect">
            <a:avLst/>
          </a:prstGeom>
        </p:spPr>
      </p:pic>
      <p:sp>
        <p:nvSpPr>
          <p:cNvPr id="19" name="Biletforklaring forma som ein ellipse 2"/>
          <p:cNvSpPr/>
          <p:nvPr/>
        </p:nvSpPr>
        <p:spPr>
          <a:xfrm>
            <a:off x="3182080" y="1527173"/>
            <a:ext cx="2635621" cy="1610798"/>
          </a:xfrm>
          <a:prstGeom prst="wedgeEllipseCallout">
            <a:avLst>
              <a:gd name="adj1" fmla="val -63226"/>
              <a:gd name="adj2" fmla="val -1282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000" dirty="0">
                <a:solidFill>
                  <a:schemeClr val="accent6">
                    <a:lumMod val="50000"/>
                  </a:schemeClr>
                </a:solidFill>
              </a:rPr>
              <a:t>Når klorofyllet blir brote ned, forsvinn den grøne fargen.</a:t>
            </a:r>
          </a:p>
        </p:txBody>
      </p:sp>
      <p:pic>
        <p:nvPicPr>
          <p:cNvPr id="14" name="Bilde 13" descr="Jente i prikka kjole som kjem med ei utsegn. Illustrasjon.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7" r="24483" b="47456"/>
          <a:stretch/>
        </p:blipFill>
        <p:spPr>
          <a:xfrm>
            <a:off x="9473695" y="1335292"/>
            <a:ext cx="1670798" cy="2459144"/>
          </a:xfrm>
          <a:prstGeom prst="rect">
            <a:avLst/>
          </a:prstGeom>
        </p:spPr>
      </p:pic>
      <p:sp>
        <p:nvSpPr>
          <p:cNvPr id="21" name="Biletforklaring forma som ein ellipse 2"/>
          <p:cNvSpPr/>
          <p:nvPr/>
        </p:nvSpPr>
        <p:spPr>
          <a:xfrm>
            <a:off x="6305143" y="2183638"/>
            <a:ext cx="2635621" cy="1610798"/>
          </a:xfrm>
          <a:prstGeom prst="wedgeEllipseCallout">
            <a:avLst>
              <a:gd name="adj1" fmla="val 67411"/>
              <a:gd name="adj2" fmla="val -3106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000" dirty="0">
                <a:solidFill>
                  <a:schemeClr val="accent6">
                    <a:lumMod val="50000"/>
                  </a:schemeClr>
                </a:solidFill>
              </a:rPr>
              <a:t>Grøne blad er også gule og raude.</a:t>
            </a:r>
          </a:p>
        </p:txBody>
      </p:sp>
      <p:pic>
        <p:nvPicPr>
          <p:cNvPr id="16" name="Bilde 15" descr="Jente i shorts som kjem med ei utsegn. Illustrasjon.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" t="-2069" r="62451" b="49525"/>
          <a:stretch/>
        </p:blipFill>
        <p:spPr>
          <a:xfrm rot="10800000">
            <a:off x="953546" y="3713000"/>
            <a:ext cx="1897974" cy="2793510"/>
          </a:xfrm>
          <a:prstGeom prst="rect">
            <a:avLst/>
          </a:prstGeom>
        </p:spPr>
      </p:pic>
      <p:sp>
        <p:nvSpPr>
          <p:cNvPr id="17" name="Biletforklaring forma som ein ellipse 2"/>
          <p:cNvSpPr/>
          <p:nvPr/>
        </p:nvSpPr>
        <p:spPr>
          <a:xfrm>
            <a:off x="3182080" y="3713000"/>
            <a:ext cx="2635621" cy="1610798"/>
          </a:xfrm>
          <a:prstGeom prst="wedgeEllipseCallout">
            <a:avLst>
              <a:gd name="adj1" fmla="val -66483"/>
              <a:gd name="adj2" fmla="val 200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000" dirty="0">
                <a:solidFill>
                  <a:schemeClr val="accent6">
                    <a:lumMod val="50000"/>
                  </a:schemeClr>
                </a:solidFill>
              </a:rPr>
              <a:t>Klorofyllet gir blada ulike fargar.</a:t>
            </a:r>
          </a:p>
        </p:txBody>
      </p:sp>
      <p:pic>
        <p:nvPicPr>
          <p:cNvPr id="15" name="Bilde 14" descr="Gut med caps som kjem med ei utsegn. Illustrasjon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3" t="51118" r="64633" b="-3662"/>
          <a:stretch/>
        </p:blipFill>
        <p:spPr>
          <a:xfrm>
            <a:off x="9161552" y="3713000"/>
            <a:ext cx="2089193" cy="3074953"/>
          </a:xfrm>
          <a:prstGeom prst="rect">
            <a:avLst/>
          </a:prstGeom>
        </p:spPr>
      </p:pic>
      <p:sp>
        <p:nvSpPr>
          <p:cNvPr id="20" name="Biletforklaring forma som ein ellipse 2"/>
          <p:cNvSpPr/>
          <p:nvPr/>
        </p:nvSpPr>
        <p:spPr>
          <a:xfrm>
            <a:off x="6305142" y="4518399"/>
            <a:ext cx="2635621" cy="1610798"/>
          </a:xfrm>
          <a:prstGeom prst="wedgeEllipseCallout">
            <a:avLst>
              <a:gd name="adj1" fmla="val 61523"/>
              <a:gd name="adj2" fmla="val -3547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000" dirty="0">
                <a:solidFill>
                  <a:schemeClr val="accent6">
                    <a:lumMod val="50000"/>
                  </a:schemeClr>
                </a:solidFill>
              </a:rPr>
              <a:t>Raude blad har også klorofyll.</a:t>
            </a:r>
          </a:p>
        </p:txBody>
      </p:sp>
    </p:spTree>
    <p:extLst>
      <p:ext uri="{BB962C8B-B14F-4D97-AF65-F5344CB8AC3E}">
        <p14:creationId xmlns:p14="http://schemas.microsoft.com/office/powerpoint/2010/main" val="13585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17" grpId="0" animBg="1"/>
      <p:bldP spid="20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2279</TotalTime>
  <Words>279</Words>
  <Application>Microsoft Office PowerPoint</Application>
  <PresentationFormat>Widescreen</PresentationFormat>
  <Paragraphs>37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Kva fargestoff er det i eit blad?</vt:lpstr>
      <vt:lpstr>Kromatografi</vt:lpstr>
      <vt:lpstr>Vi skal bruke raudsprit</vt:lpstr>
      <vt:lpstr>Aktivitet: Kromatografi</vt:lpstr>
      <vt:lpstr>Oppsummering</vt:lpstr>
      <vt:lpstr>Kvifor forandrar blada farge?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Øystein Sørborg</dc:creator>
  <cp:lastModifiedBy>Øystein Sørborg</cp:lastModifiedBy>
  <cp:revision>217</cp:revision>
  <cp:lastPrinted>2022-05-04T13:58:49Z</cp:lastPrinted>
  <dcterms:created xsi:type="dcterms:W3CDTF">2022-02-15T13:29:20Z</dcterms:created>
  <dcterms:modified xsi:type="dcterms:W3CDTF">2025-09-28T17:23:12Z</dcterms:modified>
</cp:coreProperties>
</file>