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713" r:id="rId2"/>
    <p:sldId id="340" r:id="rId3"/>
    <p:sldId id="714" r:id="rId4"/>
    <p:sldId id="708" r:id="rId5"/>
    <p:sldId id="712" r:id="rId6"/>
    <p:sldId id="468" r:id="rId7"/>
    <p:sldId id="715" r:id="rId8"/>
    <p:sldId id="373" r:id="rId9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9562" autoAdjust="0"/>
  </p:normalViewPr>
  <p:slideViewPr>
    <p:cSldViewPr snapToGrid="0">
      <p:cViewPr varScale="1">
        <p:scale>
          <a:sx n="59" d="100"/>
          <a:sy n="59" d="100"/>
        </p:scale>
        <p:origin x="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81832E-9B53-4EB2-97B3-89C3D6028CA7}" type="datetimeFigureOut">
              <a:rPr lang="nb-NO" smtClean="0"/>
              <a:t>18.11.2025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1325E0-EEEC-4A0E-9622-76D1DE699DC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3207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1325E0-EEEC-4A0E-9622-76D1DE699DCE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500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FCBCB9-DAEF-4493-8C21-772188A0CDF9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48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1325E0-EEEC-4A0E-9622-76D1DE699DCE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9523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1577DB-1EA1-8B05-8164-285C7F676F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434AEED-FE52-33B4-3DA9-D4281EFAD8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89F46EE-0618-4A5E-CC4B-F938CF0E30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0CD9CF-A826-46FE-AE83-2ECEA116EF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FCBCB9-DAEF-4493-8C21-772188A0CDF9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55421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0EDEF5-C786-594C-A590-441095D3935A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0615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FCBCB9-DAEF-4493-8C21-772188A0CDF9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8557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1325E0-EEEC-4A0E-9622-76D1DE699DCE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992463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FCBCB9-DAEF-4493-8C21-772188A0CDF9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3052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3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3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eg"/><Relationship Id="rId4" Type="http://schemas.openxmlformats.org/officeDocument/2006/relationships/image" Target="../media/image3.sv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 m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2B472E1-E855-4DF3-11FB-24C4DC2B49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09623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7F5C110-EECC-D702-4767-96F6DC969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918356"/>
            <a:ext cx="9144000" cy="80582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7" name="Bilde 6" descr="Et bilde som inneholder sort, mørke&#10;&#10;Automatisk generert beskrivelse">
            <a:extLst>
              <a:ext uri="{FF2B5EF4-FFF2-40B4-BE49-F238E27FC236}">
                <a16:creationId xmlns:a16="http://schemas.microsoft.com/office/drawing/2014/main" id="{B32EE4A5-2561-8CBC-5DD7-1BE69BA7BA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632" y="6143347"/>
            <a:ext cx="1862055" cy="500894"/>
          </a:xfrm>
          <a:prstGeom prst="rect">
            <a:avLst/>
          </a:prstGeom>
        </p:spPr>
      </p:pic>
      <p:pic>
        <p:nvPicPr>
          <p:cNvPr id="8" name="Grafikk 7">
            <a:extLst>
              <a:ext uri="{FF2B5EF4-FFF2-40B4-BE49-F238E27FC236}">
                <a16:creationId xmlns:a16="http://schemas.microsoft.com/office/drawing/2014/main" id="{EBF1FAB0-B014-B437-5FF0-37A93F75F19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21000" y="5722142"/>
            <a:ext cx="2611980" cy="134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799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–Etterarbe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2B472E1-E855-4DF3-11FB-24C4DC2B49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09623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7F5C110-EECC-D702-4767-96F6DC969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918356"/>
            <a:ext cx="9144000" cy="80582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9" name="Bilde 8" descr="Et bilde som inneholder person, innendørs, computer, vegg&#10;&#10;Automatisk generert beskrivelse">
            <a:extLst>
              <a:ext uri="{FF2B5EF4-FFF2-40B4-BE49-F238E27FC236}">
                <a16:creationId xmlns:a16="http://schemas.microsoft.com/office/drawing/2014/main" id="{ECC6E47F-5915-B0DC-0902-1E0453749E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12192001" cy="453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562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0B3F3F7-0A7A-B02E-003B-CE5AA2877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94F5867-A030-A5BA-4B01-6F3A0740F0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DA649CC-87AE-AB0D-9120-B478DFEE5C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0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BDCD83-4E1C-5C48-9E4D-4CCE995C0134}" type="datetimeFigureOut">
              <a:rPr lang="nb-NO" smtClean="0"/>
              <a:t>18.11.2025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C0C9999-C22F-87AC-82F2-CB66218A8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048500" cy="365125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D0711D7-945B-C65C-6B82-3A340B3CD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D962-C5E0-4A44-9AB9-993321B6FEF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489905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med minu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0B3F3F7-0A7A-B02E-003B-CE5AA2877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94F5867-A030-A5BA-4B01-6F3A0740F0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DA649CC-87AE-AB0D-9120-B478DFEE5C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0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BDCD83-4E1C-5C48-9E4D-4CCE995C0134}" type="datetimeFigureOut">
              <a:rPr lang="nb-NO" smtClean="0"/>
              <a:t>18.11.2025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C0C9999-C22F-87AC-82F2-CB66218A8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048500" cy="365125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D0711D7-945B-C65C-6B82-3A340B3CD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D962-C5E0-4A44-9AB9-993321B6FEF7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D5F259A0-C79D-3144-4D91-177077E8C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749642" y="856083"/>
            <a:ext cx="1128156" cy="343644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endParaRPr lang="nb-NO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D72C139-93D1-A791-26CC-900DBDC011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07992" y="793900"/>
            <a:ext cx="468010" cy="46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17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_grått vind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0B3F3F7-0A7A-B02E-003B-CE5AA2877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994400" cy="1325563"/>
          </a:xfrm>
        </p:spPr>
        <p:txBody>
          <a:bodyPr>
            <a:normAutofit/>
          </a:bodyPr>
          <a:lstStyle>
            <a:lvl1pPr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94F5867-A030-A5BA-4B01-6F3A0740F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94400" cy="4351338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DA649CC-87AE-AB0D-9120-B478DFEE5C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0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BDCD83-4E1C-5C48-9E4D-4CCE995C0134}" type="datetimeFigureOut">
              <a:rPr lang="nb-NO" smtClean="0"/>
              <a:t>18.11.2025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C0C9999-C22F-87AC-82F2-CB66218A8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048500" cy="365125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D0711D7-945B-C65C-6B82-3A340B3CD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D962-C5E0-4A44-9AB9-993321B6FEF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049025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_grått vindu og minu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0B3F3F7-0A7A-B02E-003B-CE5AA2877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994400" cy="1325563"/>
          </a:xfrm>
        </p:spPr>
        <p:txBody>
          <a:bodyPr>
            <a:normAutofit/>
          </a:bodyPr>
          <a:lstStyle>
            <a:lvl1pPr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94F5867-A030-A5BA-4B01-6F3A0740F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94400" cy="4351338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DA649CC-87AE-AB0D-9120-B478DFEE5C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0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BDCD83-4E1C-5C48-9E4D-4CCE995C0134}" type="datetimeFigureOut">
              <a:rPr lang="nb-NO" smtClean="0"/>
              <a:t>18.11.2025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C0C9999-C22F-87AC-82F2-CB66218A8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048500" cy="365125"/>
          </a:xfrm>
        </p:spPr>
        <p:txBody>
          <a:bodyPr/>
          <a:lstStyle>
            <a:lvl1pPr>
              <a:defRPr b="1"/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D0711D7-945B-C65C-6B82-3A340B3CD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D962-C5E0-4A44-9AB9-993321B6FEF7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40B5B0D5-6887-F98E-EE21-7BBD4C07AA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759538" y="856083"/>
            <a:ext cx="1128156" cy="343644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endParaRPr lang="nb-NO" dirty="0"/>
          </a:p>
        </p:txBody>
      </p:sp>
      <p:pic>
        <p:nvPicPr>
          <p:cNvPr id="8" name="Graphic 8">
            <a:extLst>
              <a:ext uri="{FF2B5EF4-FFF2-40B4-BE49-F238E27FC236}">
                <a16:creationId xmlns:a16="http://schemas.microsoft.com/office/drawing/2014/main" id="{F0DA1291-4E8B-FB19-6351-63D65ED4E5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17888" y="793900"/>
            <a:ext cx="468010" cy="46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0305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 med minu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AEA1229-5C75-08E9-E2AB-96056B3B1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6263"/>
            <a:ext cx="10515600" cy="2852737"/>
          </a:xfrm>
        </p:spPr>
        <p:txBody>
          <a:bodyPr anchor="b"/>
          <a:lstStyle>
            <a:lvl1pPr algn="ctr">
              <a:defRPr sz="6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240710D-705C-3669-B34E-633D9B1F5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624263"/>
            <a:ext cx="105156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FE1E731-8639-C84F-99F1-E6D90F244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8686800" cy="365125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F5135D4-1B62-464F-DA72-5073D0885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D962-C5E0-4A44-9AB9-993321B6FEF7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4">
            <a:extLst>
              <a:ext uri="{FF2B5EF4-FFF2-40B4-BE49-F238E27FC236}">
                <a16:creationId xmlns:a16="http://schemas.microsoft.com/office/drawing/2014/main" id="{61868083-FE11-5197-6359-48C64B608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37361" y="4703084"/>
            <a:ext cx="2633196" cy="581025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/>
            </a:lvl1pPr>
          </a:lstStyle>
          <a:p>
            <a:pPr algn="ctr"/>
            <a:r>
              <a:rPr lang="en-US" sz="28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x </a:t>
            </a:r>
            <a:r>
              <a:rPr lang="en-US" sz="2800" kern="1200" dirty="0" err="1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minutter</a:t>
            </a:r>
            <a:endParaRPr lang="en-US" sz="28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" name="Graphic 8" descr="Stoppeklokke">
            <a:extLst>
              <a:ext uri="{FF2B5EF4-FFF2-40B4-BE49-F238E27FC236}">
                <a16:creationId xmlns:a16="http://schemas.microsoft.com/office/drawing/2014/main" id="{5DB20F6D-F30F-6874-6027-F12D2168D4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39970" y="4439512"/>
            <a:ext cx="1108171" cy="110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5858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AEA1229-5C75-08E9-E2AB-96056B3B1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6263"/>
            <a:ext cx="10515600" cy="2852737"/>
          </a:xfrm>
        </p:spPr>
        <p:txBody>
          <a:bodyPr anchor="b"/>
          <a:lstStyle>
            <a:lvl1pPr algn="ctr">
              <a:defRPr sz="6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240710D-705C-3669-B34E-633D9B1F5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624263"/>
            <a:ext cx="105156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232951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3122436-6796-8E7F-AA72-6955E25CB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A865226-71C3-F617-49F3-54824241E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DCD650C-C086-3BA7-6A51-A1645DC2AC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54F4B84-EB57-E99E-750A-8CAC220BE5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DF68ECD-DFE6-5A58-F412-28F83A9E4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D962-C5E0-4A44-9AB9-993321B6FEF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116597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med minu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3122436-6796-8E7F-AA72-6955E25CB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A865226-71C3-F617-49F3-54824241E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Klikk for å redigere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DCD650C-C086-3BA7-6A51-A1645DC2AC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54F4B84-EB57-E99E-750A-8CAC220BE5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DF68ECD-DFE6-5A58-F412-28F83A9E4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D962-C5E0-4A44-9AB9-993321B6FEF7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C7352247-872F-53EF-2155-7DA140155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749642" y="856083"/>
            <a:ext cx="1128156" cy="343644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endParaRPr lang="nb-NO" dirty="0"/>
          </a:p>
        </p:txBody>
      </p:sp>
      <p:pic>
        <p:nvPicPr>
          <p:cNvPr id="8" name="Graphic 8">
            <a:extLst>
              <a:ext uri="{FF2B5EF4-FFF2-40B4-BE49-F238E27FC236}">
                <a16:creationId xmlns:a16="http://schemas.microsoft.com/office/drawing/2014/main" id="{4C37A712-E21A-F5DF-3977-1AF5B10B2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07992" y="793900"/>
            <a:ext cx="468010" cy="46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9924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F8224E1-B6CD-2F5E-A6EB-C3FE37F74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BF47D4E-6365-A603-5A05-0C753F0C62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5542B3B2-E788-40B3-D569-BEE7FD46D9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1498EAAF-752D-C020-B5D1-772111D664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5BD062E3-ADE0-7DF6-0C1C-3C5006A2AF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061179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2B472E1-E855-4DF3-11FB-24C4DC2B49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09623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7F5C110-EECC-D702-4767-96F6DC969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918356"/>
            <a:ext cx="9144000" cy="80582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28278896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 med minu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F8224E1-B6CD-2F5E-A6EB-C3FE37F74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 dirty="0"/>
              <a:t>Klikk for å redigere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BF47D4E-6365-A603-5A05-0C753F0C62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5542B3B2-E788-40B3-D569-BEE7FD46D9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1498EAAF-752D-C020-B5D1-772111D664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5BD062E3-ADE0-7DF6-0C1C-3C5006A2AF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Plassholder for bunntekst 5">
            <a:extLst>
              <a:ext uri="{FF2B5EF4-FFF2-40B4-BE49-F238E27FC236}">
                <a16:creationId xmlns:a16="http://schemas.microsoft.com/office/drawing/2014/main" id="{7C3DC44B-A964-5057-2E4A-D80E37D5D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8686800" cy="365125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841FBF3A-6E2D-0375-5078-CB87AFCE87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749642" y="856083"/>
            <a:ext cx="1128156" cy="343644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endParaRPr lang="nb-NO" dirty="0"/>
          </a:p>
        </p:txBody>
      </p:sp>
      <p:pic>
        <p:nvPicPr>
          <p:cNvPr id="8" name="Graphic 8">
            <a:extLst>
              <a:ext uri="{FF2B5EF4-FFF2-40B4-BE49-F238E27FC236}">
                <a16:creationId xmlns:a16="http://schemas.microsoft.com/office/drawing/2014/main" id="{925FE3F4-A048-FE58-B894-6E7185F5A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07992" y="793900"/>
            <a:ext cx="468010" cy="46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9113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D7A0256-B464-E11C-ABCC-3FE20E358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F0C461D-8A84-8210-BD51-E24EDF119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D962-C5E0-4A44-9AB9-993321B6FEF7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bunntekst 4">
            <a:extLst>
              <a:ext uri="{FF2B5EF4-FFF2-40B4-BE49-F238E27FC236}">
                <a16:creationId xmlns:a16="http://schemas.microsoft.com/office/drawing/2014/main" id="{8240A463-623C-1D5A-EAA8-466CF7ACB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048500" cy="365125"/>
          </a:xfrm>
        </p:spPr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999597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01C8706-5957-F8BD-A51E-0B73A587C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D962-C5E0-4A44-9AB9-993321B6FEF7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65CA953-7A3E-AE2B-899C-5D90CB71F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048500" cy="365125"/>
          </a:xfrm>
        </p:spPr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762296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439A6D3-4C92-EAB0-060B-A0A563FD0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D072806-8FD0-EDA8-6A98-095A6DD85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AB08B8F-00BD-2C3A-1D21-1DF4BD4C4E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E659E5FA-4091-DC14-98EC-19F37FC87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048500" cy="365125"/>
          </a:xfrm>
        </p:spPr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279787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5A1AB34-0FD9-5234-0135-36A60131E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23DD2C40-6712-BBD3-8E57-2EFAA15E2C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B6F8DFF-228B-6C53-E640-D97129F931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0422F79A-8D19-DED0-798A-6150EFAE0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048500" cy="365125"/>
          </a:xfrm>
        </p:spPr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948803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87613"/>
            <a:ext cx="10515600" cy="132556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err="1"/>
              <a:t>Takk</a:t>
            </a:r>
            <a:r>
              <a:rPr lang="en-US" dirty="0"/>
              <a:t> for meg!</a:t>
            </a:r>
            <a:endParaRPr lang="nb-NO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6F723-E0D7-4326-B534-077653B24964}" type="datetimeFigureOut">
              <a:rPr lang="nb-NO" smtClean="0"/>
              <a:t>18.11.2025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04F15-9B37-4623-A3F8-2D1B71FD6A7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75651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92B21-64C0-4AD7-ADC1-60D1B6E101FC}" type="datetimeFigureOut">
              <a:rPr lang="nb-NO" smtClean="0"/>
              <a:t>18.11.2025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6EF0-1A67-43BF-80B9-9AEBD3651FF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2926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2B472E1-E855-4DF3-11FB-24C4DC2B49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09623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7F5C110-EECC-D702-4767-96F6DC969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918356"/>
            <a:ext cx="9144000" cy="80582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9" name="Bilde 8" descr="Et bilde som inneholder sort, mørke&#10;&#10;Automatisk generert beskrivelse">
            <a:extLst>
              <a:ext uri="{FF2B5EF4-FFF2-40B4-BE49-F238E27FC236}">
                <a16:creationId xmlns:a16="http://schemas.microsoft.com/office/drawing/2014/main" id="{6A9D5224-F40F-BCB5-350E-0B3088863A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632" y="6143347"/>
            <a:ext cx="1862055" cy="500894"/>
          </a:xfrm>
          <a:prstGeom prst="rect">
            <a:avLst/>
          </a:prstGeom>
        </p:spPr>
      </p:pic>
      <p:pic>
        <p:nvPicPr>
          <p:cNvPr id="10" name="Grafikk 9">
            <a:extLst>
              <a:ext uri="{FF2B5EF4-FFF2-40B4-BE49-F238E27FC236}">
                <a16:creationId xmlns:a16="http://schemas.microsoft.com/office/drawing/2014/main" id="{77D4B548-30BF-EBE2-5FF6-1EE27CC53EF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21000" y="5722142"/>
            <a:ext cx="2611980" cy="1343304"/>
          </a:xfrm>
          <a:prstGeom prst="rect">
            <a:avLst/>
          </a:prstGeom>
        </p:spPr>
      </p:pic>
      <p:pic>
        <p:nvPicPr>
          <p:cNvPr id="11" name="Bilde 10" descr="Et bilde som inneholder klær, person, innendørs, Menneskeansikt&#10;&#10;Automatisk generert beskrivelse">
            <a:extLst>
              <a:ext uri="{FF2B5EF4-FFF2-40B4-BE49-F238E27FC236}">
                <a16:creationId xmlns:a16="http://schemas.microsoft.com/office/drawing/2014/main" id="{B76CB43B-D9DA-BAB3-62C6-7EEF8D929A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-862" t="3671" r="-564" b="42008"/>
          <a:stretch/>
        </p:blipFill>
        <p:spPr>
          <a:xfrm>
            <a:off x="-357108" y="0"/>
            <a:ext cx="12690088" cy="453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266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2B472E1-E855-4DF3-11FB-24C4DC2B49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09623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7F5C110-EECC-D702-4767-96F6DC969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918356"/>
            <a:ext cx="9144000" cy="80582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9" name="Bilde 8" descr="Et bilde som inneholder sort, mørke&#10;&#10;Automatisk generert beskrivelse">
            <a:extLst>
              <a:ext uri="{FF2B5EF4-FFF2-40B4-BE49-F238E27FC236}">
                <a16:creationId xmlns:a16="http://schemas.microsoft.com/office/drawing/2014/main" id="{6A9D5224-F40F-BCB5-350E-0B3088863A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632" y="6143347"/>
            <a:ext cx="1862055" cy="500894"/>
          </a:xfrm>
          <a:prstGeom prst="rect">
            <a:avLst/>
          </a:prstGeom>
        </p:spPr>
      </p:pic>
      <p:pic>
        <p:nvPicPr>
          <p:cNvPr id="10" name="Grafikk 9">
            <a:extLst>
              <a:ext uri="{FF2B5EF4-FFF2-40B4-BE49-F238E27FC236}">
                <a16:creationId xmlns:a16="http://schemas.microsoft.com/office/drawing/2014/main" id="{77D4B548-30BF-EBE2-5FF6-1EE27CC53EF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21000" y="5722142"/>
            <a:ext cx="2611980" cy="1343304"/>
          </a:xfrm>
          <a:prstGeom prst="rect">
            <a:avLst/>
          </a:prstGeom>
        </p:spPr>
      </p:pic>
      <p:pic>
        <p:nvPicPr>
          <p:cNvPr id="5" name="Bilde 4" descr="Et bilde som inneholder person, klær, tre, utendørs&#10;&#10;Automatisk generert beskrivelse">
            <a:extLst>
              <a:ext uri="{FF2B5EF4-FFF2-40B4-BE49-F238E27FC236}">
                <a16:creationId xmlns:a16="http://schemas.microsoft.com/office/drawing/2014/main" id="{A79F12A4-85B1-7154-BE20-D3C77347CF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4541310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310E7FFF-36A3-955A-2BF1-E6EC5ABF7A84}"/>
              </a:ext>
            </a:extLst>
          </p:cNvPr>
          <p:cNvSpPr/>
          <p:nvPr userDrawn="1"/>
        </p:nvSpPr>
        <p:spPr>
          <a:xfrm>
            <a:off x="0" y="10407"/>
            <a:ext cx="12192000" cy="4530903"/>
          </a:xfrm>
          <a:prstGeom prst="rect">
            <a:avLst/>
          </a:pr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991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2B472E1-E855-4DF3-11FB-24C4DC2B49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09623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7F5C110-EECC-D702-4767-96F6DC969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918356"/>
            <a:ext cx="9144000" cy="80582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9" name="Bilde 8" descr="Et bilde som inneholder sort, mørke&#10;&#10;Automatisk generert beskrivelse">
            <a:extLst>
              <a:ext uri="{FF2B5EF4-FFF2-40B4-BE49-F238E27FC236}">
                <a16:creationId xmlns:a16="http://schemas.microsoft.com/office/drawing/2014/main" id="{6A9D5224-F40F-BCB5-350E-0B3088863A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632" y="6143347"/>
            <a:ext cx="1862055" cy="500894"/>
          </a:xfrm>
          <a:prstGeom prst="rect">
            <a:avLst/>
          </a:prstGeom>
        </p:spPr>
      </p:pic>
      <p:pic>
        <p:nvPicPr>
          <p:cNvPr id="10" name="Grafikk 9">
            <a:extLst>
              <a:ext uri="{FF2B5EF4-FFF2-40B4-BE49-F238E27FC236}">
                <a16:creationId xmlns:a16="http://schemas.microsoft.com/office/drawing/2014/main" id="{77D4B548-30BF-EBE2-5FF6-1EE27CC53EF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21000" y="5722142"/>
            <a:ext cx="2611980" cy="1343304"/>
          </a:xfrm>
          <a:prstGeom prst="rect">
            <a:avLst/>
          </a:prstGeom>
        </p:spPr>
      </p:pic>
      <p:pic>
        <p:nvPicPr>
          <p:cNvPr id="11" name="Bilde 10" descr="Et bilde som inneholder person, tre, klær, utendørs&#10;&#10;Automatisk generert beskrivelse">
            <a:extLst>
              <a:ext uri="{FF2B5EF4-FFF2-40B4-BE49-F238E27FC236}">
                <a16:creationId xmlns:a16="http://schemas.microsoft.com/office/drawing/2014/main" id="{060FB5FD-36E8-CD1E-3B2E-A7D534B2EC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4530903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310E7FFF-36A3-955A-2BF1-E6EC5ABF7A84}"/>
              </a:ext>
            </a:extLst>
          </p:cNvPr>
          <p:cNvSpPr/>
          <p:nvPr userDrawn="1"/>
        </p:nvSpPr>
        <p:spPr>
          <a:xfrm>
            <a:off x="0" y="0"/>
            <a:ext cx="12192000" cy="4530903"/>
          </a:xfrm>
          <a:prstGeom prst="rect">
            <a:avLst/>
          </a:pr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69377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2B472E1-E855-4DF3-11FB-24C4DC2B49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09623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7F5C110-EECC-D702-4767-96F6DC969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918356"/>
            <a:ext cx="9144000" cy="80582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9" name="Bilde 8" descr="Et bilde som inneholder sort, mørke&#10;&#10;Automatisk generert beskrivelse">
            <a:extLst>
              <a:ext uri="{FF2B5EF4-FFF2-40B4-BE49-F238E27FC236}">
                <a16:creationId xmlns:a16="http://schemas.microsoft.com/office/drawing/2014/main" id="{6A9D5224-F40F-BCB5-350E-0B3088863A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632" y="6143347"/>
            <a:ext cx="1862055" cy="500894"/>
          </a:xfrm>
          <a:prstGeom prst="rect">
            <a:avLst/>
          </a:prstGeom>
        </p:spPr>
      </p:pic>
      <p:pic>
        <p:nvPicPr>
          <p:cNvPr id="11" name="Bilde 10" descr="Et bilde som inneholder person, utendørs, klær, plante&#10;&#10;Automatisk generert beskrivelse">
            <a:extLst>
              <a:ext uri="{FF2B5EF4-FFF2-40B4-BE49-F238E27FC236}">
                <a16:creationId xmlns:a16="http://schemas.microsoft.com/office/drawing/2014/main" id="{6DB47F10-7B67-5465-250E-A52EC4955B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-1"/>
            <a:ext cx="12192001" cy="4530903"/>
          </a:xfrm>
          <a:prstGeom prst="rect">
            <a:avLst/>
          </a:prstGeom>
        </p:spPr>
      </p:pic>
      <p:pic>
        <p:nvPicPr>
          <p:cNvPr id="10" name="Grafikk 9">
            <a:extLst>
              <a:ext uri="{FF2B5EF4-FFF2-40B4-BE49-F238E27FC236}">
                <a16:creationId xmlns:a16="http://schemas.microsoft.com/office/drawing/2014/main" id="{77D4B548-30BF-EBE2-5FF6-1EE27CC53EF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21000" y="5722142"/>
            <a:ext cx="2611980" cy="1343304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310E7FFF-36A3-955A-2BF1-E6EC5ABF7A84}"/>
              </a:ext>
            </a:extLst>
          </p:cNvPr>
          <p:cNvSpPr/>
          <p:nvPr userDrawn="1"/>
        </p:nvSpPr>
        <p:spPr>
          <a:xfrm>
            <a:off x="-2" y="0"/>
            <a:ext cx="12192000" cy="4530903"/>
          </a:xfrm>
          <a:prstGeom prst="rect">
            <a:avLst/>
          </a:pr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04131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2B472E1-E855-4DF3-11FB-24C4DC2B49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09623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7F5C110-EECC-D702-4767-96F6DC969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918356"/>
            <a:ext cx="9144000" cy="80582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9" name="Bilde 8" descr="Et bilde som inneholder sort, mørke&#10;&#10;Automatisk generert beskrivelse">
            <a:extLst>
              <a:ext uri="{FF2B5EF4-FFF2-40B4-BE49-F238E27FC236}">
                <a16:creationId xmlns:a16="http://schemas.microsoft.com/office/drawing/2014/main" id="{6A9D5224-F40F-BCB5-350E-0B3088863A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632" y="6143347"/>
            <a:ext cx="1862055" cy="500894"/>
          </a:xfrm>
          <a:prstGeom prst="rect">
            <a:avLst/>
          </a:prstGeom>
        </p:spPr>
      </p:pic>
      <p:pic>
        <p:nvPicPr>
          <p:cNvPr id="10" name="Grafikk 9">
            <a:extLst>
              <a:ext uri="{FF2B5EF4-FFF2-40B4-BE49-F238E27FC236}">
                <a16:creationId xmlns:a16="http://schemas.microsoft.com/office/drawing/2014/main" id="{77D4B548-30BF-EBE2-5FF6-1EE27CC53EF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21000" y="5722142"/>
            <a:ext cx="2611980" cy="1343304"/>
          </a:xfrm>
          <a:prstGeom prst="rect">
            <a:avLst/>
          </a:prstGeom>
        </p:spPr>
      </p:pic>
      <p:pic>
        <p:nvPicPr>
          <p:cNvPr id="5" name="Bilde 4" descr="Et bilde som inneholder utendørs, himmel, gress, konstruksjon&#10;&#10;Automatisk generert beskrivelse">
            <a:extLst>
              <a:ext uri="{FF2B5EF4-FFF2-40B4-BE49-F238E27FC236}">
                <a16:creationId xmlns:a16="http://schemas.microsoft.com/office/drawing/2014/main" id="{FFBE33D4-9505-D84B-C760-B73F9BA0D4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4530903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310E7FFF-36A3-955A-2BF1-E6EC5ABF7A84}"/>
              </a:ext>
            </a:extLst>
          </p:cNvPr>
          <p:cNvSpPr/>
          <p:nvPr userDrawn="1"/>
        </p:nvSpPr>
        <p:spPr>
          <a:xfrm>
            <a:off x="1" y="0"/>
            <a:ext cx="12191999" cy="4530903"/>
          </a:xfrm>
          <a:prstGeom prst="rect">
            <a:avLst/>
          </a:pr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37337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–Forarbe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2B472E1-E855-4DF3-11FB-24C4DC2B49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09623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7F5C110-EECC-D702-4767-96F6DC969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918356"/>
            <a:ext cx="9144000" cy="80582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310E7FFF-36A3-955A-2BF1-E6EC5ABF7A84}"/>
              </a:ext>
            </a:extLst>
          </p:cNvPr>
          <p:cNvSpPr/>
          <p:nvPr userDrawn="1"/>
        </p:nvSpPr>
        <p:spPr>
          <a:xfrm>
            <a:off x="1219200" y="0"/>
            <a:ext cx="10972800" cy="4530903"/>
          </a:xfrm>
          <a:prstGeom prst="rect">
            <a:avLst/>
          </a:pr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" name="Bilde 5" descr="Et bilde som inneholder person, klær, computer, innendørs&#10;&#10;Automatisk generert beskrivelse">
            <a:extLst>
              <a:ext uri="{FF2B5EF4-FFF2-40B4-BE49-F238E27FC236}">
                <a16:creationId xmlns:a16="http://schemas.microsoft.com/office/drawing/2014/main" id="{417F25E4-CDDF-D6BE-833F-76FF05D07A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453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666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–Utprøv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2B472E1-E855-4DF3-11FB-24C4DC2B49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09623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7F5C110-EECC-D702-4767-96F6DC969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918356"/>
            <a:ext cx="9144000" cy="80582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5" name="Bilde 4" descr="Et bilde som inneholder person, klær, utendørs, gress&#10;&#10;Automatisk generert beskrivelse">
            <a:extLst>
              <a:ext uri="{FF2B5EF4-FFF2-40B4-BE49-F238E27FC236}">
                <a16:creationId xmlns:a16="http://schemas.microsoft.com/office/drawing/2014/main" id="{554C4A56-CB58-5507-0322-18204F8A20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453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559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A65F2C74-739A-8025-56A1-47208785B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933AC08-433E-35CE-329A-AA02873459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D1533D5-E1E0-4775-3F17-9AD302994E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868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 i="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D35AE09-36C3-B55D-9738-5EF2E9B785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fld id="{A745D962-C5E0-4A44-9AB9-993321B6FEF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Plassholder for dato 3">
            <a:extLst>
              <a:ext uri="{FF2B5EF4-FFF2-40B4-BE49-F238E27FC236}">
                <a16:creationId xmlns:a16="http://schemas.microsoft.com/office/drawing/2014/main" id="{ADF5A1C3-9884-71E2-BFC6-5CAF15BCE7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0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fld id="{EABDCD83-4E1C-5C48-9E4D-4CCE995C0134}" type="datetimeFigureOut">
              <a:rPr lang="nb-NO" smtClean="0"/>
              <a:pPr/>
              <a:t>18.11.2025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42827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ille.snl.no/kjemisk_reaksjon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56A5F2A-82BF-0D29-5F14-AE1165BAE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717" y="2766218"/>
            <a:ext cx="3664789" cy="1995563"/>
          </a:xfrm>
        </p:spPr>
        <p:txBody>
          <a:bodyPr>
            <a:normAutofit/>
          </a:bodyPr>
          <a:lstStyle/>
          <a:p>
            <a:pPr algn="ctr"/>
            <a:r>
              <a:rPr lang="nb-NO" sz="6000" b="1" dirty="0"/>
              <a:t>1</a:t>
            </a:r>
          </a:p>
        </p:txBody>
      </p:sp>
      <p:sp>
        <p:nvSpPr>
          <p:cNvPr id="4" name="Pil: høyre 3">
            <a:extLst>
              <a:ext uri="{FF2B5EF4-FFF2-40B4-BE49-F238E27FC236}">
                <a16:creationId xmlns:a16="http://schemas.microsoft.com/office/drawing/2014/main" id="{53AB7797-08B5-E34D-D230-422DA2377912}"/>
              </a:ext>
            </a:extLst>
          </p:cNvPr>
          <p:cNvSpPr/>
          <p:nvPr/>
        </p:nvSpPr>
        <p:spPr>
          <a:xfrm>
            <a:off x="3908213" y="2622417"/>
            <a:ext cx="3991159" cy="2274195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b="1" dirty="0">
                <a:solidFill>
                  <a:schemeClr val="tx1"/>
                </a:solidFill>
              </a:rPr>
              <a:t>Spørsmålet vi skal utforske</a:t>
            </a:r>
          </a:p>
        </p:txBody>
      </p:sp>
    </p:spTree>
    <p:extLst>
      <p:ext uri="{BB962C8B-B14F-4D97-AF65-F5344CB8AC3E}">
        <p14:creationId xmlns:p14="http://schemas.microsoft.com/office/powerpoint/2010/main" val="382447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dirty="0"/>
              <a:t>Kva </a:t>
            </a:r>
            <a:r>
              <a:rPr lang="nb-NO" sz="4000" dirty="0" err="1"/>
              <a:t>kjenneteiknar</a:t>
            </a:r>
            <a:r>
              <a:rPr lang="nb-NO" sz="4000" dirty="0"/>
              <a:t> </a:t>
            </a:r>
            <a:r>
              <a:rPr lang="nb-NO" sz="4000" dirty="0" err="1"/>
              <a:t>ein</a:t>
            </a:r>
            <a:r>
              <a:rPr lang="nb-NO" sz="4000" dirty="0"/>
              <a:t> kjemisk reaksjon?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2276872"/>
            <a:ext cx="5848350" cy="384929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b-NO" sz="2200" b="1" dirty="0"/>
              <a:t>Tenk</a:t>
            </a:r>
            <a:r>
              <a:rPr lang="nb-NO" sz="2200" dirty="0"/>
              <a:t>: Kva ser du for deg når du høyrer ordet </a:t>
            </a:r>
            <a:r>
              <a:rPr lang="nb-NO" sz="2200" b="1" dirty="0"/>
              <a:t>kjemisk reaksjon</a:t>
            </a:r>
            <a:r>
              <a:rPr lang="nb-NO" sz="2200" dirty="0"/>
              <a:t>?</a:t>
            </a:r>
          </a:p>
          <a:p>
            <a:pPr marL="0" indent="0">
              <a:buNone/>
            </a:pPr>
            <a:endParaRPr lang="nb-NO" sz="2200" dirty="0"/>
          </a:p>
          <a:p>
            <a:pPr marL="0" indent="0">
              <a:buNone/>
            </a:pPr>
            <a:endParaRPr lang="nb-NO" sz="2200" dirty="0"/>
          </a:p>
          <a:p>
            <a:endParaRPr lang="nb-NO" sz="2200" dirty="0">
              <a:cs typeface="Calibri"/>
            </a:endParaRPr>
          </a:p>
          <a:p>
            <a:pPr marL="0" indent="0">
              <a:buNone/>
            </a:pPr>
            <a:endParaRPr lang="nb-NO" sz="2200" dirty="0">
              <a:cs typeface="Calibri"/>
            </a:endParaRPr>
          </a:p>
        </p:txBody>
      </p:sp>
      <p:sp>
        <p:nvSpPr>
          <p:cNvPr id="6" name="Tankeboble: sky 5">
            <a:extLst>
              <a:ext uri="{FF2B5EF4-FFF2-40B4-BE49-F238E27FC236}">
                <a16:creationId xmlns:a16="http://schemas.microsoft.com/office/drawing/2014/main" id="{C94E6856-CC83-B31C-A89F-EA03907EB8D7}"/>
              </a:ext>
            </a:extLst>
          </p:cNvPr>
          <p:cNvSpPr/>
          <p:nvPr/>
        </p:nvSpPr>
        <p:spPr>
          <a:xfrm>
            <a:off x="7388135" y="2352011"/>
            <a:ext cx="3653246" cy="2153978"/>
          </a:xfrm>
          <a:prstGeom prst="cloudCallout">
            <a:avLst>
              <a:gd name="adj1" fmla="val -63667"/>
              <a:gd name="adj2" fmla="val -3276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1576759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DCD7DF-6ACA-5E8E-EB4C-134BF1AD0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5FEC352-7656-5992-52AF-8D269D62F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717" y="2766218"/>
            <a:ext cx="3664789" cy="1995563"/>
          </a:xfrm>
        </p:spPr>
        <p:txBody>
          <a:bodyPr>
            <a:normAutofit/>
          </a:bodyPr>
          <a:lstStyle/>
          <a:p>
            <a:pPr algn="ctr"/>
            <a:r>
              <a:rPr lang="nb-NO" sz="6000" b="1" dirty="0"/>
              <a:t>2</a:t>
            </a:r>
          </a:p>
        </p:txBody>
      </p:sp>
      <p:pic>
        <p:nvPicPr>
          <p:cNvPr id="3" name="Plassholder for innhold 11" descr="Først en ramme som viser to barn som bygger med klosser, dernest en ramme som viser det ferdige byggverket. Illustrasjon.">
            <a:extLst>
              <a:ext uri="{FF2B5EF4-FFF2-40B4-BE49-F238E27FC236}">
                <a16:creationId xmlns:a16="http://schemas.microsoft.com/office/drawing/2014/main" id="{7A2F2DC0-5038-971A-F507-9E9A0EBE12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76" r="55608" b="28552"/>
          <a:stretch/>
        </p:blipFill>
        <p:spPr>
          <a:xfrm>
            <a:off x="4655840" y="2067720"/>
            <a:ext cx="2791562" cy="2722560"/>
          </a:xfrm>
        </p:spPr>
      </p:pic>
    </p:spTree>
    <p:extLst>
      <p:ext uri="{BB962C8B-B14F-4D97-AF65-F5344CB8AC3E}">
        <p14:creationId xmlns:p14="http://schemas.microsoft.com/office/powerpoint/2010/main" val="255012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7B64DB-F854-1AC5-93E5-538C7E5878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64A53B1-C965-B383-EA3D-423E50DFA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Sortere bilde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9A4FC31-7429-28D1-2049-069D03B99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276872"/>
            <a:ext cx="4191000" cy="384929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b-NO" sz="2200" dirty="0"/>
              <a:t>Samarbeid tre og tre:</a:t>
            </a:r>
          </a:p>
          <a:p>
            <a:pPr lvl="1"/>
            <a:r>
              <a:rPr lang="nb-NO" sz="2200" dirty="0">
                <a:ea typeface="+mn-lt"/>
                <a:cs typeface="+mn-lt"/>
              </a:rPr>
              <a:t>Sorter bilda etter om de meiner </a:t>
            </a:r>
            <a:r>
              <a:rPr lang="nb-NO" sz="2200" dirty="0" err="1">
                <a:ea typeface="+mn-lt"/>
                <a:cs typeface="+mn-lt"/>
              </a:rPr>
              <a:t>dei</a:t>
            </a:r>
            <a:r>
              <a:rPr lang="nb-NO" sz="2200" dirty="0">
                <a:ea typeface="+mn-lt"/>
                <a:cs typeface="+mn-lt"/>
              </a:rPr>
              <a:t> </a:t>
            </a:r>
            <a:r>
              <a:rPr lang="nb-NO" dirty="0">
                <a:ea typeface="+mn-lt"/>
                <a:cs typeface="+mn-lt"/>
              </a:rPr>
              <a:t>viser </a:t>
            </a:r>
            <a:r>
              <a:rPr lang="nb-NO" dirty="0" err="1">
                <a:ea typeface="+mn-lt"/>
                <a:cs typeface="+mn-lt"/>
              </a:rPr>
              <a:t>ein</a:t>
            </a:r>
            <a:r>
              <a:rPr lang="nb-NO" dirty="0">
                <a:ea typeface="+mn-lt"/>
                <a:cs typeface="+mn-lt"/>
              </a:rPr>
              <a:t> kjemisk reaksjon eller </a:t>
            </a:r>
            <a:r>
              <a:rPr lang="nb-NO" dirty="0" err="1">
                <a:ea typeface="+mn-lt"/>
                <a:cs typeface="+mn-lt"/>
              </a:rPr>
              <a:t>ikkje</a:t>
            </a:r>
            <a:r>
              <a:rPr lang="nb-NO" dirty="0">
                <a:ea typeface="+mn-lt"/>
                <a:cs typeface="+mn-lt"/>
              </a:rPr>
              <a:t>.</a:t>
            </a:r>
            <a:endParaRPr lang="nb-NO" sz="2200" dirty="0">
              <a:ea typeface="+mn-lt"/>
              <a:cs typeface="+mn-lt"/>
            </a:endParaRPr>
          </a:p>
          <a:p>
            <a:pPr lvl="1"/>
            <a:r>
              <a:rPr lang="nb-NO" sz="2200" dirty="0">
                <a:ea typeface="+mn-lt"/>
                <a:cs typeface="+mn-lt"/>
              </a:rPr>
              <a:t>Grunngi </a:t>
            </a:r>
            <a:r>
              <a:rPr lang="nb-NO" sz="2200" dirty="0" err="1">
                <a:ea typeface="+mn-lt"/>
                <a:cs typeface="+mn-lt"/>
              </a:rPr>
              <a:t>kvifor</a:t>
            </a:r>
            <a:r>
              <a:rPr lang="nb-NO" sz="2200" dirty="0">
                <a:ea typeface="+mn-lt"/>
                <a:cs typeface="+mn-lt"/>
              </a:rPr>
              <a:t> de trur det.</a:t>
            </a:r>
          </a:p>
          <a:p>
            <a:endParaRPr lang="nb-NO" sz="2200" dirty="0">
              <a:cs typeface="Calibri"/>
            </a:endParaRPr>
          </a:p>
          <a:p>
            <a:pPr marL="0" indent="0">
              <a:buNone/>
            </a:pPr>
            <a:endParaRPr lang="nb-NO" sz="2200" dirty="0">
              <a:cs typeface="Calibri"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203AB351-884E-D3D1-768B-AB3EB4E1B9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0016" y="1976637"/>
            <a:ext cx="6739841" cy="3367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778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0CF37AB-272D-9E3B-F11E-B69C00424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Lese tekst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9819BB4-2B2B-74CE-9413-DF7490440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15076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n-NO" sz="2200" dirty="0"/>
              <a:t>De skal lese om kjemiske reaksjonar </a:t>
            </a:r>
            <a:r>
              <a:rPr lang="nn-NO" sz="2200" u="sng" dirty="0">
                <a:hlinkClick r:id="rId3"/>
              </a:rPr>
              <a:t>https://lille.snl.no/kjemisk_reaksjon</a:t>
            </a:r>
            <a:r>
              <a:rPr lang="nn-NO" sz="2200" dirty="0"/>
              <a:t> </a:t>
            </a:r>
          </a:p>
          <a:p>
            <a:pPr marL="0" indent="0">
              <a:buNone/>
            </a:pPr>
            <a:r>
              <a:rPr lang="nn-NO" sz="2200" dirty="0"/>
              <a:t>De får ulike leseroller (den som hadde bursdag sist får rolle 1 </a:t>
            </a:r>
            <a:r>
              <a:rPr lang="nn-NO" sz="2200" dirty="0" err="1"/>
              <a:t>osv</a:t>
            </a:r>
            <a:r>
              <a:rPr lang="nn-NO" sz="2200" dirty="0"/>
              <a:t>): </a:t>
            </a:r>
          </a:p>
          <a:p>
            <a:pPr marL="457200" indent="-457200">
              <a:buAutoNum type="arabicPeriod"/>
            </a:pPr>
            <a:r>
              <a:rPr lang="nn-NO" sz="2200" b="1" dirty="0"/>
              <a:t>Ordfinnar: </a:t>
            </a:r>
            <a:r>
              <a:rPr lang="nn-NO" sz="2200" dirty="0"/>
              <a:t>Finn ord i teksten som du meiner er merkelege, morosame, vanskelege eller viktige. </a:t>
            </a:r>
          </a:p>
          <a:p>
            <a:pPr marL="457200" indent="-457200">
              <a:buAutoNum type="arabicPeriod"/>
            </a:pPr>
            <a:r>
              <a:rPr lang="nn-NO" sz="2200" b="1" dirty="0"/>
              <a:t>Bildeskapar: </a:t>
            </a:r>
            <a:r>
              <a:rPr lang="nn-NO" sz="2200" dirty="0"/>
              <a:t>Beskriv noko i teksten som gjer at du ser for deg eit bilde inni hovudet ditt. </a:t>
            </a:r>
          </a:p>
          <a:p>
            <a:pPr marL="457200" indent="-457200">
              <a:buAutoNum type="arabicPeriod"/>
            </a:pPr>
            <a:r>
              <a:rPr lang="nn-NO" sz="2200" b="1" dirty="0"/>
              <a:t>Koplar: </a:t>
            </a:r>
            <a:r>
              <a:rPr lang="nn-NO" sz="2200" dirty="0"/>
              <a:t>Finn noko i teksten som gjer at du tenker på noko som har hend deg eller som du har høyrt om tidlegare. </a:t>
            </a:r>
          </a:p>
          <a:p>
            <a:pPr marL="0" indent="0">
              <a:buNone/>
            </a:pPr>
            <a:r>
              <a:rPr lang="nn-NO" sz="2200" dirty="0"/>
              <a:t>Del på gruppa det er de fann eller såg for dykk.</a:t>
            </a:r>
          </a:p>
          <a:p>
            <a:endParaRPr lang="nb-NO" sz="2200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4EC67747-5074-CFDD-AF02-BBB7238F99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5752" y="1690688"/>
            <a:ext cx="3672012" cy="4140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041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Endre sorteringa </a:t>
            </a:r>
            <a:r>
              <a:rPr lang="nb-NO" dirty="0" err="1"/>
              <a:t>dykkar</a:t>
            </a:r>
            <a:r>
              <a:rPr lang="nb-NO" dirty="0"/>
              <a:t>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2276872"/>
            <a:ext cx="4500426" cy="384929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b-NO" sz="2200" dirty="0"/>
              <a:t>Les teksten </a:t>
            </a:r>
            <a:r>
              <a:rPr lang="nb-NO" sz="2200" dirty="0" err="1"/>
              <a:t>ein</a:t>
            </a:r>
            <a:r>
              <a:rPr lang="nb-NO" sz="2200" dirty="0"/>
              <a:t> gong til. Kva for informasjon kan hjelpe dykk i sorteringa?</a:t>
            </a:r>
          </a:p>
          <a:p>
            <a:pPr marL="0" indent="0">
              <a:buNone/>
            </a:pPr>
            <a:r>
              <a:rPr lang="nb-NO" sz="2200" dirty="0"/>
              <a:t>Samarbeid tre og tre:</a:t>
            </a:r>
          </a:p>
          <a:p>
            <a:pPr lvl="1"/>
            <a:r>
              <a:rPr lang="nb-NO" sz="2200" dirty="0">
                <a:ea typeface="+mn-lt"/>
                <a:cs typeface="+mn-lt"/>
              </a:rPr>
              <a:t>Sjå om de ønsker å endre sorteringa </a:t>
            </a:r>
            <a:r>
              <a:rPr lang="nb-NO" sz="2200" dirty="0" err="1">
                <a:ea typeface="+mn-lt"/>
                <a:cs typeface="+mn-lt"/>
              </a:rPr>
              <a:t>dykkar</a:t>
            </a:r>
            <a:r>
              <a:rPr lang="nb-NO" sz="2200" dirty="0">
                <a:ea typeface="+mn-lt"/>
                <a:cs typeface="+mn-lt"/>
              </a:rPr>
              <a:t> eller korleis de grunngir.</a:t>
            </a:r>
          </a:p>
          <a:p>
            <a:pPr marL="57150" indent="0">
              <a:buNone/>
            </a:pPr>
            <a:r>
              <a:rPr lang="nb-NO" sz="2200" dirty="0">
                <a:ea typeface="+mn-lt"/>
                <a:cs typeface="+mn-lt"/>
              </a:rPr>
              <a:t>Oppsummer i plenum.</a:t>
            </a:r>
          </a:p>
          <a:p>
            <a:endParaRPr lang="nb-NO" sz="2200" dirty="0">
              <a:cs typeface="Calibri"/>
            </a:endParaRPr>
          </a:p>
          <a:p>
            <a:pPr marL="0" indent="0">
              <a:buNone/>
            </a:pPr>
            <a:endParaRPr lang="nb-NO" sz="2200" dirty="0">
              <a:cs typeface="Calibri"/>
            </a:endParaRP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ACF8E631-BDF4-3C75-6713-F363861E2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0016" y="1976637"/>
            <a:ext cx="6739841" cy="3367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93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64D65B-CFFB-B735-93B0-D03902B4D0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8443849-82AA-7CC8-A2B8-809F17ECC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717" y="2766218"/>
            <a:ext cx="3664789" cy="1995563"/>
          </a:xfrm>
        </p:spPr>
        <p:txBody>
          <a:bodyPr>
            <a:normAutofit/>
          </a:bodyPr>
          <a:lstStyle/>
          <a:p>
            <a:pPr algn="ctr"/>
            <a:r>
              <a:rPr lang="nb-NO" sz="6000" b="1" dirty="0"/>
              <a:t>3</a:t>
            </a:r>
          </a:p>
        </p:txBody>
      </p:sp>
      <p:pic>
        <p:nvPicPr>
          <p:cNvPr id="6" name="Plassholder for innhold 11" descr="Først en ramme som viser to barn som bygger med klosser, dernest en ramme som viser det ferdige byggverket. Illustrasjon.">
            <a:extLst>
              <a:ext uri="{FF2B5EF4-FFF2-40B4-BE49-F238E27FC236}">
                <a16:creationId xmlns:a16="http://schemas.microsoft.com/office/drawing/2014/main" id="{B70FD7C5-64DE-A38F-04D6-95F499A1D1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69" t="27476" b="28552"/>
          <a:stretch/>
        </p:blipFill>
        <p:spPr>
          <a:xfrm>
            <a:off x="3936278" y="2402719"/>
            <a:ext cx="3649218" cy="272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83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134600" cy="1325563"/>
          </a:xfrm>
        </p:spPr>
        <p:txBody>
          <a:bodyPr>
            <a:noAutofit/>
          </a:bodyPr>
          <a:lstStyle/>
          <a:p>
            <a:r>
              <a:rPr lang="nb-NO" sz="3200" dirty="0">
                <a:solidFill>
                  <a:srgbClr val="000000"/>
                </a:solidFill>
                <a:latin typeface="Calibri" panose="020F0502020204030204"/>
              </a:rPr>
              <a:t>Korleis kan vi nå svare på spørsmålet: </a:t>
            </a:r>
            <a:br>
              <a:rPr lang="nb-NO" sz="3200" dirty="0">
                <a:solidFill>
                  <a:srgbClr val="000000"/>
                </a:solidFill>
                <a:latin typeface="Calibri" panose="020F0502020204030204"/>
              </a:rPr>
            </a:br>
            <a:r>
              <a:rPr lang="nb-NO" sz="3200" dirty="0">
                <a:solidFill>
                  <a:srgbClr val="000000"/>
                </a:solidFill>
                <a:latin typeface="Calibri" panose="020F0502020204030204"/>
              </a:rPr>
              <a:t>Kva </a:t>
            </a:r>
            <a:r>
              <a:rPr lang="nb-NO" sz="3200" dirty="0" err="1">
                <a:solidFill>
                  <a:srgbClr val="000000"/>
                </a:solidFill>
                <a:latin typeface="Calibri" panose="020F0502020204030204"/>
              </a:rPr>
              <a:t>kjenneteiknar</a:t>
            </a:r>
            <a:r>
              <a:rPr lang="nb-NO" sz="3200" dirty="0">
                <a:solidFill>
                  <a:srgbClr val="000000"/>
                </a:solidFill>
                <a:latin typeface="Calibri" panose="020F0502020204030204"/>
              </a:rPr>
              <a:t> </a:t>
            </a:r>
            <a:r>
              <a:rPr lang="nb-NO" sz="3200" dirty="0" err="1">
                <a:solidFill>
                  <a:srgbClr val="000000"/>
                </a:solidFill>
                <a:latin typeface="Calibri" panose="020F0502020204030204"/>
              </a:rPr>
              <a:t>ein</a:t>
            </a:r>
            <a:r>
              <a:rPr lang="nb-NO" sz="3200" dirty="0">
                <a:solidFill>
                  <a:srgbClr val="000000"/>
                </a:solidFill>
                <a:latin typeface="Calibri" panose="020F0502020204030204"/>
              </a:rPr>
              <a:t> kjemisk reaksjon?</a:t>
            </a:r>
            <a:br>
              <a:rPr lang="nb-NO" sz="3200" dirty="0">
                <a:solidFill>
                  <a:srgbClr val="000000"/>
                </a:solidFill>
                <a:latin typeface="Calibri" panose="020F0502020204030204"/>
              </a:rPr>
            </a:br>
            <a:endParaRPr lang="en-US" sz="3200" dirty="0"/>
          </a:p>
        </p:txBody>
      </p:sp>
      <p:sp>
        <p:nvSpPr>
          <p:cNvPr id="5" name="Bildeforklaring formet som et avrundet rektangel 5"/>
          <p:cNvSpPr/>
          <p:nvPr/>
        </p:nvSpPr>
        <p:spPr>
          <a:xfrm>
            <a:off x="838200" y="3379905"/>
            <a:ext cx="5597012" cy="1162780"/>
          </a:xfrm>
          <a:prstGeom prst="wedgeRoundRectCallout">
            <a:avLst>
              <a:gd name="adj1" fmla="val 48729"/>
              <a:gd name="adj2" fmla="val 62547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Ein kjemisk reaksjon er når eitt eller fleire stoff blir til eitt eller fleire nye stoff.</a:t>
            </a:r>
            <a:endParaRPr kumimoji="0" lang="nb-NO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7F16B229-6714-08CE-1345-B6116202A0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5752" y="1690688"/>
            <a:ext cx="3672012" cy="4140979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0CF7F60B-6D30-60AC-8F36-7A02F0FE8DF0}"/>
              </a:ext>
            </a:extLst>
          </p:cNvPr>
          <p:cNvSpPr txBox="1"/>
          <p:nvPr/>
        </p:nvSpPr>
        <p:spPr>
          <a:xfrm>
            <a:off x="838200" y="1864472"/>
            <a:ext cx="621941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2200" b="1" dirty="0">
                <a:solidFill>
                  <a:srgbClr val="000000"/>
                </a:solidFill>
                <a:latin typeface="Calibri" panose="020F0502020204030204"/>
              </a:rPr>
              <a:t>Diskuter</a:t>
            </a:r>
            <a:r>
              <a:rPr lang="nb-NO" sz="2200" dirty="0">
                <a:solidFill>
                  <a:srgbClr val="000000"/>
                </a:solidFill>
                <a:latin typeface="Calibri" panose="020F0502020204030204"/>
              </a:rPr>
              <a:t>: Kva kan vi </a:t>
            </a:r>
            <a:r>
              <a:rPr lang="nb-NO" sz="2200" dirty="0" err="1">
                <a:solidFill>
                  <a:srgbClr val="000000"/>
                </a:solidFill>
                <a:latin typeface="Calibri" panose="020F0502020204030204"/>
              </a:rPr>
              <a:t>seie</a:t>
            </a:r>
            <a:r>
              <a:rPr lang="nb-NO" sz="2200" dirty="0">
                <a:solidFill>
                  <a:srgbClr val="000000"/>
                </a:solidFill>
                <a:latin typeface="Calibri" panose="020F0502020204030204"/>
              </a:rPr>
              <a:t> om bilda som viser </a:t>
            </a:r>
            <a:r>
              <a:rPr lang="nb-NO" sz="2200" dirty="0" err="1">
                <a:solidFill>
                  <a:srgbClr val="000000"/>
                </a:solidFill>
                <a:latin typeface="Calibri" panose="020F0502020204030204"/>
              </a:rPr>
              <a:t>ein</a:t>
            </a:r>
            <a:r>
              <a:rPr lang="nb-NO" sz="2200" dirty="0">
                <a:solidFill>
                  <a:srgbClr val="000000"/>
                </a:solidFill>
                <a:latin typeface="Calibri" panose="020F0502020204030204"/>
              </a:rPr>
              <a:t> kjemisk reaksjon?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Bildeforklaring formet som et avrundet rektangel 5">
            <a:extLst>
              <a:ext uri="{FF2B5EF4-FFF2-40B4-BE49-F238E27FC236}">
                <a16:creationId xmlns:a16="http://schemas.microsoft.com/office/drawing/2014/main" id="{00F87A08-6378-3DF7-5320-FBCFEFB49456}"/>
              </a:ext>
            </a:extLst>
          </p:cNvPr>
          <p:cNvSpPr/>
          <p:nvPr/>
        </p:nvSpPr>
        <p:spPr>
          <a:xfrm>
            <a:off x="6575596" y="5508543"/>
            <a:ext cx="5532335" cy="1162780"/>
          </a:xfrm>
          <a:prstGeom prst="wedgeRoundRectCallout">
            <a:avLst>
              <a:gd name="adj1" fmla="val -33240"/>
              <a:gd name="adj2" fmla="val -63719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eksempel skjer det ein kjemisk reaksjon når ein deig hevar, det blir laga gass.</a:t>
            </a:r>
            <a:endParaRPr kumimoji="0" lang="nb-NO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Bildeforklaring formet som et avrundet rektangel 5">
            <a:extLst>
              <a:ext uri="{FF2B5EF4-FFF2-40B4-BE49-F238E27FC236}">
                <a16:creationId xmlns:a16="http://schemas.microsoft.com/office/drawing/2014/main" id="{CFDDD37A-6275-8162-536B-7B6CC10A11F7}"/>
              </a:ext>
            </a:extLst>
          </p:cNvPr>
          <p:cNvSpPr/>
          <p:nvPr/>
        </p:nvSpPr>
        <p:spPr>
          <a:xfrm>
            <a:off x="838200" y="4863570"/>
            <a:ext cx="4752528" cy="1162781"/>
          </a:xfrm>
          <a:prstGeom prst="wedgeRoundRectCallout">
            <a:avLst>
              <a:gd name="adj1" fmla="val 63126"/>
              <a:gd name="adj2" fmla="val -30585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Ofte har stoffa som blir laga i reaksjonen andre eigenskapar enn dei første stoffa.</a:t>
            </a:r>
            <a:endParaRPr kumimoji="0" lang="nb-NO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Bildeforklaring formet som et avrundet rektangel 5">
            <a:extLst>
              <a:ext uri="{FF2B5EF4-FFF2-40B4-BE49-F238E27FC236}">
                <a16:creationId xmlns:a16="http://schemas.microsoft.com/office/drawing/2014/main" id="{868A4BFB-E7EF-4446-DBD5-6C0D214F8F93}"/>
              </a:ext>
            </a:extLst>
          </p:cNvPr>
          <p:cNvSpPr/>
          <p:nvPr/>
        </p:nvSpPr>
        <p:spPr>
          <a:xfrm>
            <a:off x="7142705" y="3580217"/>
            <a:ext cx="4752528" cy="1465428"/>
          </a:xfrm>
          <a:prstGeom prst="wedgeRoundRectCallout">
            <a:avLst>
              <a:gd name="adj1" fmla="val -52781"/>
              <a:gd name="adj2" fmla="val 75089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Typiske </a:t>
            </a:r>
            <a:r>
              <a:rPr kumimoji="0" lang="nb-NO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kjenneteikn</a:t>
            </a:r>
            <a:r>
              <a:rPr kumimoji="0" lang="nb-NO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nb-NO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forandrar</a:t>
            </a:r>
            <a:r>
              <a:rPr kumimoji="0" lang="nb-NO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farge, blir laga gass eller blir varmt. </a:t>
            </a:r>
          </a:p>
        </p:txBody>
      </p:sp>
    </p:spTree>
    <p:extLst>
      <p:ext uri="{BB962C8B-B14F-4D97-AF65-F5344CB8AC3E}">
        <p14:creationId xmlns:p14="http://schemas.microsoft.com/office/powerpoint/2010/main" val="2261638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9" grpId="0" animBg="1"/>
      <p:bldP spid="4" grpId="0" animBg="1"/>
      <p:bldP spid="6" grpId="0" animBg="1"/>
    </p:bldLst>
  </p:timing>
</p:sld>
</file>

<file path=ppt/theme/theme1.xml><?xml version="1.0" encoding="utf-8"?>
<a:theme xmlns:a="http://schemas.openxmlformats.org/drawingml/2006/main" name="1_Office-tema">
  <a:themeElements>
    <a:clrScheme name="Egendefinert 2">
      <a:dk1>
        <a:srgbClr val="000000"/>
      </a:dk1>
      <a:lt1>
        <a:srgbClr val="FFFFFF"/>
      </a:lt1>
      <a:dk2>
        <a:srgbClr val="227186"/>
      </a:dk2>
      <a:lt2>
        <a:srgbClr val="E7E6E6"/>
      </a:lt2>
      <a:accent1>
        <a:srgbClr val="227186"/>
      </a:accent1>
      <a:accent2>
        <a:srgbClr val="A0D2D8"/>
      </a:accent2>
      <a:accent3>
        <a:srgbClr val="BACFCA"/>
      </a:accent3>
      <a:accent4>
        <a:srgbClr val="D4D4AA"/>
      </a:accent4>
      <a:accent5>
        <a:srgbClr val="ECB457"/>
      </a:accent5>
      <a:accent6>
        <a:srgbClr val="219EBC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l" id="{09AE5A46-CF8E-7D4B-9986-14E488FAFE2E}" vid="{B4B114DD-1525-2246-BCA9-AB0CC7F098B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304</Words>
  <Application>Microsoft Office PowerPoint</Application>
  <PresentationFormat>Widescreen</PresentationFormat>
  <Paragraphs>39</Paragraphs>
  <Slides>8</Slides>
  <Notes>8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13" baseType="lpstr">
      <vt:lpstr>Aptos</vt:lpstr>
      <vt:lpstr>Arial</vt:lpstr>
      <vt:lpstr>Calibri</vt:lpstr>
      <vt:lpstr>Calibri Light</vt:lpstr>
      <vt:lpstr>1_Office-tema</vt:lpstr>
      <vt:lpstr>1</vt:lpstr>
      <vt:lpstr>Kva kjenneteiknar ein kjemisk reaksjon?</vt:lpstr>
      <vt:lpstr>2</vt:lpstr>
      <vt:lpstr>Sortere bilde</vt:lpstr>
      <vt:lpstr>Lese tekst</vt:lpstr>
      <vt:lpstr>Endre sorteringa dykkar?</vt:lpstr>
      <vt:lpstr>3</vt:lpstr>
      <vt:lpstr>Korleis kan vi nå svare på spørsmålet:  Kva kjenneteiknar ein kjemisk reaksjon?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Aud Ragnhild Skår</dc:creator>
  <cp:lastModifiedBy>Aud Ragnhild Skår</cp:lastModifiedBy>
  <cp:revision>20</cp:revision>
  <dcterms:created xsi:type="dcterms:W3CDTF">2025-10-24T10:30:52Z</dcterms:created>
  <dcterms:modified xsi:type="dcterms:W3CDTF">2025-11-18T17:22:00Z</dcterms:modified>
</cp:coreProperties>
</file>