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61" r:id="rId4"/>
    <p:sldId id="269" r:id="rId5"/>
    <p:sldId id="296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11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771B-B9C3-4CFF-8405-78580F201AF8}" type="datetimeFigureOut">
              <a:rPr lang="nb-NO" smtClean="0"/>
              <a:t>30.11.2018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B018E-7FAC-4F0E-8FED-6B2CF2404D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1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54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72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B018E-7FAC-4F0E-8FED-6B2CF2404D3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0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D21A-280D-45C9-9E11-F8AD589718C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403C-15DE-4080-967E-41772DB3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o/url?sa=i&amp;rct=j&amp;q=&amp;esrc=s&amp;source=images&amp;cd=&amp;cad=rja&amp;uact=8&amp;ved=0ahUKEwjj5MSCqc7RAhVHCSwKHcdbAbAQjRwIBw&amp;url=https://kolonial.no/produkter/429-tine-laktosefri-lettmelk-1l/&amp;bvm=bv.144224172,d.bGg&amp;psig=AFQjCNFtXKKfjK8tKD6qhyoT0b1uSOzSCg&amp;ust=1484919140931184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no/url?sa=i&amp;rct=j&amp;q=&amp;esrc=s&amp;source=images&amp;cd=&amp;cad=rja&amp;uact=8&amp;ved=0ahUKEwjfi6a9qM7RAhWJDCwKHVDtB-UQjRwIBw&amp;url=https://www.nrk.no/rogaland/meieri-solte-vaskevann-i-melk-1.7517395&amp;bvm=bv.144224172,d.bGg&amp;psig=AFQjCNF_tp0hdSQYRzLq5m9H93tjFCXJ9w&amp;ust=1484918944852017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fVQ8eWG3I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v.nrk.no/serie/oeyeblikket/dmpv73053215/sesong-1/episode-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11760" y="3645024"/>
            <a:ext cx="6948264" cy="1470025"/>
          </a:xfrm>
        </p:spPr>
        <p:txBody>
          <a:bodyPr>
            <a:normAutofit/>
          </a:bodyPr>
          <a:lstStyle/>
          <a:p>
            <a:r>
              <a:rPr lang="nb-NO" sz="8000" dirty="0" smtClean="0"/>
              <a:t>Enzymer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416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85960"/>
            <a:ext cx="2684858" cy="18856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27784" y="1700808"/>
            <a:ext cx="61206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/>
          <p:cNvCxnSpPr/>
          <p:nvPr/>
        </p:nvCxnSpPr>
        <p:spPr>
          <a:xfrm>
            <a:off x="6156176" y="1637359"/>
            <a:ext cx="58109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85960"/>
            <a:ext cx="2844537" cy="188568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354221" y="2534707"/>
            <a:ext cx="2414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Foto: Øyvind Holmstad CC BY-SA</a:t>
            </a:r>
            <a:endParaRPr lang="nn-NO" sz="1000" dirty="0"/>
          </a:p>
        </p:txBody>
      </p:sp>
      <p:pic>
        <p:nvPicPr>
          <p:cNvPr id="15" name="Picture 10" descr="Relatert bil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9457"/>
            <a:ext cx="1579241" cy="21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ilderesultat for laktosefri lettmel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60568"/>
            <a:ext cx="996546" cy="25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5"/>
          <p:cNvCxnSpPr/>
          <p:nvPr/>
        </p:nvCxnSpPr>
        <p:spPr>
          <a:xfrm>
            <a:off x="6660232" y="5013176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/>
          <p:cNvCxnSpPr/>
          <p:nvPr/>
        </p:nvCxnSpPr>
        <p:spPr>
          <a:xfrm>
            <a:off x="5364088" y="5013176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3762020" y="4365242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/>
              <a:t>??</a:t>
            </a:r>
            <a:endParaRPr lang="nb-NO" sz="8800" dirty="0"/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11103"/>
            <a:ext cx="3243326" cy="215482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" y="3856674"/>
            <a:ext cx="3507830" cy="2463686"/>
          </a:xfrm>
          <a:prstGeom prst="rect">
            <a:avLst/>
          </a:prstGeom>
        </p:spPr>
      </p:pic>
      <p:cxnSp>
        <p:nvCxnSpPr>
          <p:cNvPr id="26" name="Straight Arrow Connector 15"/>
          <p:cNvCxnSpPr/>
          <p:nvPr/>
        </p:nvCxnSpPr>
        <p:spPr>
          <a:xfrm>
            <a:off x="5724768" y="2534707"/>
            <a:ext cx="1944216" cy="241098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5386796" y="2881587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/>
              <a:t>?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22590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562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7529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1700" dirty="0" smtClean="0"/>
              <a:t>	</a:t>
            </a:r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 algn="ctr">
              <a:buNone/>
            </a:pPr>
            <a:r>
              <a:rPr lang="nb-NO" sz="7400" dirty="0" smtClean="0">
                <a:hlinkClick r:id="rId3"/>
              </a:rPr>
              <a:t>Kjør video</a:t>
            </a:r>
            <a:endParaRPr lang="nb-NO" sz="74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</a:rPr>
              <a:t>	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804248" y="311629"/>
            <a:ext cx="2232248" cy="2062103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Hva tror dere det hvite pulveret er?</a:t>
            </a:r>
            <a:endParaRPr lang="nn-NO" sz="3200" dirty="0"/>
          </a:p>
        </p:txBody>
      </p:sp>
    </p:spTree>
    <p:extLst>
      <p:ext uri="{BB962C8B-B14F-4D97-AF65-F5344CB8AC3E}">
        <p14:creationId xmlns:p14="http://schemas.microsoft.com/office/powerpoint/2010/main" val="40516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054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9800" dirty="0" smtClean="0"/>
              <a:t>Hva tror dere det </a:t>
            </a:r>
            <a:r>
              <a:rPr lang="nb-NO" sz="9800" dirty="0"/>
              <a:t>hvite </a:t>
            </a:r>
            <a:r>
              <a:rPr lang="nb-NO" sz="9800" dirty="0" smtClean="0"/>
              <a:t>pulveret </a:t>
            </a:r>
            <a:r>
              <a:rPr lang="nb-NO" sz="9800" dirty="0"/>
              <a:t>e</a:t>
            </a:r>
            <a:r>
              <a:rPr lang="nb-NO" sz="9800" dirty="0" smtClean="0"/>
              <a:t>r?</a:t>
            </a:r>
          </a:p>
          <a:p>
            <a:pPr marL="0" indent="0">
              <a:buNone/>
            </a:pPr>
            <a:endParaRPr lang="nb-NO" sz="9800" dirty="0"/>
          </a:p>
          <a:p>
            <a:pPr marL="0" indent="0">
              <a:buNone/>
            </a:pPr>
            <a:r>
              <a:rPr lang="nb-NO" sz="9800" dirty="0" smtClean="0"/>
              <a:t>Hva ble målt for å finne effekten av å tilsette det hvite pulveret?</a:t>
            </a:r>
          </a:p>
          <a:p>
            <a:pPr marL="0" indent="0">
              <a:buNone/>
            </a:pPr>
            <a:endParaRPr lang="nb-NO" sz="9800" dirty="0" smtClean="0"/>
          </a:p>
          <a:p>
            <a:pPr marL="0" indent="0">
              <a:buNone/>
            </a:pPr>
            <a:r>
              <a:rPr lang="nb-NO" sz="9800" dirty="0"/>
              <a:t>Hva var likt i de ulike forsøkene med lettmelk?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rgbClr val="FF0000"/>
                </a:solidFill>
              </a:rPr>
              <a:t>			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9600" dirty="0"/>
              <a:t>Hva er laktose (melkesukker)?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9500" dirty="0" smtClean="0"/>
          </a:p>
          <a:p>
            <a:pPr marL="0" indent="0">
              <a:buNone/>
            </a:pPr>
            <a:r>
              <a:rPr lang="nb-NO" sz="9500" dirty="0" smtClean="0"/>
              <a:t>Hvilke </a:t>
            </a:r>
            <a:r>
              <a:rPr lang="nb-NO" sz="9500" dirty="0"/>
              <a:t>andre stoffer kunne vi målt for å få et mål på hastigheten til reaksjonen?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9600" dirty="0"/>
              <a:t>Hvem </a:t>
            </a:r>
            <a:r>
              <a:rPr lang="nb-NO" sz="9600" dirty="0" smtClean="0"/>
              <a:t>har glede av </a:t>
            </a:r>
            <a:r>
              <a:rPr lang="nb-NO" sz="9600" dirty="0"/>
              <a:t>laktosefri melk?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7" y="1628800"/>
            <a:ext cx="5130213" cy="2017584"/>
          </a:xfrm>
          <a:prstGeom prst="rect">
            <a:avLst/>
          </a:prstGeom>
        </p:spPr>
      </p:pic>
      <p:pic>
        <p:nvPicPr>
          <p:cNvPr id="5" name="Picture 2" descr="http://cdn.treningsforum.com/images/portal/food/fluid/tine_laktosefr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5146">
            <a:off x="5963949" y="976522"/>
            <a:ext cx="3600000" cy="21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7582" cy="72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2485" y="4797947"/>
            <a:ext cx="3779912" cy="203576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n-NO" dirty="0"/>
              <a:t>Enzymer er viktige i alle kjemiske reaksjoner i </a:t>
            </a:r>
            <a:r>
              <a:rPr lang="nn-NO" dirty="0" smtClean="0"/>
              <a:t>cellene, </a:t>
            </a:r>
            <a:r>
              <a:rPr lang="nn-NO" dirty="0"/>
              <a:t>ikke bare </a:t>
            </a:r>
            <a:r>
              <a:rPr lang="nn-NO" dirty="0" smtClean="0"/>
              <a:t>ved </a:t>
            </a:r>
            <a:r>
              <a:rPr lang="nn-NO" dirty="0"/>
              <a:t>nedbryting </a:t>
            </a:r>
            <a:r>
              <a:rPr lang="nn-NO" dirty="0" smtClean="0"/>
              <a:t>av næringsstoffer.</a:t>
            </a:r>
            <a:endParaRPr lang="nb-NO" dirty="0"/>
          </a:p>
          <a:p>
            <a:pPr marL="0" indent="0">
              <a:buNone/>
            </a:pPr>
            <a:r>
              <a:rPr lang="nn-NO" dirty="0" smtClean="0">
                <a:hlinkClick r:id="rId4"/>
              </a:rPr>
              <a:t>Elefanttannkrem</a:t>
            </a: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endParaRPr lang="nn-NO" dirty="0" smtClean="0"/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Katalase</a:t>
            </a:r>
            <a:r>
              <a:rPr lang="nb-NO" dirty="0" smtClean="0"/>
              <a:t> – finnes i de fleste celler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katalase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/>
              <a:t>2H</a:t>
            </a:r>
            <a:r>
              <a:rPr lang="nb-NO" baseline="-25000" dirty="0"/>
              <a:t>2</a:t>
            </a:r>
            <a:r>
              <a:rPr lang="nb-NO" dirty="0"/>
              <a:t>O</a:t>
            </a:r>
            <a:r>
              <a:rPr lang="nb-NO" baseline="-25000" dirty="0"/>
              <a:t>2</a:t>
            </a:r>
            <a:r>
              <a:rPr lang="nb-NO" dirty="0"/>
              <a:t>(l)    </a:t>
            </a:r>
            <a:r>
              <a:rPr lang="nb-NO" dirty="0" smtClean="0"/>
              <a:t>               </a:t>
            </a:r>
            <a:r>
              <a:rPr lang="nb-NO" dirty="0" smtClean="0">
                <a:sym typeface="Wingdings"/>
              </a:rPr>
              <a:t></a:t>
            </a:r>
            <a:r>
              <a:rPr lang="nb-NO" dirty="0" smtClean="0"/>
              <a:t>        </a:t>
            </a:r>
            <a:r>
              <a:rPr lang="nb-NO" dirty="0"/>
              <a:t>2H</a:t>
            </a:r>
            <a:r>
              <a:rPr lang="nb-NO" baseline="-25000" dirty="0"/>
              <a:t>2</a:t>
            </a:r>
            <a:r>
              <a:rPr lang="nb-NO" dirty="0"/>
              <a:t>O(l) + O</a:t>
            </a:r>
            <a:r>
              <a:rPr lang="nb-NO" baseline="-25000" dirty="0"/>
              <a:t>2</a:t>
            </a:r>
            <a:r>
              <a:rPr lang="nb-NO" dirty="0"/>
              <a:t>(g)</a:t>
            </a:r>
            <a:endParaRPr lang="en-US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Hvilke muligheter har vi </a:t>
            </a:r>
          </a:p>
          <a:p>
            <a:pPr marL="0" indent="0">
              <a:buNone/>
            </a:pPr>
            <a:r>
              <a:rPr lang="nb-NO" dirty="0" smtClean="0"/>
              <a:t>for å måle hastigheten </a:t>
            </a:r>
          </a:p>
          <a:p>
            <a:pPr marL="0" indent="0">
              <a:buNone/>
            </a:pPr>
            <a:r>
              <a:rPr lang="nb-NO" dirty="0" smtClean="0"/>
              <a:t>til </a:t>
            </a:r>
            <a:r>
              <a:rPr lang="nb-NO" dirty="0"/>
              <a:t>denne reaksjonen?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4" y="2879074"/>
            <a:ext cx="3076086" cy="311607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156176" y="599515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Ill.: </a:t>
            </a:r>
            <a:r>
              <a:rPr lang="nb-NO" sz="1000" dirty="0" err="1" smtClean="0"/>
              <a:t>Vossman</a:t>
            </a:r>
            <a:r>
              <a:rPr lang="nb-NO" sz="1000" dirty="0" smtClean="0"/>
              <a:t> CC BY-SA 3.0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21525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/>
              <a:t>Alle tar på vernebriller</a:t>
            </a:r>
          </a:p>
          <a:p>
            <a:r>
              <a:rPr lang="nb-NO" sz="2400" dirty="0" smtClean="0"/>
              <a:t>Reagensglass A: hydrogenperoksid (NB! Etsende)</a:t>
            </a:r>
          </a:p>
          <a:p>
            <a:r>
              <a:rPr lang="nb-NO" sz="2400" dirty="0" smtClean="0"/>
              <a:t>Reagensglass B: gjærløsning</a:t>
            </a:r>
          </a:p>
          <a:p>
            <a:pPr marL="0" lvl="0" indent="0">
              <a:buNone/>
            </a:pPr>
            <a:endParaRPr lang="nb-NO" dirty="0" smtClean="0"/>
          </a:p>
          <a:p>
            <a:pPr marL="0" lvl="0" indent="0">
              <a:buNone/>
            </a:pPr>
            <a:r>
              <a:rPr lang="nb-NO" dirty="0" smtClean="0"/>
              <a:t>Hell gjærløsningen (reagensglass </a:t>
            </a:r>
            <a:r>
              <a:rPr lang="nb-NO" dirty="0"/>
              <a:t>B) over til løsningen med hydrogenperoksid </a:t>
            </a:r>
            <a:r>
              <a:rPr lang="nb-NO" dirty="0" smtClean="0"/>
              <a:t>(reagensglass </a:t>
            </a:r>
            <a:r>
              <a:rPr lang="nb-NO" dirty="0"/>
              <a:t>A</a:t>
            </a:r>
            <a:r>
              <a:rPr lang="nb-NO" dirty="0" smtClean="0"/>
              <a:t>)</a:t>
            </a:r>
          </a:p>
          <a:p>
            <a:pPr marL="0" lvl="0" indent="0">
              <a:buNone/>
            </a:pPr>
            <a:endParaRPr lang="nb-NO" dirty="0" smtClean="0"/>
          </a:p>
          <a:p>
            <a:pPr marL="0" lvl="0" indent="0">
              <a:buNone/>
            </a:pPr>
            <a:r>
              <a:rPr lang="nb-NO" dirty="0" smtClean="0"/>
              <a:t>Hva skjer?</a:t>
            </a:r>
          </a:p>
          <a:p>
            <a:pPr marL="0" lvl="0" indent="0">
              <a:buNone/>
            </a:pPr>
            <a:r>
              <a:rPr lang="nb-NO" dirty="0" smtClean="0"/>
              <a:t>Hvordan kan reaksjonshastigheten måles?</a:t>
            </a:r>
            <a:endParaRPr lang="en-US" dirty="0"/>
          </a:p>
          <a:p>
            <a:pPr marL="0" indent="0" algn="ctr">
              <a:buNone/>
            </a:pP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err="1" smtClean="0"/>
              <a:t>katalase</a:t>
            </a:r>
            <a:endParaRPr lang="nb-NO" sz="2000" dirty="0" smtClean="0"/>
          </a:p>
          <a:p>
            <a:pPr marL="0" indent="0" algn="ctr">
              <a:buNone/>
            </a:pPr>
            <a:r>
              <a:rPr lang="nb-NO" sz="2000" dirty="0" smtClean="0"/>
              <a:t>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(l)                   </a:t>
            </a:r>
            <a:r>
              <a:rPr lang="nb-NO" sz="2000" dirty="0" smtClean="0">
                <a:sym typeface="Wingdings"/>
              </a:rPr>
              <a:t></a:t>
            </a:r>
            <a:r>
              <a:rPr lang="nb-NO" sz="2000" dirty="0" smtClean="0"/>
              <a:t>        2H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O(l) + 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(g)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Hvilken av løsningene inneholder </a:t>
            </a:r>
            <a:r>
              <a:rPr lang="nb-NO" dirty="0" err="1" smtClean="0"/>
              <a:t>katalase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r>
              <a:rPr lang="nb-NO" dirty="0"/>
              <a:t>Hvilke faktorer kan påvirke hastigheten til en </a:t>
            </a:r>
            <a:r>
              <a:rPr lang="nb-NO" dirty="0" err="1"/>
              <a:t>enzymkatalysert</a:t>
            </a:r>
            <a:r>
              <a:rPr lang="nb-NO" dirty="0"/>
              <a:t> reaksjon?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12284</TotalTime>
  <Words>199</Words>
  <Application>Microsoft Office PowerPoint</Application>
  <PresentationFormat>Skjermfremvisning (4:3)</PresentationFormat>
  <Paragraphs>67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Enzymer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Katalase – finnes i de fleste celler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Gunvor Berge</dc:creator>
  <cp:lastModifiedBy>Aud Ragnhild V K Skår</cp:lastModifiedBy>
  <cp:revision>91</cp:revision>
  <dcterms:created xsi:type="dcterms:W3CDTF">2016-08-12T09:27:46Z</dcterms:created>
  <dcterms:modified xsi:type="dcterms:W3CDTF">2018-11-30T09:18:14Z</dcterms:modified>
</cp:coreProperties>
</file>