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4"/>
  </p:notesMasterIdLst>
  <p:sldIdLst>
    <p:sldId id="256" r:id="rId3"/>
    <p:sldId id="258" r:id="rId4"/>
    <p:sldId id="299" r:id="rId5"/>
    <p:sldId id="275" r:id="rId6"/>
    <p:sldId id="274" r:id="rId7"/>
    <p:sldId id="277" r:id="rId8"/>
    <p:sldId id="273" r:id="rId9"/>
    <p:sldId id="278" r:id="rId10"/>
    <p:sldId id="280" r:id="rId11"/>
    <p:sldId id="281" r:id="rId12"/>
    <p:sldId id="271" r:id="rId13"/>
    <p:sldId id="282" r:id="rId14"/>
    <p:sldId id="283" r:id="rId15"/>
    <p:sldId id="304" r:id="rId16"/>
    <p:sldId id="305" r:id="rId17"/>
    <p:sldId id="291" r:id="rId18"/>
    <p:sldId id="331" r:id="rId19"/>
    <p:sldId id="320" r:id="rId20"/>
    <p:sldId id="294" r:id="rId21"/>
    <p:sldId id="328" r:id="rId22"/>
    <p:sldId id="260" r:id="rId23"/>
    <p:sldId id="259" r:id="rId24"/>
    <p:sldId id="306" r:id="rId25"/>
    <p:sldId id="268" r:id="rId26"/>
    <p:sldId id="307" r:id="rId27"/>
    <p:sldId id="329" r:id="rId28"/>
    <p:sldId id="261" r:id="rId29"/>
    <p:sldId id="295" r:id="rId30"/>
    <p:sldId id="317" r:id="rId31"/>
    <p:sldId id="308" r:id="rId32"/>
    <p:sldId id="309" r:id="rId33"/>
    <p:sldId id="310" r:id="rId34"/>
    <p:sldId id="312" r:id="rId35"/>
    <p:sldId id="318" r:id="rId36"/>
    <p:sldId id="330" r:id="rId37"/>
    <p:sldId id="262" r:id="rId38"/>
    <p:sldId id="319" r:id="rId39"/>
    <p:sldId id="313" r:id="rId40"/>
    <p:sldId id="316" r:id="rId41"/>
    <p:sldId id="263" r:id="rId42"/>
    <p:sldId id="327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sten Fiskum" initials="KF" lastIdx="37" clrIdx="0">
    <p:extLst>
      <p:ext uri="{19B8F6BF-5375-455C-9EA6-DF929625EA0E}">
        <p15:presenceInfo xmlns:p15="http://schemas.microsoft.com/office/powerpoint/2012/main" userId="S-1-5-21-1927809936-1189766144-1318725885-263244" providerId="AD"/>
      </p:ext>
    </p:extLst>
  </p:cmAuthor>
  <p:cmAuthor id="2" name="Maria" initials="MVB" lastIdx="8" clrIdx="1">
    <p:extLst>
      <p:ext uri="{19B8F6BF-5375-455C-9EA6-DF929625EA0E}">
        <p15:presenceInfo xmlns:p15="http://schemas.microsoft.com/office/powerpoint/2012/main" userId="Maria" providerId="None"/>
      </p:ext>
    </p:extLst>
  </p:cmAuthor>
  <p:cmAuthor id="3" name="Aud Ragnhild V K Skår" initials="ARVKS" lastIdx="20" clrIdx="2">
    <p:extLst>
      <p:ext uri="{19B8F6BF-5375-455C-9EA6-DF929625EA0E}">
        <p15:presenceInfo xmlns:p15="http://schemas.microsoft.com/office/powerpoint/2012/main" userId="S-1-5-21-1927809936-1189766144-1318725885-322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9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43" autoAdjust="0"/>
  </p:normalViewPr>
  <p:slideViewPr>
    <p:cSldViewPr snapToGrid="0">
      <p:cViewPr varScale="1">
        <p:scale>
          <a:sx n="131" d="100"/>
          <a:sy n="131" d="100"/>
        </p:scale>
        <p:origin x="756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63653-CB52-4659-B607-2CBA8997219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B587DE5A-FCAA-4F8D-9711-11E89A5B4114}">
      <dgm:prSet phldrT="[Text]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  </a:t>
          </a:r>
        </a:p>
        <a:p>
          <a:endParaRPr lang="en-US" b="1" dirty="0">
            <a:solidFill>
              <a:schemeClr val="bg1"/>
            </a:solidFill>
          </a:endParaRPr>
        </a:p>
      </dgm:t>
    </dgm:pt>
    <dgm:pt modelId="{84B7AA9E-84CB-47CE-A7BE-6E9D4D4AD16B}" type="parTrans" cxnId="{4F1D252F-8361-45FD-940E-0982CFC8E7F4}">
      <dgm:prSet/>
      <dgm:spPr/>
      <dgm:t>
        <a:bodyPr/>
        <a:lstStyle/>
        <a:p>
          <a:endParaRPr lang="en-US"/>
        </a:p>
      </dgm:t>
    </dgm:pt>
    <dgm:pt modelId="{18F5D1E2-3AC0-46ED-B711-0FF1B434C1F2}" type="sibTrans" cxnId="{4F1D252F-8361-45FD-940E-0982CFC8E7F4}">
      <dgm:prSet/>
      <dgm:spPr/>
      <dgm:t>
        <a:bodyPr/>
        <a:lstStyle/>
        <a:p>
          <a:endParaRPr lang="en-US"/>
        </a:p>
      </dgm:t>
    </dgm:pt>
    <dgm:pt modelId="{23411C5B-CEA5-4723-959D-B350ACCB26C4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     </a:t>
          </a:r>
          <a:endParaRPr lang="en-US" b="1" dirty="0">
            <a:solidFill>
              <a:schemeClr val="bg1"/>
            </a:solidFill>
          </a:endParaRPr>
        </a:p>
      </dgm:t>
    </dgm:pt>
    <dgm:pt modelId="{1D9FA714-9AD2-44BE-A765-C8BADFE0277E}" type="parTrans" cxnId="{F64AA14B-D8A0-4436-B9A4-DD252667AB3E}">
      <dgm:prSet/>
      <dgm:spPr/>
      <dgm:t>
        <a:bodyPr/>
        <a:lstStyle/>
        <a:p>
          <a:endParaRPr lang="en-US"/>
        </a:p>
      </dgm:t>
    </dgm:pt>
    <dgm:pt modelId="{155C605B-2F42-464D-990C-76C8DCD2DEFA}" type="sibTrans" cxnId="{F64AA14B-D8A0-4436-B9A4-DD252667AB3E}">
      <dgm:prSet/>
      <dgm:spPr/>
      <dgm:t>
        <a:bodyPr/>
        <a:lstStyle/>
        <a:p>
          <a:endParaRPr lang="en-US"/>
        </a:p>
      </dgm:t>
    </dgm:pt>
    <dgm:pt modelId="{D5A18203-C313-4505-931C-F846BE70AF48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b="1" dirty="0">
            <a:solidFill>
              <a:schemeClr val="bg1"/>
            </a:solidFill>
          </a:endParaRPr>
        </a:p>
      </dgm:t>
    </dgm:pt>
    <dgm:pt modelId="{29844FE5-F029-4FAF-8176-B02AFF784DE3}" type="parTrans" cxnId="{CB3CE057-48D5-491E-A762-C30D6D72A1F3}">
      <dgm:prSet/>
      <dgm:spPr/>
      <dgm:t>
        <a:bodyPr/>
        <a:lstStyle/>
        <a:p>
          <a:endParaRPr lang="en-US"/>
        </a:p>
      </dgm:t>
    </dgm:pt>
    <dgm:pt modelId="{30B6255E-0E3D-4971-A769-5EAE5FF1F130}" type="sibTrans" cxnId="{CB3CE057-48D5-491E-A762-C30D6D72A1F3}">
      <dgm:prSet/>
      <dgm:spPr/>
      <dgm:t>
        <a:bodyPr/>
        <a:lstStyle/>
        <a:p>
          <a:endParaRPr lang="en-US"/>
        </a:p>
      </dgm:t>
    </dgm:pt>
    <dgm:pt modelId="{F3B6AFDA-16BB-4828-9E7E-7527A7AA5E49}" type="pres">
      <dgm:prSet presAssocID="{E8063653-CB52-4659-B607-2CBA89972193}" presName="compositeShape" presStyleCnt="0">
        <dgm:presLayoutVars>
          <dgm:chMax val="7"/>
          <dgm:dir/>
          <dgm:resizeHandles val="exact"/>
        </dgm:presLayoutVars>
      </dgm:prSet>
      <dgm:spPr/>
    </dgm:pt>
    <dgm:pt modelId="{673242BB-0CB4-4512-9DC1-5727FB8A72E8}" type="pres">
      <dgm:prSet presAssocID="{B587DE5A-FCAA-4F8D-9711-11E89A5B4114}" presName="circ1" presStyleLbl="vennNode1" presStyleIdx="0" presStyleCnt="3"/>
      <dgm:spPr/>
      <dgm:t>
        <a:bodyPr/>
        <a:lstStyle/>
        <a:p>
          <a:endParaRPr lang="en-US"/>
        </a:p>
      </dgm:t>
    </dgm:pt>
    <dgm:pt modelId="{D8023DAD-E1AE-416D-A64C-655A0A99D809}" type="pres">
      <dgm:prSet presAssocID="{B587DE5A-FCAA-4F8D-9711-11E89A5B411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E1989-5C6E-4AED-B634-5F231C127416}" type="pres">
      <dgm:prSet presAssocID="{23411C5B-CEA5-4723-959D-B350ACCB26C4}" presName="circ2" presStyleLbl="vennNode1" presStyleIdx="1" presStyleCnt="3" custLinFactNeighborX="8163" custLinFactNeighborY="-7731"/>
      <dgm:spPr/>
      <dgm:t>
        <a:bodyPr/>
        <a:lstStyle/>
        <a:p>
          <a:endParaRPr lang="en-US"/>
        </a:p>
      </dgm:t>
    </dgm:pt>
    <dgm:pt modelId="{66F03303-B4AC-47C9-BA6B-7C435400D8B2}" type="pres">
      <dgm:prSet presAssocID="{23411C5B-CEA5-4723-959D-B350ACCB26C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9FBD8-DFC5-4A12-B509-4F2FD7944EA2}" type="pres">
      <dgm:prSet presAssocID="{D5A18203-C313-4505-931C-F846BE70AF48}" presName="circ3" presStyleLbl="vennNode1" presStyleIdx="2" presStyleCnt="3" custLinFactNeighborX="5592" custLinFactNeighborY="964"/>
      <dgm:spPr/>
      <dgm:t>
        <a:bodyPr/>
        <a:lstStyle/>
        <a:p>
          <a:endParaRPr lang="en-US"/>
        </a:p>
      </dgm:t>
    </dgm:pt>
    <dgm:pt modelId="{95575985-A5E7-4AB3-9BC5-8900A3559AA1}" type="pres">
      <dgm:prSet presAssocID="{D5A18203-C313-4505-931C-F846BE70AF4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157C0D-4167-4690-B381-35435268AD0E}" type="presOf" srcId="{B587DE5A-FCAA-4F8D-9711-11E89A5B4114}" destId="{D8023DAD-E1AE-416D-A64C-655A0A99D809}" srcOrd="1" destOrd="0" presId="urn:microsoft.com/office/officeart/2005/8/layout/venn1"/>
    <dgm:cxn modelId="{CB3CE057-48D5-491E-A762-C30D6D72A1F3}" srcId="{E8063653-CB52-4659-B607-2CBA89972193}" destId="{D5A18203-C313-4505-931C-F846BE70AF48}" srcOrd="2" destOrd="0" parTransId="{29844FE5-F029-4FAF-8176-B02AFF784DE3}" sibTransId="{30B6255E-0E3D-4971-A769-5EAE5FF1F130}"/>
    <dgm:cxn modelId="{A0B4543E-3077-4982-BFA1-23DDB593E315}" type="presOf" srcId="{23411C5B-CEA5-4723-959D-B350ACCB26C4}" destId="{66F03303-B4AC-47C9-BA6B-7C435400D8B2}" srcOrd="1" destOrd="0" presId="urn:microsoft.com/office/officeart/2005/8/layout/venn1"/>
    <dgm:cxn modelId="{F64AA14B-D8A0-4436-B9A4-DD252667AB3E}" srcId="{E8063653-CB52-4659-B607-2CBA89972193}" destId="{23411C5B-CEA5-4723-959D-B350ACCB26C4}" srcOrd="1" destOrd="0" parTransId="{1D9FA714-9AD2-44BE-A765-C8BADFE0277E}" sibTransId="{155C605B-2F42-464D-990C-76C8DCD2DEFA}"/>
    <dgm:cxn modelId="{7B5768F6-EB9F-4B5B-B3DC-74F2E83122FD}" type="presOf" srcId="{D5A18203-C313-4505-931C-F846BE70AF48}" destId="{95575985-A5E7-4AB3-9BC5-8900A3559AA1}" srcOrd="1" destOrd="0" presId="urn:microsoft.com/office/officeart/2005/8/layout/venn1"/>
    <dgm:cxn modelId="{C9867CFF-DD83-48A0-AEF1-B0D05E50718D}" type="presOf" srcId="{E8063653-CB52-4659-B607-2CBA89972193}" destId="{F3B6AFDA-16BB-4828-9E7E-7527A7AA5E49}" srcOrd="0" destOrd="0" presId="urn:microsoft.com/office/officeart/2005/8/layout/venn1"/>
    <dgm:cxn modelId="{43167999-DE18-46AB-A9D9-D99FD693C3B2}" type="presOf" srcId="{23411C5B-CEA5-4723-959D-B350ACCB26C4}" destId="{6D8E1989-5C6E-4AED-B634-5F231C127416}" srcOrd="0" destOrd="0" presId="urn:microsoft.com/office/officeart/2005/8/layout/venn1"/>
    <dgm:cxn modelId="{B0405D7A-1DBD-4515-9843-79C41A3CE85D}" type="presOf" srcId="{D5A18203-C313-4505-931C-F846BE70AF48}" destId="{DED9FBD8-DFC5-4A12-B509-4F2FD7944EA2}" srcOrd="0" destOrd="0" presId="urn:microsoft.com/office/officeart/2005/8/layout/venn1"/>
    <dgm:cxn modelId="{4F1D252F-8361-45FD-940E-0982CFC8E7F4}" srcId="{E8063653-CB52-4659-B607-2CBA89972193}" destId="{B587DE5A-FCAA-4F8D-9711-11E89A5B4114}" srcOrd="0" destOrd="0" parTransId="{84B7AA9E-84CB-47CE-A7BE-6E9D4D4AD16B}" sibTransId="{18F5D1E2-3AC0-46ED-B711-0FF1B434C1F2}"/>
    <dgm:cxn modelId="{37C5AFF0-40C6-4B48-997F-65FF07E6C44D}" type="presOf" srcId="{B587DE5A-FCAA-4F8D-9711-11E89A5B4114}" destId="{673242BB-0CB4-4512-9DC1-5727FB8A72E8}" srcOrd="0" destOrd="0" presId="urn:microsoft.com/office/officeart/2005/8/layout/venn1"/>
    <dgm:cxn modelId="{8B6A8DDE-DBF9-467D-B6F3-04E222B542DE}" type="presParOf" srcId="{F3B6AFDA-16BB-4828-9E7E-7527A7AA5E49}" destId="{673242BB-0CB4-4512-9DC1-5727FB8A72E8}" srcOrd="0" destOrd="0" presId="urn:microsoft.com/office/officeart/2005/8/layout/venn1"/>
    <dgm:cxn modelId="{A2C6928E-BB3C-4AEB-AB54-BCF9BA5A34DE}" type="presParOf" srcId="{F3B6AFDA-16BB-4828-9E7E-7527A7AA5E49}" destId="{D8023DAD-E1AE-416D-A64C-655A0A99D809}" srcOrd="1" destOrd="0" presId="urn:microsoft.com/office/officeart/2005/8/layout/venn1"/>
    <dgm:cxn modelId="{CD89619E-CBDE-4C45-AC86-9A51395DE7A2}" type="presParOf" srcId="{F3B6AFDA-16BB-4828-9E7E-7527A7AA5E49}" destId="{6D8E1989-5C6E-4AED-B634-5F231C127416}" srcOrd="2" destOrd="0" presId="urn:microsoft.com/office/officeart/2005/8/layout/venn1"/>
    <dgm:cxn modelId="{C1696546-9E41-489F-8BCB-B5AF3863DE57}" type="presParOf" srcId="{F3B6AFDA-16BB-4828-9E7E-7527A7AA5E49}" destId="{66F03303-B4AC-47C9-BA6B-7C435400D8B2}" srcOrd="3" destOrd="0" presId="urn:microsoft.com/office/officeart/2005/8/layout/venn1"/>
    <dgm:cxn modelId="{37D3FC3D-0A52-4B1B-A468-C30854D039F9}" type="presParOf" srcId="{F3B6AFDA-16BB-4828-9E7E-7527A7AA5E49}" destId="{DED9FBD8-DFC5-4A12-B509-4F2FD7944EA2}" srcOrd="4" destOrd="0" presId="urn:microsoft.com/office/officeart/2005/8/layout/venn1"/>
    <dgm:cxn modelId="{10C455AB-79B9-4C38-9E14-6BF9F246E5A1}" type="presParOf" srcId="{F3B6AFDA-16BB-4828-9E7E-7527A7AA5E49}" destId="{95575985-A5E7-4AB3-9BC5-8900A3559A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242BB-0CB4-4512-9DC1-5727FB8A72E8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bg1"/>
              </a:solidFill>
            </a:rPr>
            <a:t> 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 dirty="0">
            <a:solidFill>
              <a:schemeClr val="bg1"/>
            </a:solidFill>
          </a:endParaRPr>
        </a:p>
      </dsp:txBody>
      <dsp:txXfrm>
        <a:off x="2153920" y="477519"/>
        <a:ext cx="1788160" cy="1097280"/>
      </dsp:txXfrm>
    </dsp:sp>
    <dsp:sp modelId="{6D8E1989-5C6E-4AED-B634-5F231C127416}">
      <dsp:nvSpPr>
        <dsp:cNvPr id="0" name=""/>
        <dsp:cNvSpPr/>
      </dsp:nvSpPr>
      <dsp:spPr>
        <a:xfrm>
          <a:off x="2907702" y="1386287"/>
          <a:ext cx="2438400" cy="24384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bg1"/>
              </a:solidFill>
            </a:rPr>
            <a:t>     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3653446" y="2016207"/>
        <a:ext cx="1463040" cy="1341120"/>
      </dsp:txXfrm>
    </dsp:sp>
    <dsp:sp modelId="{DED9FBD8-DFC5-4A12-B509-4F2FD7944EA2}">
      <dsp:nvSpPr>
        <dsp:cNvPr id="0" name=""/>
        <dsp:cNvSpPr/>
      </dsp:nvSpPr>
      <dsp:spPr>
        <a:xfrm>
          <a:off x="1085299" y="1598306"/>
          <a:ext cx="2438400" cy="24384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 dirty="0">
            <a:solidFill>
              <a:schemeClr val="bg1"/>
            </a:solidFill>
          </a:endParaRPr>
        </a:p>
      </dsp:txBody>
      <dsp:txXfrm>
        <a:off x="1314915" y="2228226"/>
        <a:ext cx="1463040" cy="134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95700-8938-48B5-B9BC-6DF813D54897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FEB54-FC2D-4493-AFB4-1E3F5ADCCC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9615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.no/edenshage/karbon-gjor-at-vi-lever-og-kanskje-at-vi-dor-1.567773?paywall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200" u="sng" dirty="0" smtClean="0">
                <a:hlinkClick r:id="rId3"/>
              </a:rPr>
              <a:t>https://www.vl.no/edenshage/karbon-gjor-at-vi-lever-og-kanskje-at-vi-dor-1.567773?paywall=true#</a:t>
            </a:r>
            <a:endParaRPr lang="nb-NO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FEB54-FC2D-4493-AFB4-1E3F5ADCCC7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560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dirty="0" smtClean="0"/>
              <a:t>Bruk informasjonsark med mikronivåbeskrivelser til å svare på spørsmålene: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FEB54-FC2D-4493-AFB4-1E3F5ADCCC7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5653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FEB54-FC2D-4493-AFB4-1E3F5ADCCC7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8923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9758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07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954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016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0038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34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5547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9512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84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977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306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3481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3357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9856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5546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849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761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682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3652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113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9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39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008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619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88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viten.no/filarkiv/karbon/fotosyntesen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viten.no/filarkiv/karbon/celleandingen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viten.no/filarkiv/karbon/karbon_sirkulasjon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OGZrJsBZKgI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youtube.com/watch?v=ibPcxG2ULkU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jzis52QZmsI&amp;feature=emb_title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youtube.com/watch?v=ePgdysF78PU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eRoCgSJvTnc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" y="331705"/>
            <a:ext cx="8255726" cy="619459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631815"/>
            <a:ext cx="7772400" cy="2387600"/>
          </a:xfrm>
        </p:spPr>
        <p:txBody>
          <a:bodyPr/>
          <a:lstStyle/>
          <a:p>
            <a:r>
              <a:rPr lang="nb-NO" dirty="0" smtClean="0"/>
              <a:t>Karbon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36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2: Massebevaring </a:t>
            </a:r>
            <a:br>
              <a:rPr lang="nb-NO" dirty="0" smtClean="0"/>
            </a:br>
            <a:r>
              <a:rPr lang="nb-NO" dirty="0" smtClean="0"/>
              <a:t>og det raske krinsløpet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64" y="1825625"/>
            <a:ext cx="7281472" cy="4351338"/>
          </a:xfrm>
        </p:spPr>
      </p:pic>
    </p:spTree>
    <p:extLst>
      <p:ext uri="{BB962C8B-B14F-4D97-AF65-F5344CB8AC3E}">
        <p14:creationId xmlns:p14="http://schemas.microsoft.com/office/powerpoint/2010/main" val="29432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Karbon er grunnlag for alt liv på jorda.</a:t>
            </a:r>
          </a:p>
          <a:p>
            <a:r>
              <a:rPr lang="nb-NO" sz="2200" dirty="0" smtClean="0"/>
              <a:t>Det </a:t>
            </a:r>
            <a:r>
              <a:rPr lang="nb-NO" sz="2200" dirty="0"/>
              <a:t>er karbon i alle </a:t>
            </a:r>
            <a:r>
              <a:rPr lang="nb-NO" sz="2200" dirty="0" err="1" smtClean="0"/>
              <a:t>levande</a:t>
            </a:r>
            <a:r>
              <a:rPr lang="nb-NO" sz="2200" dirty="0" smtClean="0"/>
              <a:t> </a:t>
            </a:r>
            <a:r>
              <a:rPr lang="nb-NO" sz="2200" dirty="0" err="1" smtClean="0"/>
              <a:t>organismar</a:t>
            </a:r>
            <a:r>
              <a:rPr lang="nb-NO" sz="2200" dirty="0" smtClean="0"/>
              <a:t>.</a:t>
            </a:r>
            <a:endParaRPr lang="nb-NO" sz="2200" dirty="0"/>
          </a:p>
          <a:p>
            <a:r>
              <a:rPr lang="nb-NO" sz="2200" dirty="0" smtClean="0"/>
              <a:t>Karbon </a:t>
            </a:r>
            <a:r>
              <a:rPr lang="nb-NO" sz="2200" dirty="0" err="1" smtClean="0"/>
              <a:t>finst</a:t>
            </a:r>
            <a:r>
              <a:rPr lang="nb-NO" sz="2200" dirty="0" smtClean="0"/>
              <a:t> i mange </a:t>
            </a:r>
            <a:r>
              <a:rPr lang="nb-NO" sz="2200" dirty="0" err="1" smtClean="0"/>
              <a:t>millionar</a:t>
            </a:r>
            <a:r>
              <a:rPr lang="nb-NO" sz="2200" smtClean="0"/>
              <a:t> ulike </a:t>
            </a:r>
            <a:r>
              <a:rPr lang="nb-NO" sz="2200" dirty="0" smtClean="0"/>
              <a:t>kjemiske </a:t>
            </a:r>
            <a:r>
              <a:rPr lang="nb-NO" sz="2200" dirty="0" err="1" smtClean="0"/>
              <a:t>sambindingar</a:t>
            </a:r>
            <a:r>
              <a:rPr lang="nb-NO" sz="2200" dirty="0" smtClean="0"/>
              <a:t>.</a:t>
            </a:r>
            <a:endParaRPr lang="nb-NO" sz="2200" dirty="0"/>
          </a:p>
          <a:p>
            <a:r>
              <a:rPr lang="nn-NO" sz="2200" dirty="0" smtClean="0"/>
              <a:t>Karbondioksid </a:t>
            </a:r>
            <a:r>
              <a:rPr lang="nn-NO" sz="2200" dirty="0"/>
              <a:t>er </a:t>
            </a:r>
            <a:r>
              <a:rPr lang="nn-NO" sz="2200" dirty="0" smtClean="0"/>
              <a:t>ein klimagass.</a:t>
            </a:r>
          </a:p>
          <a:p>
            <a:r>
              <a:rPr lang="nn-NO" sz="2200" dirty="0"/>
              <a:t>Den </a:t>
            </a:r>
            <a:r>
              <a:rPr lang="nn-NO" sz="2200" dirty="0" smtClean="0"/>
              <a:t>naturlege </a:t>
            </a:r>
            <a:r>
              <a:rPr lang="nn-NO" sz="2200" dirty="0"/>
              <a:t>drivhuseffekten er </a:t>
            </a:r>
            <a:r>
              <a:rPr lang="nn-NO" sz="2200" dirty="0" smtClean="0"/>
              <a:t>ein føresetnad </a:t>
            </a:r>
            <a:r>
              <a:rPr lang="nn-NO" sz="2200" dirty="0"/>
              <a:t>for liv på jorda</a:t>
            </a:r>
            <a:r>
              <a:rPr lang="nn-NO" sz="2200" dirty="0" smtClean="0"/>
              <a:t>.</a:t>
            </a:r>
          </a:p>
          <a:p>
            <a:r>
              <a:rPr lang="nn-NO" sz="2200" dirty="0" smtClean="0"/>
              <a:t>Auka drivhuseffekt fører til klimaendringar.</a:t>
            </a:r>
            <a:endParaRPr lang="nn-NO" sz="2200" dirty="0"/>
          </a:p>
          <a:p>
            <a:pPr marL="0" indent="0">
              <a:buNone/>
            </a:pPr>
            <a:r>
              <a:rPr lang="nb-NO" sz="2200" dirty="0" smtClean="0"/>
              <a:t/>
            </a:r>
            <a:br>
              <a:rPr lang="nb-NO" sz="2200" dirty="0" smtClean="0"/>
            </a:b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5599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err="1" smtClean="0"/>
              <a:t>Korleis</a:t>
            </a:r>
            <a:r>
              <a:rPr lang="nb-NO" sz="4000" dirty="0" smtClean="0"/>
              <a:t> </a:t>
            </a:r>
            <a:r>
              <a:rPr lang="nb-NO" sz="4000" dirty="0"/>
              <a:t>kan </a:t>
            </a:r>
            <a:r>
              <a:rPr lang="nb-NO" sz="4000" dirty="0" err="1" smtClean="0"/>
              <a:t>eit</a:t>
            </a:r>
            <a:r>
              <a:rPr lang="nb-NO" sz="4000" dirty="0" smtClean="0"/>
              <a:t> </a:t>
            </a:r>
            <a:r>
              <a:rPr lang="nb-NO" sz="4000" dirty="0"/>
              <a:t>karbonatom </a:t>
            </a:r>
            <a:r>
              <a:rPr lang="nb-NO" sz="4000" dirty="0" err="1" smtClean="0"/>
              <a:t>frå</a:t>
            </a:r>
            <a:r>
              <a:rPr lang="nb-NO" sz="4000" dirty="0" smtClean="0"/>
              <a:t> </a:t>
            </a:r>
            <a:r>
              <a:rPr lang="nb-NO" sz="4000" dirty="0" err="1" smtClean="0"/>
              <a:t>eit</a:t>
            </a:r>
            <a:r>
              <a:rPr lang="nb-NO" sz="4000" dirty="0" smtClean="0"/>
              <a:t> grasstrå hamne </a:t>
            </a:r>
            <a:r>
              <a:rPr lang="nb-NO" sz="4000" dirty="0"/>
              <a:t>i </a:t>
            </a:r>
            <a:r>
              <a:rPr lang="nb-NO" sz="4000" dirty="0" err="1" smtClean="0"/>
              <a:t>eit</a:t>
            </a:r>
            <a:r>
              <a:rPr lang="nb-NO" sz="4000" dirty="0" smtClean="0"/>
              <a:t> eple?</a:t>
            </a:r>
            <a:endParaRPr lang="nb-NO" sz="4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28650" y="3880748"/>
            <a:ext cx="7886700" cy="2296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Plasser bildekorta som er merka med C i ei </a:t>
            </a:r>
            <a:r>
              <a:rPr lang="nb-NO" sz="2200" dirty="0" err="1" smtClean="0"/>
              <a:t>mogleg</a:t>
            </a:r>
            <a:r>
              <a:rPr lang="nb-NO" sz="2200" dirty="0" smtClean="0"/>
              <a:t> løype.</a:t>
            </a:r>
          </a:p>
          <a:p>
            <a:pPr marL="514350" indent="-514350">
              <a:buAutoNum type="arabicPeriod"/>
            </a:pPr>
            <a:endParaRPr lang="nb-NO" sz="2200" dirty="0" smtClean="0"/>
          </a:p>
          <a:p>
            <a:pPr marL="514350" indent="-514350">
              <a:buAutoNum type="arabicPeriod"/>
            </a:pPr>
            <a:endParaRPr lang="nb-NO" sz="2200" dirty="0"/>
          </a:p>
        </p:txBody>
      </p:sp>
      <p:pic>
        <p:nvPicPr>
          <p:cNvPr id="5" name="Bil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44" y="2002553"/>
            <a:ext cx="2280598" cy="1520398"/>
          </a:xfrm>
          <a:prstGeom prst="rect">
            <a:avLst/>
          </a:prstGeom>
        </p:spPr>
      </p:pic>
      <p:pic>
        <p:nvPicPr>
          <p:cNvPr id="6" name="Plassholder for innhol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147" y="2002553"/>
            <a:ext cx="2280597" cy="152039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410681" y="2116181"/>
            <a:ext cx="2112127" cy="1339075"/>
            <a:chOff x="1508150" y="1010579"/>
            <a:chExt cx="2112127" cy="1452704"/>
          </a:xfrm>
        </p:grpSpPr>
        <p:sp>
          <p:nvSpPr>
            <p:cNvPr id="10" name="Rectangle 9"/>
            <p:cNvSpPr/>
            <p:nvPr/>
          </p:nvSpPr>
          <p:spPr>
            <a:xfrm>
              <a:off x="1508150" y="1010579"/>
              <a:ext cx="2112127" cy="1452704"/>
            </a:xfrm>
            <a:prstGeom prst="rect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6600" dirty="0" smtClean="0"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tx1"/>
                  </a:solidFill>
                  <a:latin typeface="Arial Narrow" panose="020B0606020202030204" pitchFamily="34" charset="0"/>
                </a:rPr>
                <a:t>C</a:t>
              </a:r>
            </a:p>
            <a:p>
              <a:pPr algn="ctr"/>
              <a:r>
                <a:rPr lang="nb-NO" sz="2000" dirty="0" smtClean="0"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tx1"/>
                  </a:solidFill>
                  <a:latin typeface="Arial Narrow" panose="020B0606020202030204" pitchFamily="34" charset="0"/>
                </a:rPr>
                <a:t>Karbon</a:t>
              </a:r>
              <a:endParaRPr lang="nb-NO" sz="20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518" y="1129004"/>
              <a:ext cx="1959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000" dirty="0" smtClean="0">
                  <a:latin typeface="Arial Narrow" panose="020B0606020202030204" pitchFamily="34" charset="0"/>
                </a:rPr>
                <a:t>6</a:t>
              </a:r>
              <a:endParaRPr lang="nb-NO" sz="2000" dirty="0"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376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Ulike løyper: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407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Fotosyntese og </a:t>
            </a:r>
            <a:r>
              <a:rPr lang="nb-NO" dirty="0" err="1" smtClean="0"/>
              <a:t>celleanding</a:t>
            </a:r>
            <a:endParaRPr lang="nb-NO" dirty="0"/>
          </a:p>
        </p:txBody>
      </p:sp>
      <p:pic>
        <p:nvPicPr>
          <p:cNvPr id="6" name="Bild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05" y="1580432"/>
            <a:ext cx="4228186" cy="2526704"/>
          </a:xfrm>
          <a:prstGeom prst="rect">
            <a:avLst/>
          </a:prstGeom>
        </p:spPr>
      </p:pic>
      <p:pic>
        <p:nvPicPr>
          <p:cNvPr id="7" name="Bilde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440" y="2910751"/>
            <a:ext cx="4260474" cy="2553704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70205" y="410713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www.viten.no/filarkiv/karbon/fotosyntesen.html</a:t>
            </a:r>
            <a:r>
              <a:rPr lang="nb-NO" sz="1200" dirty="0" smtClean="0"/>
              <a:t> </a:t>
            </a:r>
            <a:endParaRPr lang="nb-NO" sz="1200" dirty="0"/>
          </a:p>
        </p:txBody>
      </p:sp>
      <p:sp>
        <p:nvSpPr>
          <p:cNvPr id="4" name="Rektangel 3"/>
          <p:cNvSpPr/>
          <p:nvPr/>
        </p:nvSpPr>
        <p:spPr>
          <a:xfrm>
            <a:off x="4572000" y="552716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4"/>
              </a:rPr>
              <a:t>https://</a:t>
            </a:r>
            <a:r>
              <a:rPr lang="nb-NO" sz="1200" dirty="0" smtClean="0">
                <a:hlinkClick r:id="rId4"/>
              </a:rPr>
              <a:t>www.viten.no/filarkiv/karbon/celleandingen.html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2181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skjer i løypa?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n-NO" dirty="0" smtClean="0"/>
              <a:t>Plasser celleandings- og fotosyntesekorta der de meiner at desse prosessane skjer. </a:t>
            </a:r>
          </a:p>
          <a:p>
            <a:pPr marL="514350" indent="-514350">
              <a:buAutoNum type="arabicPeriod"/>
            </a:pPr>
            <a:r>
              <a:rPr lang="nn-NO" dirty="0" smtClean="0"/>
              <a:t>Plasser dei andre korta som de meiner spelar ei rolle i det som skjer.</a:t>
            </a:r>
          </a:p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74" y="4146736"/>
            <a:ext cx="3130906" cy="187099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92" y="4146736"/>
            <a:ext cx="3102560" cy="18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Fotosyntesen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 smtClean="0"/>
              <a:t>Vel ein stad der de plasserte eit fotosyntesekort. </a:t>
            </a:r>
          </a:p>
          <a:p>
            <a:pPr marL="0" indent="0">
              <a:buNone/>
            </a:pPr>
            <a:r>
              <a:rPr lang="nn-NO" sz="2200" dirty="0" smtClean="0"/>
              <a:t>	- Kva for stoff inngår i reaksjonen?</a:t>
            </a:r>
            <a:br>
              <a:rPr lang="nn-NO" sz="2200" dirty="0" smtClean="0"/>
            </a:br>
            <a:r>
              <a:rPr lang="nn-NO" sz="2200" dirty="0" smtClean="0"/>
              <a:t>	- Kvar kjem stoffa frå og kvar blir dei av?</a:t>
            </a:r>
          </a:p>
          <a:p>
            <a:endParaRPr lang="nn-NO" sz="2200" dirty="0" smtClean="0"/>
          </a:p>
          <a:p>
            <a:r>
              <a:rPr lang="nn-NO" sz="2200" dirty="0" smtClean="0"/>
              <a:t>Den kjemiske reaksjonen fotosyntese kan beskrivast slik:</a:t>
            </a:r>
          </a:p>
          <a:p>
            <a:pPr marL="0" indent="0">
              <a:buNone/>
            </a:pPr>
            <a:r>
              <a:rPr lang="nn-NO" sz="2200" dirty="0" smtClean="0"/>
              <a:t/>
            </a:r>
            <a:br>
              <a:rPr lang="nn-NO" sz="2200" dirty="0" smtClean="0"/>
            </a:br>
            <a:r>
              <a:rPr lang="nn-NO" sz="2200" dirty="0" smtClean="0"/>
              <a:t>			    </a:t>
            </a:r>
            <a:r>
              <a:rPr lang="nn-NO" sz="2200" dirty="0" err="1" smtClean="0"/>
              <a:t>lysenergi</a:t>
            </a:r>
            <a:r>
              <a:rPr lang="nn-NO" sz="2200" dirty="0" smtClean="0"/>
              <a:t/>
            </a:r>
            <a:br>
              <a:rPr lang="nn-NO" sz="2200" dirty="0" smtClean="0"/>
            </a:br>
            <a:r>
              <a:rPr lang="nn-NO" sz="2200" dirty="0" smtClean="0"/>
              <a:t>      karbondioksid + vatn         →         glukose + oksygen</a:t>
            </a:r>
          </a:p>
          <a:p>
            <a:pPr marL="0" indent="0">
              <a:buNone/>
            </a:pPr>
            <a:endParaRPr lang="nn-NO" sz="22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862" y="4973188"/>
            <a:ext cx="2613488" cy="156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0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Fotosyntesen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2493763"/>
            <a:ext cx="4989424" cy="3683199"/>
          </a:xfrm>
        </p:spPr>
        <p:txBody>
          <a:bodyPr>
            <a:normAutofit/>
          </a:bodyPr>
          <a:lstStyle/>
          <a:p>
            <a:r>
              <a:rPr lang="nb-NO" sz="2200" dirty="0" smtClean="0"/>
              <a:t>To og to: </a:t>
            </a:r>
            <a:r>
              <a:rPr lang="nb-NO" sz="2200" dirty="0" err="1" smtClean="0"/>
              <a:t>Fortel</a:t>
            </a:r>
            <a:r>
              <a:rPr lang="nb-NO" sz="2200" dirty="0" smtClean="0"/>
              <a:t> </a:t>
            </a:r>
            <a:r>
              <a:rPr lang="nb-NO" sz="2200" dirty="0" err="1" smtClean="0"/>
              <a:t>kvarandre</a:t>
            </a:r>
            <a:r>
              <a:rPr lang="nb-NO" sz="2200" dirty="0" smtClean="0"/>
              <a:t> kor </a:t>
            </a:r>
            <a:r>
              <a:rPr lang="nb-NO" sz="2200" dirty="0" smtClean="0"/>
              <a:t>mange atom av kvart </a:t>
            </a:r>
            <a:r>
              <a:rPr lang="nb-NO" sz="2200" dirty="0"/>
              <a:t>grunnstoff det er i </a:t>
            </a:r>
            <a:r>
              <a:rPr lang="nb-NO" sz="2200" dirty="0" smtClean="0"/>
              <a:t>stoffa før og etter reaksjonen.</a:t>
            </a:r>
          </a:p>
          <a:p>
            <a:r>
              <a:rPr lang="nb-NO" sz="2200" dirty="0" smtClean="0"/>
              <a:t>Er det like mange atom av kvar type på begge sider av reaksjonspila?</a:t>
            </a:r>
          </a:p>
          <a:p>
            <a:r>
              <a:rPr lang="nb-NO" sz="2200" dirty="0" smtClean="0"/>
              <a:t>Når det er like </a:t>
            </a:r>
            <a:r>
              <a:rPr lang="nb-NO" sz="2200" dirty="0"/>
              <a:t>mange </a:t>
            </a:r>
            <a:r>
              <a:rPr lang="nb-NO" sz="2200" dirty="0" smtClean="0"/>
              <a:t>atom </a:t>
            </a:r>
            <a:r>
              <a:rPr lang="nb-NO" sz="2200" dirty="0"/>
              <a:t>av </a:t>
            </a:r>
            <a:r>
              <a:rPr lang="nb-NO" sz="2200" dirty="0" smtClean="0"/>
              <a:t>kvar </a:t>
            </a:r>
            <a:r>
              <a:rPr lang="nb-NO" sz="2200" dirty="0"/>
              <a:t>type på </a:t>
            </a:r>
            <a:r>
              <a:rPr lang="nb-NO" sz="2200" dirty="0" smtClean="0"/>
              <a:t>kvar </a:t>
            </a:r>
            <a:r>
              <a:rPr lang="nb-NO" sz="2200" dirty="0"/>
              <a:t>side av </a:t>
            </a:r>
            <a:r>
              <a:rPr lang="nb-NO" sz="2200" dirty="0" smtClean="0"/>
              <a:t>pila, seier vi at reaksjonslikninga er </a:t>
            </a:r>
            <a:r>
              <a:rPr lang="nb-NO" sz="2200" i="1" dirty="0" smtClean="0"/>
              <a:t>balansert</a:t>
            </a:r>
            <a:r>
              <a:rPr lang="nb-NO" sz="2200" dirty="0" smtClean="0"/>
              <a:t>.</a:t>
            </a:r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074" y="2581283"/>
            <a:ext cx="3130906" cy="1870998"/>
          </a:xfrm>
          <a:prstGeom prst="rect">
            <a:avLst/>
          </a:prstGeom>
        </p:spPr>
      </p:pic>
      <p:sp>
        <p:nvSpPr>
          <p:cNvPr id="5" name="TekstSylinder 3"/>
          <p:cNvSpPr txBox="1"/>
          <p:nvPr/>
        </p:nvSpPr>
        <p:spPr>
          <a:xfrm>
            <a:off x="719709" y="1807187"/>
            <a:ext cx="6899910" cy="461665"/>
          </a:xfrm>
          <a:prstGeom prst="rect">
            <a:avLst/>
          </a:prstGeom>
          <a:solidFill>
            <a:srgbClr val="759CBD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 6CO</a:t>
            </a:r>
            <a:r>
              <a:rPr lang="nb-NO" sz="2400" baseline="-25000" dirty="0"/>
              <a:t>2</a:t>
            </a:r>
            <a:r>
              <a:rPr lang="nb-NO" sz="2400" dirty="0"/>
              <a:t>          +    6H</a:t>
            </a:r>
            <a:r>
              <a:rPr lang="nb-NO" sz="2400" baseline="-25000" dirty="0"/>
              <a:t>2</a:t>
            </a:r>
            <a:r>
              <a:rPr lang="nb-NO" sz="2400" dirty="0"/>
              <a:t>O          →        C</a:t>
            </a:r>
            <a:r>
              <a:rPr lang="nb-NO" sz="2400" baseline="-25000" dirty="0"/>
              <a:t>6</a:t>
            </a:r>
            <a:r>
              <a:rPr lang="nb-NO" sz="2400" dirty="0"/>
              <a:t>H</a:t>
            </a:r>
            <a:r>
              <a:rPr lang="nb-NO" sz="2400" baseline="-25000" dirty="0"/>
              <a:t>12</a:t>
            </a:r>
            <a:r>
              <a:rPr lang="nb-NO" sz="2400" dirty="0"/>
              <a:t>O</a:t>
            </a:r>
            <a:r>
              <a:rPr lang="nb-NO" sz="2400" baseline="-25000" dirty="0"/>
              <a:t>6 </a:t>
            </a:r>
            <a:r>
              <a:rPr lang="nb-NO" sz="2400" dirty="0"/>
              <a:t>    +        6O</a:t>
            </a:r>
            <a:r>
              <a:rPr lang="nb-NO" sz="2400" baseline="-25000" dirty="0"/>
              <a:t>2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4107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Massebevaring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730554"/>
            <a:ext cx="7886700" cy="2972415"/>
          </a:xfrm>
        </p:spPr>
        <p:txBody>
          <a:bodyPr>
            <a:normAutofit fontScale="92500" lnSpcReduction="10000"/>
          </a:bodyPr>
          <a:lstStyle/>
          <a:p>
            <a:r>
              <a:rPr lang="nn-NO" sz="2200" dirty="0" smtClean="0"/>
              <a:t>Karbondioksid reagerer med vatn, og det blir danna glukose og oksygengass.</a:t>
            </a:r>
          </a:p>
          <a:p>
            <a:r>
              <a:rPr lang="nn-NO" sz="2200" dirty="0" smtClean="0"/>
              <a:t>I ein kjemisk reaksjon blir atoma grupperte på nye måtar når utgangsstoff blir til sluttstoff.</a:t>
            </a:r>
          </a:p>
          <a:p>
            <a:r>
              <a:rPr lang="nn-NO" sz="2200" dirty="0" smtClean="0"/>
              <a:t>I alle kjemiske reaksjonar er talet på atom av kvar type det same før og etter reaksjonen. </a:t>
            </a:r>
          </a:p>
          <a:p>
            <a:r>
              <a:rPr lang="nn-NO" sz="2200" dirty="0" smtClean="0"/>
              <a:t>Atoma i </a:t>
            </a:r>
            <a:r>
              <a:rPr lang="nn-NO" sz="2200" b="1" dirty="0" smtClean="0"/>
              <a:t>utgangsstoffa </a:t>
            </a:r>
            <a:r>
              <a:rPr lang="nn-NO" sz="2200" dirty="0" smtClean="0"/>
              <a:t>forsvinn ikkje, men dei blir grupperte på nye måtar i </a:t>
            </a:r>
            <a:r>
              <a:rPr lang="nn-NO" sz="2200" b="1" dirty="0" smtClean="0"/>
              <a:t>sluttstoffa</a:t>
            </a:r>
            <a:r>
              <a:rPr lang="nn-NO" sz="2200" dirty="0" smtClean="0"/>
              <a:t>.</a:t>
            </a:r>
          </a:p>
          <a:p>
            <a:r>
              <a:rPr lang="nn-NO" sz="2200" dirty="0" smtClean="0"/>
              <a:t>Dette kallar vi </a:t>
            </a:r>
            <a:r>
              <a:rPr lang="nn-NO" sz="2200" i="1" dirty="0" smtClean="0"/>
              <a:t>massebevaring</a:t>
            </a:r>
            <a:r>
              <a:rPr lang="nn-NO" sz="2200" dirty="0" smtClean="0"/>
              <a:t>.</a:t>
            </a:r>
          </a:p>
        </p:txBody>
      </p:sp>
      <p:sp>
        <p:nvSpPr>
          <p:cNvPr id="6" name="TekstSylinder 3"/>
          <p:cNvSpPr txBox="1"/>
          <p:nvPr/>
        </p:nvSpPr>
        <p:spPr>
          <a:xfrm>
            <a:off x="1122045" y="1807188"/>
            <a:ext cx="6899910" cy="461665"/>
          </a:xfrm>
          <a:prstGeom prst="rect">
            <a:avLst/>
          </a:prstGeom>
          <a:solidFill>
            <a:srgbClr val="759CBD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 6CO</a:t>
            </a:r>
            <a:r>
              <a:rPr lang="nb-NO" sz="2400" baseline="-25000" dirty="0"/>
              <a:t>2</a:t>
            </a:r>
            <a:r>
              <a:rPr lang="nb-NO" sz="2400" dirty="0"/>
              <a:t>          +    6H</a:t>
            </a:r>
            <a:r>
              <a:rPr lang="nb-NO" sz="2400" baseline="-25000" dirty="0"/>
              <a:t>2</a:t>
            </a:r>
            <a:r>
              <a:rPr lang="nb-NO" sz="2400" dirty="0"/>
              <a:t>O          →        C</a:t>
            </a:r>
            <a:r>
              <a:rPr lang="nb-NO" sz="2400" baseline="-25000" dirty="0"/>
              <a:t>6</a:t>
            </a:r>
            <a:r>
              <a:rPr lang="nb-NO" sz="2400" dirty="0"/>
              <a:t>H</a:t>
            </a:r>
            <a:r>
              <a:rPr lang="nb-NO" sz="2400" baseline="-25000" dirty="0"/>
              <a:t>12</a:t>
            </a:r>
            <a:r>
              <a:rPr lang="nb-NO" sz="2400" dirty="0"/>
              <a:t>O</a:t>
            </a:r>
            <a:r>
              <a:rPr lang="nb-NO" sz="2400" baseline="-25000" dirty="0"/>
              <a:t>6 </a:t>
            </a:r>
            <a:r>
              <a:rPr lang="nb-NO" sz="2400" dirty="0"/>
              <a:t>    +        6O</a:t>
            </a:r>
            <a:r>
              <a:rPr lang="nb-NO" sz="2400" baseline="-25000" dirty="0"/>
              <a:t>2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9336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Krinsløpet til karbon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771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dirty="0" smtClean="0"/>
              <a:t>Karbon flyttar seg frå sambinding til sambinding i eit krinsløp. Kva skjer kvar?</a:t>
            </a:r>
          </a:p>
          <a:p>
            <a:endParaRPr lang="nn-NO" sz="2400" dirty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06" y="2461718"/>
            <a:ext cx="5939942" cy="3549652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628650" y="603744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www.viten.no/filarkiv/karbon/karbon_sirkulasjon.html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0862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400" dirty="0" smtClean="0"/>
              <a:t>Økt 1: Kvar finn vi karbon?</a:t>
            </a:r>
            <a:endParaRPr lang="nb-NO" sz="44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254" y="1827516"/>
            <a:ext cx="6525491" cy="4347556"/>
          </a:xfrm>
        </p:spPr>
      </p:pic>
    </p:spTree>
    <p:extLst>
      <p:ext uri="{BB962C8B-B14F-4D97-AF65-F5344CB8AC3E}">
        <p14:creationId xmlns:p14="http://schemas.microsoft.com/office/powerpoint/2010/main" val="1256423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0435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K</a:t>
            </a:r>
            <a:r>
              <a:rPr lang="nb-NO" sz="2200" dirty="0" smtClean="0"/>
              <a:t>va veit de nå som kan hjelpe dykk med å løyse oppdraget?</a:t>
            </a:r>
            <a:endParaRPr lang="nb-NO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672231" y="365126"/>
            <a:ext cx="5234702" cy="57213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2"/>
          <a:srcRect l="1283" r="1619"/>
          <a:stretch/>
        </p:blipFill>
        <p:spPr>
          <a:xfrm>
            <a:off x="3742267" y="1027907"/>
            <a:ext cx="5080000" cy="50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2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3: </a:t>
            </a:r>
            <a:r>
              <a:rPr lang="nb-NO" dirty="0" err="1" smtClean="0"/>
              <a:t>Forbrenningsreaksjonar</a:t>
            </a:r>
            <a:r>
              <a:rPr lang="nb-NO" dirty="0" smtClean="0"/>
              <a:t> og det langsomme krinsløpet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20" y="1825625"/>
            <a:ext cx="6572560" cy="4351338"/>
          </a:xfrm>
        </p:spPr>
      </p:pic>
    </p:spTree>
    <p:extLst>
      <p:ext uri="{BB962C8B-B14F-4D97-AF65-F5344CB8AC3E}">
        <p14:creationId xmlns:p14="http://schemas.microsoft.com/office/powerpoint/2010/main" val="139382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 smtClean="0"/>
              <a:t>I ein kjemisk reaksjon blir atoma grupperte på nye måtar når utgangsstoff blir til sluttstoff.</a:t>
            </a:r>
          </a:p>
          <a:p>
            <a:r>
              <a:rPr lang="nn-NO" sz="2200" dirty="0" smtClean="0"/>
              <a:t>I kjemiske reaksjonar er talet på atom av kvart grunnstoff det same før og etter reaksjonen. Dette kallar vi massebevaring.</a:t>
            </a:r>
          </a:p>
          <a:p>
            <a:r>
              <a:rPr lang="nn-NO" sz="2200" dirty="0" smtClean="0"/>
              <a:t>Fotosyntesen er eit eksempel på ein kjemisk reaksjon der karbon inngår i ulike sambindingar før og etter reaksjonen. </a:t>
            </a:r>
          </a:p>
          <a:p>
            <a:r>
              <a:rPr lang="nn-NO" sz="2200" dirty="0" smtClean="0"/>
              <a:t>Massen er bevart i alle kjemiske reaksjonar. Det betyr at karbonet aldri blir borte, men det flyttast frå sambinding til sambinding i ulike krinsløp.</a:t>
            </a:r>
          </a:p>
          <a:p>
            <a:endParaRPr lang="nn-NO" sz="2200" dirty="0" smtClean="0"/>
          </a:p>
          <a:p>
            <a:pPr marL="0" indent="0">
              <a:buNone/>
            </a:pP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31370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Lese og </a:t>
            </a:r>
            <a:r>
              <a:rPr lang="nn-NO" dirty="0" err="1" smtClean="0"/>
              <a:t>attfortelje</a:t>
            </a:r>
            <a:endParaRPr lang="nn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364" y="1968855"/>
            <a:ext cx="2842786" cy="40745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968855"/>
            <a:ext cx="3155228" cy="34363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693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Forbrenningsreaksjonar</a:t>
            </a:r>
            <a:endParaRPr lang="nn-NO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1" y="2016910"/>
            <a:ext cx="2746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Celleanding gir alle levande organismar energi til å leve.</a:t>
            </a:r>
            <a:endParaRPr lang="nn-NO" dirty="0"/>
          </a:p>
        </p:txBody>
      </p:sp>
      <p:sp>
        <p:nvSpPr>
          <p:cNvPr id="15" name="TextBox 14"/>
          <p:cNvSpPr txBox="1"/>
          <p:nvPr/>
        </p:nvSpPr>
        <p:spPr>
          <a:xfrm>
            <a:off x="260864" y="4333756"/>
            <a:ext cx="252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Forbrenningsreaksjon </a:t>
            </a:r>
            <a:r>
              <a:rPr lang="nn-NO" dirty="0"/>
              <a:t>i </a:t>
            </a:r>
            <a:r>
              <a:rPr lang="nn-NO" dirty="0" smtClean="0"/>
              <a:t>bilmotoren gir bensinbilen energi til å </a:t>
            </a:r>
            <a:r>
              <a:rPr lang="nn-NO" dirty="0"/>
              <a:t>bevege </a:t>
            </a:r>
            <a:r>
              <a:rPr lang="nn-NO" dirty="0" smtClean="0"/>
              <a:t>seg.</a:t>
            </a:r>
            <a:endParaRPr lang="nn-NO" dirty="0"/>
          </a:p>
        </p:txBody>
      </p:sp>
      <p:sp>
        <p:nvSpPr>
          <p:cNvPr id="16" name="TextBox 15"/>
          <p:cNvSpPr txBox="1"/>
          <p:nvPr/>
        </p:nvSpPr>
        <p:spPr>
          <a:xfrm>
            <a:off x="6779082" y="3475415"/>
            <a:ext cx="2300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Forbrenningsreaksjon i bålet gir energi i form av varme.</a:t>
            </a:r>
            <a:endParaRPr lang="nn-NO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63357" y="5788644"/>
            <a:ext cx="8217286" cy="50035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n-NO" sz="2200" dirty="0"/>
              <a:t>Forbrenning er felles for bilmotoren, </a:t>
            </a:r>
            <a:r>
              <a:rPr lang="nn-NO" sz="2200" dirty="0" smtClean="0"/>
              <a:t>levande organismar </a:t>
            </a:r>
            <a:r>
              <a:rPr lang="nn-NO" sz="2200" dirty="0"/>
              <a:t>og bålet.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4763469"/>
              </p:ext>
            </p:extLst>
          </p:nvPr>
        </p:nvGraphicFramePr>
        <p:xfrm>
          <a:off x="1524000" y="15162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332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raske og det langsomme krinsløpet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16" y="1946054"/>
            <a:ext cx="6846616" cy="411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0435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K</a:t>
            </a:r>
            <a:r>
              <a:rPr lang="nb-NO" sz="2200" dirty="0" smtClean="0"/>
              <a:t>va veit de nå som kan hjelpe dykk med å løyse oppdraget?</a:t>
            </a:r>
            <a:endParaRPr lang="nb-NO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672231" y="365126"/>
            <a:ext cx="5234702" cy="57213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2"/>
          <a:srcRect l="1283" r="1619"/>
          <a:stretch/>
        </p:blipFill>
        <p:spPr>
          <a:xfrm>
            <a:off x="3742267" y="1027907"/>
            <a:ext cx="5080000" cy="50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3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708902"/>
            <a:ext cx="7886700" cy="1325563"/>
          </a:xfrm>
        </p:spPr>
        <p:txBody>
          <a:bodyPr/>
          <a:lstStyle/>
          <a:p>
            <a:r>
              <a:rPr lang="nb-NO" dirty="0" smtClean="0"/>
              <a:t>Økt 4:</a:t>
            </a:r>
            <a:br>
              <a:rPr lang="nb-NO" dirty="0" smtClean="0"/>
            </a:br>
            <a:r>
              <a:rPr lang="nb-NO" dirty="0" smtClean="0"/>
              <a:t>Ulike tiltak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205" y="708902"/>
            <a:ext cx="3841304" cy="5121742"/>
          </a:xfrm>
        </p:spPr>
      </p:pic>
    </p:spTree>
    <p:extLst>
      <p:ext uri="{BB962C8B-B14F-4D97-AF65-F5344CB8AC3E}">
        <p14:creationId xmlns:p14="http://schemas.microsoft.com/office/powerpoint/2010/main" val="228548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 smtClean="0"/>
              <a:t>Forbrenningsreaksjonar er reaksjonar med oksygen som frigjer energi. </a:t>
            </a:r>
          </a:p>
          <a:p>
            <a:r>
              <a:rPr lang="nn-NO" sz="2200" dirty="0" smtClean="0"/>
              <a:t>Stoff som blir </a:t>
            </a:r>
            <a:r>
              <a:rPr lang="nn-NO" sz="2200" dirty="0" err="1" smtClean="0"/>
              <a:t>forbrente</a:t>
            </a:r>
            <a:r>
              <a:rPr lang="nn-NO" sz="2200" dirty="0" smtClean="0"/>
              <a:t> er ofte karbonsambindingar, for eksempel ved, bensin eller glukose. </a:t>
            </a:r>
          </a:p>
          <a:p>
            <a:r>
              <a:rPr lang="nn-NO" sz="2200" dirty="0" smtClean="0"/>
              <a:t>Når karbonsambindingar blir </a:t>
            </a:r>
            <a:r>
              <a:rPr lang="nn-NO" sz="2200" dirty="0" err="1" smtClean="0"/>
              <a:t>forbrente</a:t>
            </a:r>
            <a:r>
              <a:rPr lang="nn-NO" sz="2200" dirty="0" smtClean="0"/>
              <a:t>, blir det frigjord energi samtidig som det blir frigjort karbondioksid til atmosfæren. </a:t>
            </a:r>
          </a:p>
          <a:p>
            <a:r>
              <a:rPr lang="nn-NO" sz="2200" dirty="0" smtClean="0"/>
              <a:t>Menneske slepp ut karbon frå lager i det langsame krinsløpet mykje raskare enn naturen tar det tilbake til lagera. Det fører til at mengda karbondioksid i atmosfæren aukar.</a:t>
            </a:r>
          </a:p>
          <a:p>
            <a:endParaRPr lang="nn-NO" sz="2200" dirty="0" smtClean="0"/>
          </a:p>
          <a:p>
            <a:endParaRPr lang="nn-NO" sz="2200" dirty="0" smtClean="0"/>
          </a:p>
        </p:txBody>
      </p:sp>
    </p:spTree>
    <p:extLst>
      <p:ext uri="{BB962C8B-B14F-4D97-AF65-F5344CB8AC3E}">
        <p14:creationId xmlns:p14="http://schemas.microsoft.com/office/powerpoint/2010/main" val="160778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 smtClean="0"/>
              <a:t>Kva for tiltak kjenner de til som kan ta vekk karbondioksid frå atmosfæren?</a:t>
            </a:r>
          </a:p>
          <a:p>
            <a:r>
              <a:rPr lang="nn-NO" sz="2200" dirty="0" smtClean="0"/>
              <a:t>Filmar om ulike tiltak: Korleis flyttar karbon seg i tiltaket? </a:t>
            </a: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363094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Oppdrag: </a:t>
            </a:r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bør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satse på?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10528"/>
            <a:ext cx="4199382" cy="46664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endParaRPr lang="nb-NO" dirty="0"/>
          </a:p>
        </p:txBody>
      </p:sp>
      <p:pic>
        <p:nvPicPr>
          <p:cNvPr id="5" name="Bilde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83" y="2539361"/>
            <a:ext cx="3886200" cy="2368153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41" y="1843430"/>
            <a:ext cx="3773800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Karbonfangst og </a:t>
            </a:r>
            <a:r>
              <a:rPr lang="nb-NO" dirty="0" smtClean="0"/>
              <a:t>-lagring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4338371" cy="4351338"/>
          </a:xfrm>
        </p:spPr>
        <p:txBody>
          <a:bodyPr>
            <a:normAutofit/>
          </a:bodyPr>
          <a:lstStyle/>
          <a:p>
            <a:r>
              <a:rPr lang="nn-NO" sz="2200" dirty="0" smtClean="0"/>
              <a:t>Film: «Fortum og Oslo kommunes prosjekt for karbonfangst og lagring (CCS)»</a:t>
            </a:r>
          </a:p>
          <a:p>
            <a:r>
              <a:rPr lang="nn-NO" sz="2200" dirty="0" smtClean="0"/>
              <a:t>Tenk-par-del: Korleis flyttar karbon seg i dette tiltaket? Kvar blir det tatt karbon frå og kvar endar karbonet opp? 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n-NO" sz="2200" dirty="0"/>
          </a:p>
          <a:p>
            <a:endParaRPr lang="nb-NO" sz="2200" dirty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021" y="1818189"/>
            <a:ext cx="3873944" cy="2183105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875581" y="400873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www.youtube.com/watch?v=OGZrJsBZKgI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25787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Biokol</a:t>
            </a:r>
            <a:r>
              <a:rPr lang="nb-NO" dirty="0" smtClean="0"/>
              <a:t> i jord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4184752" cy="435133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Film: «Bedre </a:t>
            </a:r>
            <a:r>
              <a:rPr lang="nb-NO" sz="2200" dirty="0"/>
              <a:t>matjord med </a:t>
            </a:r>
            <a:r>
              <a:rPr lang="nb-NO" sz="2200" dirty="0" err="1"/>
              <a:t>biokull</a:t>
            </a:r>
            <a:r>
              <a:rPr lang="nb-NO" sz="2200" dirty="0" smtClean="0"/>
              <a:t>»</a:t>
            </a:r>
            <a:endParaRPr lang="nb-NO" sz="2200" u="sng" dirty="0" smtClean="0"/>
          </a:p>
          <a:p>
            <a:r>
              <a:rPr lang="nn-NO" sz="2200" dirty="0"/>
              <a:t>Tenk-par-del: Korleis flyttar karbon seg i dette tiltaket? Kvar blir det tatt karbon frå og kvar endar karbonet opp? </a:t>
            </a:r>
          </a:p>
          <a:p>
            <a:endParaRPr lang="nb-NO" sz="2200" dirty="0"/>
          </a:p>
          <a:p>
            <a:endParaRPr lang="nb-NO" sz="2200" u="sng" dirty="0" smtClean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708" y="1690689"/>
            <a:ext cx="3791414" cy="216401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868266" y="385469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www.youtube.com/watch?v=ibPcxG2ULkU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96208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</a:t>
            </a:r>
            <a:r>
              <a:rPr lang="nb-NO" dirty="0" smtClean="0"/>
              <a:t>evaring/dyrking </a:t>
            </a:r>
            <a:r>
              <a:rPr lang="nb-NO" dirty="0"/>
              <a:t>av skog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892144" cy="4351338"/>
          </a:xfrm>
        </p:spPr>
        <p:txBody>
          <a:bodyPr>
            <a:normAutofit/>
          </a:bodyPr>
          <a:lstStyle/>
          <a:p>
            <a:r>
              <a:rPr lang="nb-NO" sz="2200" dirty="0"/>
              <a:t>«Bruk eller vern – hva skal vi gjøre med skogen?» </a:t>
            </a:r>
          </a:p>
          <a:p>
            <a:r>
              <a:rPr lang="nb-NO" sz="2200" dirty="0" smtClean="0"/>
              <a:t>Tenk-par-del</a:t>
            </a:r>
            <a:r>
              <a:rPr lang="nb-NO" sz="2200" dirty="0"/>
              <a:t>: Hvordan flytter karbon seg i dette tiltaket? Hvor tas det karbon fra og hvor ender karbonet opp? </a:t>
            </a:r>
            <a:endParaRPr lang="nb-NO" sz="2200" dirty="0" smtClean="0"/>
          </a:p>
          <a:p>
            <a:endParaRPr lang="nb-NO" sz="2200" dirty="0"/>
          </a:p>
        </p:txBody>
      </p:sp>
      <p:pic>
        <p:nvPicPr>
          <p:cNvPr id="5" name="Bild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195" y="1825625"/>
            <a:ext cx="3974828" cy="22608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4685386" y="415190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www.youtube.com/watch?v=jzis52QZmsI&amp;feature=emb_title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0264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Biodrivstoff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482492" cy="435133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Film: «Hva </a:t>
            </a:r>
            <a:r>
              <a:rPr lang="nb-NO" sz="2200" dirty="0"/>
              <a:t>er </a:t>
            </a:r>
            <a:r>
              <a:rPr lang="nb-NO" sz="2200" dirty="0" smtClean="0"/>
              <a:t>biodrivstoff» (Tide Buss)</a:t>
            </a:r>
          </a:p>
          <a:p>
            <a:r>
              <a:rPr lang="nn-NO" sz="2200" dirty="0"/>
              <a:t>Tenk-par-del: Korleis flyttar karbon seg i dette tiltaket? Kvar blir det tatt karbon frå og kvar endar karbonet opp? 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142" y="1901227"/>
            <a:ext cx="4527940" cy="2566658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019702" y="454348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www.youtube.com/watch?v=ePgdysF78PU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87160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Bevare myr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499730" cy="435133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Film: «Myra </a:t>
            </a:r>
            <a:r>
              <a:rPr lang="nb-NO" sz="2200" dirty="0"/>
              <a:t>er et enormt karbonlager</a:t>
            </a:r>
            <a:r>
              <a:rPr lang="nb-NO" sz="2200" dirty="0" smtClean="0"/>
              <a:t>!» (</a:t>
            </a:r>
            <a:r>
              <a:rPr lang="nb-NO" sz="2200" dirty="0" err="1" smtClean="0"/>
              <a:t>Sabima</a:t>
            </a:r>
            <a:r>
              <a:rPr lang="nb-NO" sz="2200" dirty="0" smtClean="0"/>
              <a:t>)</a:t>
            </a:r>
          </a:p>
          <a:p>
            <a:r>
              <a:rPr lang="nn-NO" sz="2200" dirty="0"/>
              <a:t>Tenk-par-del: Korleis flyttar karbon seg i dette tiltaket? Kvar blir det tatt karbon frå og kvar endar karbonet opp? </a:t>
            </a:r>
          </a:p>
          <a:p>
            <a:pPr marL="0" indent="0">
              <a:buNone/>
            </a:pPr>
            <a:endParaRPr lang="nb-NO" sz="2200" dirty="0"/>
          </a:p>
          <a:p>
            <a:endParaRPr lang="nb-NO" sz="2200" dirty="0" smtClean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862" y="1955549"/>
            <a:ext cx="4115692" cy="2331266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392778" y="434941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www.youtube.com/watch?v=eRoCgSJvTnc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1648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0435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K</a:t>
            </a:r>
            <a:r>
              <a:rPr lang="nb-NO" sz="2200" dirty="0" smtClean="0"/>
              <a:t>va veit de nå som kan hjelpe dykk med å løyse oppdraget?</a:t>
            </a:r>
            <a:endParaRPr lang="nb-NO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672231" y="365126"/>
            <a:ext cx="5234702" cy="57213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2"/>
          <a:srcRect l="1283" r="1619"/>
          <a:stretch/>
        </p:blipFill>
        <p:spPr>
          <a:xfrm>
            <a:off x="3742267" y="1027907"/>
            <a:ext cx="5080000" cy="50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5: </a:t>
            </a:r>
            <a:br>
              <a:rPr lang="nb-NO" dirty="0" smtClean="0"/>
            </a:br>
            <a:r>
              <a:rPr lang="nb-NO" dirty="0" smtClean="0"/>
              <a:t>Førebu presentasjon om tiltak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73" y="1849180"/>
            <a:ext cx="7360853" cy="4304227"/>
          </a:xfrm>
        </p:spPr>
      </p:pic>
    </p:spTree>
    <p:extLst>
      <p:ext uri="{BB962C8B-B14F-4D97-AF65-F5344CB8AC3E}">
        <p14:creationId xmlns:p14="http://schemas.microsoft.com/office/powerpoint/2010/main" val="20871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Forslag til </a:t>
            </a:r>
            <a:r>
              <a:rPr lang="nb-NO" dirty="0" err="1" smtClean="0"/>
              <a:t>måtar</a:t>
            </a:r>
            <a:r>
              <a:rPr lang="nb-NO" dirty="0" smtClean="0"/>
              <a:t> å presentere på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 smtClean="0"/>
              <a:t>Lesarinnlegg i avisa</a:t>
            </a:r>
          </a:p>
          <a:p>
            <a:r>
              <a:rPr lang="nn-NO" sz="2200" dirty="0" smtClean="0"/>
              <a:t>Film på eigna plattform</a:t>
            </a:r>
          </a:p>
          <a:p>
            <a:r>
              <a:rPr lang="nn-NO" sz="2200" dirty="0" smtClean="0"/>
              <a:t>Appell framfor politikarar</a:t>
            </a:r>
          </a:p>
          <a:p>
            <a:r>
              <a:rPr lang="nn-NO" sz="2200" dirty="0" smtClean="0"/>
              <a:t>…</a:t>
            </a: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176339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Presentasjonen skal </a:t>
            </a:r>
            <a:r>
              <a:rPr lang="nb-NO" dirty="0" err="1" smtClean="0"/>
              <a:t>innehalde</a:t>
            </a:r>
            <a:r>
              <a:rPr lang="nb-NO" dirty="0" smtClean="0"/>
              <a:t>: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n-NO" sz="2200" dirty="0" smtClean="0"/>
              <a:t>forklaring på korleis karbonet beveger seg mellom ulike delar av karbonkrinsløpet i tiltaket de har valt</a:t>
            </a:r>
          </a:p>
          <a:p>
            <a:pPr lvl="0"/>
            <a:r>
              <a:rPr lang="nn-NO" sz="2200" dirty="0" smtClean="0"/>
              <a:t>forklaring på korleis tiltaket bidrar til å redusere eller stabilisere mengda karbondioksid i atmosfæren</a:t>
            </a:r>
          </a:p>
          <a:p>
            <a:pPr lvl="0"/>
            <a:r>
              <a:rPr lang="nn-NO" sz="2200" dirty="0" smtClean="0"/>
              <a:t>grunngjeving for kvifor de har valt dette tiltaket</a:t>
            </a:r>
          </a:p>
          <a:p>
            <a:pPr lvl="0"/>
            <a:r>
              <a:rPr lang="nn-NO" sz="2200" dirty="0" smtClean="0"/>
              <a:t>vurdering av om tiltaket er </a:t>
            </a:r>
            <a:r>
              <a:rPr lang="nn-NO" sz="2200" dirty="0" err="1" smtClean="0"/>
              <a:t>gjennomførbart</a:t>
            </a:r>
            <a:r>
              <a:rPr lang="nn-NO" sz="2200" dirty="0" smtClean="0"/>
              <a:t> med tanke på økonomiske eller samfunnsmessige omsyn 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11064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Finn informasjon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n-NO" sz="2200" dirty="0" smtClean="0"/>
              <a:t>Når de les ein artikkel eller ser ein film: </a:t>
            </a:r>
          </a:p>
          <a:p>
            <a:r>
              <a:rPr lang="nn-NO" sz="2200" dirty="0" smtClean="0"/>
              <a:t>Korleis flyttar karbon seg i dette tiltaket? Kvar blir det tatt karbon frå og kvar endar karbonet opp? </a:t>
            </a:r>
          </a:p>
          <a:p>
            <a:pPr lvl="0"/>
            <a:r>
              <a:rPr lang="nn-NO" sz="2200" dirty="0" smtClean="0"/>
              <a:t>Kva fordelar og ulemper har tiltaket? </a:t>
            </a:r>
          </a:p>
          <a:p>
            <a:pPr lvl="0"/>
            <a:r>
              <a:rPr lang="nn-NO" sz="2200" dirty="0" smtClean="0"/>
              <a:t>Noter ned ting de blir usikre på, ord de lurar på kva betyr og liknande undervegs.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75678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Kva veit vi om klimagassar?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682093" cy="4351338"/>
          </a:xfrm>
        </p:spPr>
        <p:txBody>
          <a:bodyPr>
            <a:normAutofit/>
          </a:bodyPr>
          <a:lstStyle/>
          <a:p>
            <a:pPr fontAlgn="base"/>
            <a:r>
              <a:rPr lang="nn-NO" sz="2200" dirty="0" smtClean="0"/>
              <a:t>Drivhuseffekten: ein naturleg prosess der gassar i atmosfæren bidrar til oppvarming av jorda</a:t>
            </a:r>
          </a:p>
          <a:p>
            <a:pPr fontAlgn="base"/>
            <a:r>
              <a:rPr lang="nn-NO" sz="2200" dirty="0" smtClean="0"/>
              <a:t>Klimagassar: gassar som skapar drivhuseffekten. Eksempel: vassdamp, lystgass, karbondioksid og metan</a:t>
            </a:r>
          </a:p>
          <a:p>
            <a:pPr fontAlgn="base"/>
            <a:r>
              <a:rPr lang="nn-NO" sz="2200" dirty="0" smtClean="0"/>
              <a:t>Auka mengde av klimagassar gir auka temperatur på jorda.</a:t>
            </a:r>
          </a:p>
          <a:p>
            <a:endParaRPr lang="nb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5625"/>
            <a:ext cx="4153988" cy="23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9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6: Presentere tiltak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1690689"/>
            <a:ext cx="5852160" cy="3901440"/>
          </a:xfrm>
        </p:spPr>
      </p:pic>
    </p:spTree>
    <p:extLst>
      <p:ext uri="{BB962C8B-B14F-4D97-AF65-F5344CB8AC3E}">
        <p14:creationId xmlns:p14="http://schemas.microsoft.com/office/powerpoint/2010/main" val="237961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Presentasjonen skal </a:t>
            </a:r>
            <a:r>
              <a:rPr lang="nb-NO" dirty="0" err="1" smtClean="0"/>
              <a:t>innehalde</a:t>
            </a:r>
            <a:r>
              <a:rPr lang="nb-NO" dirty="0" smtClean="0"/>
              <a:t>: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n-NO" sz="2200" dirty="0" smtClean="0"/>
              <a:t>forklaring på korleis karbonet beveger seg mellom ulike delar av karbonkrinsløpet i tiltaket de har valt</a:t>
            </a:r>
          </a:p>
          <a:p>
            <a:pPr lvl="0"/>
            <a:r>
              <a:rPr lang="nn-NO" sz="2200" dirty="0" smtClean="0"/>
              <a:t>forklaring på korleis tiltaket bidrar til å redusere eller stabilisere mengda karbondioksid i atmosfæren</a:t>
            </a:r>
          </a:p>
          <a:p>
            <a:pPr lvl="0"/>
            <a:r>
              <a:rPr lang="nn-NO" sz="2200" dirty="0" smtClean="0"/>
              <a:t>grunngjeving for kvifor de har valt dette tiltaket</a:t>
            </a:r>
          </a:p>
          <a:p>
            <a:pPr lvl="0"/>
            <a:r>
              <a:rPr lang="nn-NO" sz="2200" dirty="0" smtClean="0"/>
              <a:t>vurdering av om tiltaket er </a:t>
            </a:r>
            <a:r>
              <a:rPr lang="nn-NO" sz="2200" dirty="0" err="1" smtClean="0"/>
              <a:t>gjennomførbart</a:t>
            </a:r>
            <a:r>
              <a:rPr lang="nn-NO" sz="2200" dirty="0" smtClean="0"/>
              <a:t> med tanke på økonomiske eller samfunnsmessige omsyn 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77133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Leseoppdrag</a:t>
            </a:r>
            <a:r>
              <a:rPr lang="nb-NO" dirty="0" smtClean="0"/>
              <a:t> 1</a:t>
            </a:r>
            <a:br>
              <a:rPr lang="nb-NO" dirty="0" smtClean="0"/>
            </a:br>
            <a:r>
              <a:rPr lang="nb-NO" sz="2700" i="1" dirty="0" smtClean="0"/>
              <a:t>«Karbon </a:t>
            </a:r>
            <a:r>
              <a:rPr lang="nb-NO" sz="2700" i="1" dirty="0"/>
              <a:t>gjør at vi lever – og kanskje at vi dør</a:t>
            </a:r>
            <a:r>
              <a:rPr lang="nb-NO" sz="2700" i="1" dirty="0" smtClean="0"/>
              <a:t>.»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n-NO" sz="2200" b="1" dirty="0" smtClean="0"/>
              <a:t>Før lesing</a:t>
            </a:r>
            <a:r>
              <a:rPr lang="nn-NO" sz="2200" dirty="0" smtClean="0"/>
              <a:t>: </a:t>
            </a:r>
          </a:p>
          <a:p>
            <a:r>
              <a:rPr lang="nn-NO" sz="2200" dirty="0" smtClean="0"/>
              <a:t>Reflekter over kva du trur overskrifta «Karbon gjør at vi lever – og kanskje at vi dør» kan bety?</a:t>
            </a:r>
          </a:p>
          <a:p>
            <a:pPr marL="0" lvl="0" indent="0">
              <a:buNone/>
            </a:pPr>
            <a:r>
              <a:rPr lang="nn-NO" sz="2200" b="1" dirty="0" smtClean="0"/>
              <a:t>Under lesing</a:t>
            </a:r>
            <a:r>
              <a:rPr lang="nn-NO" sz="2200" dirty="0" smtClean="0"/>
              <a:t>: </a:t>
            </a:r>
          </a:p>
          <a:p>
            <a:r>
              <a:rPr lang="nn-NO" sz="2200" dirty="0" smtClean="0"/>
              <a:t>Les heile teksten. Strek under den eller dei opplysningane om karbon eller karbonsambindingar som overraskar deg mest. </a:t>
            </a:r>
          </a:p>
          <a:p>
            <a:pPr marL="0" lvl="0" indent="0">
              <a:buNone/>
            </a:pPr>
            <a:r>
              <a:rPr lang="nn-NO" sz="2200" b="1" dirty="0" smtClean="0"/>
              <a:t>Etter lesing</a:t>
            </a:r>
            <a:r>
              <a:rPr lang="nn-NO" sz="2200" dirty="0" smtClean="0"/>
              <a:t>: </a:t>
            </a:r>
          </a:p>
          <a:p>
            <a:r>
              <a:rPr lang="nn-NO" sz="2200" dirty="0" smtClean="0"/>
              <a:t>Diskuter vala dykkar i elevpar.</a:t>
            </a:r>
          </a:p>
          <a:p>
            <a:r>
              <a:rPr lang="nn-NO" sz="2200" dirty="0" smtClean="0"/>
              <a:t>Del hovudpunkta frå diskusjonen med resten av klassen.</a:t>
            </a:r>
          </a:p>
          <a:p>
            <a:pPr marL="0" indent="0">
              <a:buNone/>
            </a:pP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124779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Utdrag </a:t>
            </a:r>
            <a:r>
              <a:rPr lang="nb-NO" dirty="0" err="1" smtClean="0"/>
              <a:t>frå</a:t>
            </a:r>
            <a:r>
              <a:rPr lang="nb-NO" dirty="0" smtClean="0"/>
              <a:t> teksten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– </a:t>
            </a:r>
            <a:r>
              <a:rPr lang="nb-NO" sz="2200" i="1" dirty="0"/>
              <a:t>Det er fascinerende hvordan karbonet inngår i nesten alt som omgir oss – selv sykler. Der erstatter det lette karbonet de tunge­ metallrammene, og hva hadde dekkene vært uten karbon? I tillegg er karbon grunnlaget for plast, kjemikalier, ­</a:t>
            </a:r>
            <a:r>
              <a:rPr lang="nb-NO" sz="2200" i="1" dirty="0" err="1"/>
              <a:t>ultrasterke</a:t>
            </a:r>
            <a:r>
              <a:rPr lang="nb-NO" sz="2200" i="1" dirty="0"/>
              <a:t> fibre og mye annet. Det er ikke mye i dette laboratoriet som ikke inneholder karbon. Friedrich Konrad </a:t>
            </a:r>
            <a:r>
              <a:rPr lang="nb-NO" sz="2200" i="1" dirty="0" err="1"/>
              <a:t>Beilstein</a:t>
            </a:r>
            <a:r>
              <a:rPr lang="nb-NO" sz="2200" i="1" dirty="0"/>
              <a:t> begynte i 1881 å lage en oversikt over alle forbindelser der karbon inngår. Han var knapt ferdig med det første bindet før han måtte begynne å revidere, og til slutt gi opp. I dag inneholder databasen over 10 millioner forbindelser</a:t>
            </a:r>
            <a:r>
              <a:rPr lang="nb-NO" sz="2200" dirty="0" smtClean="0"/>
              <a:t>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925" y="4706912"/>
            <a:ext cx="2920884" cy="179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Sortere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Sorter </a:t>
            </a:r>
            <a:r>
              <a:rPr lang="nb-NO" sz="2200" dirty="0" smtClean="0"/>
              <a:t>bilda </a:t>
            </a:r>
            <a:r>
              <a:rPr lang="nb-NO" sz="2200" dirty="0"/>
              <a:t>etter om </a:t>
            </a:r>
            <a:r>
              <a:rPr lang="nb-NO" sz="2200" dirty="0" smtClean="0"/>
              <a:t>de trur </a:t>
            </a:r>
            <a:r>
              <a:rPr lang="nb-NO" sz="2200" dirty="0"/>
              <a:t>det viser </a:t>
            </a:r>
            <a:r>
              <a:rPr lang="nb-NO" sz="2200" dirty="0" err="1" smtClean="0"/>
              <a:t>noko</a:t>
            </a:r>
            <a:r>
              <a:rPr lang="nb-NO" sz="2200" dirty="0" smtClean="0"/>
              <a:t> </a:t>
            </a:r>
            <a:r>
              <a:rPr lang="nb-NO" sz="2200" dirty="0"/>
              <a:t>som </a:t>
            </a:r>
            <a:r>
              <a:rPr lang="nb-NO" sz="2200" dirty="0" err="1" smtClean="0"/>
              <a:t>inneheld</a:t>
            </a:r>
            <a:r>
              <a:rPr lang="nb-NO" sz="2200" dirty="0" smtClean="0"/>
              <a:t> </a:t>
            </a:r>
            <a:r>
              <a:rPr lang="nb-NO" sz="2200" dirty="0"/>
              <a:t>karbon eller </a:t>
            </a:r>
            <a:r>
              <a:rPr lang="nb-NO" sz="2200" dirty="0" err="1" smtClean="0"/>
              <a:t>ikkje</a:t>
            </a:r>
            <a:r>
              <a:rPr lang="nb-NO" sz="2200" dirty="0"/>
              <a:t>. </a:t>
            </a:r>
          </a:p>
          <a:p>
            <a:endParaRPr lang="nb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815975"/>
            <a:ext cx="4097866" cy="3020984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502" y="2778763"/>
            <a:ext cx="4184532" cy="309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8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Leseoppdrag</a:t>
            </a:r>
            <a:r>
              <a:rPr lang="nb-NO" dirty="0" smtClean="0"/>
              <a:t> 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n-NO" sz="2200" dirty="0" smtClean="0"/>
              <a:t>Når Hessen blir spurd «</a:t>
            </a:r>
            <a:r>
              <a:rPr lang="nn-NO" sz="2200" i="1" dirty="0" smtClean="0"/>
              <a:t>Er karbonet en venn eller fiende?</a:t>
            </a:r>
            <a:r>
              <a:rPr lang="nn-NO" sz="2200" dirty="0" smtClean="0"/>
              <a:t>» svarar han </a:t>
            </a:r>
            <a:r>
              <a:rPr lang="nn-NO" sz="2200" i="1" dirty="0" smtClean="0"/>
              <a:t>«– </a:t>
            </a:r>
            <a:r>
              <a:rPr lang="nn-NO" sz="2200" i="1" dirty="0" err="1" smtClean="0"/>
              <a:t>Jeg</a:t>
            </a:r>
            <a:r>
              <a:rPr lang="nn-NO" sz="2200" i="1" dirty="0" smtClean="0"/>
              <a:t> vil si venn. Det er grunnlaget for alt liv, </a:t>
            </a:r>
            <a:r>
              <a:rPr lang="nn-NO" sz="2200" i="1" dirty="0" err="1" smtClean="0"/>
              <a:t>siden</a:t>
            </a:r>
            <a:r>
              <a:rPr lang="nn-NO" sz="2200" i="1" dirty="0" smtClean="0"/>
              <a:t> det er med og lager levelige forhold på planeten vår. [svaret fortsetter] …</a:t>
            </a:r>
            <a:r>
              <a:rPr lang="nn-NO" sz="2200" dirty="0" smtClean="0"/>
              <a:t>» </a:t>
            </a:r>
          </a:p>
          <a:p>
            <a:r>
              <a:rPr lang="nn-NO" sz="2200" dirty="0" smtClean="0"/>
              <a:t>Les teksten ein gong til og strek under setningar som støtter påstanden «</a:t>
            </a:r>
            <a:r>
              <a:rPr lang="nn-NO" sz="2200" i="1" dirty="0" smtClean="0"/>
              <a:t>Det er grunnlaget for alt liv, </a:t>
            </a:r>
            <a:r>
              <a:rPr lang="nn-NO" sz="2200" i="1" dirty="0" err="1" smtClean="0"/>
              <a:t>siden</a:t>
            </a:r>
            <a:r>
              <a:rPr lang="nn-NO" sz="2200" i="1" dirty="0" smtClean="0"/>
              <a:t> det er med og lager levelige forhold på planeten vår.»</a:t>
            </a:r>
            <a:endParaRPr lang="nn-NO" sz="2200" dirty="0" smtClean="0"/>
          </a:p>
          <a:p>
            <a:pPr lvl="0"/>
            <a:r>
              <a:rPr lang="nn-NO" sz="2200" dirty="0" smtClean="0"/>
              <a:t>Diskuter vala dykkar i elevpar.</a:t>
            </a:r>
          </a:p>
          <a:p>
            <a:pPr lvl="0"/>
            <a:r>
              <a:rPr lang="nn-NO" sz="2200" dirty="0" smtClean="0"/>
              <a:t>Del hovudpunkta frå diskusjonen med resten av klassen.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364276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0435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K</a:t>
            </a:r>
            <a:r>
              <a:rPr lang="nb-NO" sz="2200" dirty="0" smtClean="0"/>
              <a:t>va veit de nå som kan hjelpe dykk med å løyse oppdraget?</a:t>
            </a:r>
            <a:endParaRPr lang="nb-NO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672231" y="365126"/>
            <a:ext cx="5234702" cy="57213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2"/>
          <a:srcRect l="1283" r="1619"/>
          <a:stretch/>
        </p:blipFill>
        <p:spPr>
          <a:xfrm>
            <a:off x="3742267" y="1027907"/>
            <a:ext cx="5080000" cy="50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9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32736</TotalTime>
  <Words>1436</Words>
  <Application>Microsoft Office PowerPoint</Application>
  <PresentationFormat>Skjermfremvisning (4:3)</PresentationFormat>
  <Paragraphs>148</Paragraphs>
  <Slides>41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41</vt:i4>
      </vt:variant>
    </vt:vector>
  </HeadingPairs>
  <TitlesOfParts>
    <vt:vector size="47" baseType="lpstr">
      <vt:lpstr>Arial</vt:lpstr>
      <vt:lpstr>Arial Narrow</vt:lpstr>
      <vt:lpstr>Calibri</vt:lpstr>
      <vt:lpstr>Calibri Light</vt:lpstr>
      <vt:lpstr>Office-tema</vt:lpstr>
      <vt:lpstr>Office Theme</vt:lpstr>
      <vt:lpstr>Karbon </vt:lpstr>
      <vt:lpstr>Økt 1: Kvar finn vi karbon?</vt:lpstr>
      <vt:lpstr>Oppdrag: Kva bør Noreg satse på?</vt:lpstr>
      <vt:lpstr>Kva veit vi om klimagassar?</vt:lpstr>
      <vt:lpstr>Leseoppdrag 1 «Karbon gjør at vi lever – og kanskje at vi dør.»</vt:lpstr>
      <vt:lpstr>Utdrag frå teksten</vt:lpstr>
      <vt:lpstr>Sortere </vt:lpstr>
      <vt:lpstr>Leseoppdrag 2</vt:lpstr>
      <vt:lpstr>Oppdraget</vt:lpstr>
      <vt:lpstr>Økt 2: Massebevaring  og det raske krinsløpet</vt:lpstr>
      <vt:lpstr>Nøkkelsetningar </vt:lpstr>
      <vt:lpstr>Korleis kan eit karbonatom frå eit grasstrå hamne i eit eple?</vt:lpstr>
      <vt:lpstr>Ulike løyper:</vt:lpstr>
      <vt:lpstr>Fotosyntese og celleanding</vt:lpstr>
      <vt:lpstr>Kva skjer i løypa?</vt:lpstr>
      <vt:lpstr>Fotosyntesen</vt:lpstr>
      <vt:lpstr>Fotosyntesen</vt:lpstr>
      <vt:lpstr>Massebevaring</vt:lpstr>
      <vt:lpstr>Krinsløpet til karbon</vt:lpstr>
      <vt:lpstr>Oppdraget</vt:lpstr>
      <vt:lpstr>Økt 3: Forbrenningsreaksjonar og det langsomme krinsløpet</vt:lpstr>
      <vt:lpstr>Nøkkelsetningar</vt:lpstr>
      <vt:lpstr>Lese og attfortelje</vt:lpstr>
      <vt:lpstr>Forbrenningsreaksjonar</vt:lpstr>
      <vt:lpstr>Det raske og det langsomme krinsløpet</vt:lpstr>
      <vt:lpstr>Oppdraget</vt:lpstr>
      <vt:lpstr>Økt 4: Ulike tiltak</vt:lpstr>
      <vt:lpstr>Nøkkelsetningar</vt:lpstr>
      <vt:lpstr>Tenk-par-del</vt:lpstr>
      <vt:lpstr>Karbonfangst og -lagring</vt:lpstr>
      <vt:lpstr>Biokol i jord</vt:lpstr>
      <vt:lpstr>Bevaring/dyrking av skog</vt:lpstr>
      <vt:lpstr>Biodrivstoff</vt:lpstr>
      <vt:lpstr>Bevare myr</vt:lpstr>
      <vt:lpstr>Oppdraget</vt:lpstr>
      <vt:lpstr>Økt 5:  Førebu presentasjon om tiltak</vt:lpstr>
      <vt:lpstr>Forslag til måtar å presentere på</vt:lpstr>
      <vt:lpstr>Presentasjonen skal innehalde: </vt:lpstr>
      <vt:lpstr>Finn informasjon</vt:lpstr>
      <vt:lpstr>Økt 6: Presentere tiltak</vt:lpstr>
      <vt:lpstr>Presentasjonen skal innehalde: 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230</cp:revision>
  <dcterms:created xsi:type="dcterms:W3CDTF">2020-05-25T12:46:28Z</dcterms:created>
  <dcterms:modified xsi:type="dcterms:W3CDTF">2022-07-13T07:10:43Z</dcterms:modified>
</cp:coreProperties>
</file>