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92" r:id="rId2"/>
    <p:sldId id="277" r:id="rId3"/>
    <p:sldId id="317" r:id="rId4"/>
    <p:sldId id="373" r:id="rId5"/>
    <p:sldId id="367" r:id="rId6"/>
    <p:sldId id="368" r:id="rId7"/>
    <p:sldId id="375" r:id="rId8"/>
    <p:sldId id="371" r:id="rId9"/>
    <p:sldId id="372" r:id="rId10"/>
    <p:sldId id="310" r:id="rId11"/>
    <p:sldId id="356" r:id="rId12"/>
    <p:sldId id="327" r:id="rId13"/>
    <p:sldId id="360" r:id="rId14"/>
    <p:sldId id="362" r:id="rId15"/>
    <p:sldId id="383" r:id="rId16"/>
    <p:sldId id="382" r:id="rId17"/>
    <p:sldId id="384" r:id="rId18"/>
    <p:sldId id="386" r:id="rId19"/>
    <p:sldId id="387" r:id="rId20"/>
    <p:sldId id="388" r:id="rId21"/>
    <p:sldId id="385" r:id="rId22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it Reitan" initials="BR" lastIdx="6" clrIdx="0">
    <p:extLst>
      <p:ext uri="{19B8F6BF-5375-455C-9EA6-DF929625EA0E}">
        <p15:presenceInfo xmlns:p15="http://schemas.microsoft.com/office/powerpoint/2012/main" userId="S-1-5-21-1927809936-1189766144-1318725885-4267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E20000"/>
    <a:srgbClr val="FCFDD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1325" autoAdjust="0"/>
  </p:normalViewPr>
  <p:slideViewPr>
    <p:cSldViewPr>
      <p:cViewPr>
        <p:scale>
          <a:sx n="125" d="100"/>
          <a:sy n="125" d="100"/>
        </p:scale>
        <p:origin x="46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571B2A-119E-469B-8351-17B53581368C}" type="datetimeFigureOut">
              <a:rPr lang="nb-NO" smtClean="0"/>
              <a:t>23.11.2021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B9F96-F8F7-4AF2-B379-C3E7C67B2A1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7098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63638574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hlinkClick r:id="rId3"/>
              </a:rPr>
              <a:t>https://vimeo.com/63638574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B9F96-F8F7-4AF2-B379-C3E7C67B2A19}" type="slidenum">
              <a:rPr lang="nb-NO" smtClean="0"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55488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7B9F96-F8F7-4AF2-B379-C3E7C67B2A19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4339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F5441-12BD-4E10-AECF-28A8CC2FB0C8}" type="slidenum">
              <a:rPr lang="nb-NO" smtClean="0"/>
              <a:t>13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8533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B9F96-F8F7-4AF2-B379-C3E7C67B2A19}" type="slidenum">
              <a:rPr lang="nb-NO" smtClean="0"/>
              <a:t>14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61341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«Tildeling av frekvenser til mobilkommunikasjon og 5G</a:t>
            </a:r>
          </a:p>
          <a:p>
            <a:r>
              <a:rPr lang="nb-NO" dirty="0" err="1"/>
              <a:t>Nkom</a:t>
            </a:r>
            <a:r>
              <a:rPr lang="nb-NO" dirty="0"/>
              <a:t> forbereder neste tildeling av frekvensressurser til mobilkommunikasjon og 5G. Vi har lagt frem forslag om at 2,6 GHz og 3,6 GHz-båndene tildeles samlet i 2021. Andre bånd som vurderes for tildeling er 700 MHz SDL, 1500 MHz SDL, 2,3 GHz og 26 GHz.»</a:t>
            </a:r>
          </a:p>
          <a:p>
            <a:r>
              <a:rPr lang="nb-NO" dirty="0"/>
              <a:t>https://www.nkom.no/frekvenser-og-elektronisk-utstyr/frekvenser-til-mobilkommunikasjon-og-5g </a:t>
            </a:r>
            <a:br>
              <a:rPr lang="nb-NO" dirty="0"/>
            </a:br>
            <a:r>
              <a:rPr lang="nb-NO" dirty="0"/>
              <a:t>(25/2-21)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F5441-12BD-4E10-AECF-28A8CC2FB0C8}" type="slidenum">
              <a:rPr lang="nb-NO" smtClean="0"/>
              <a:t>15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14565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63E5D-12D9-4517-8C01-F7C95DF22AFA}" type="datetime1">
              <a:rPr lang="nb-NO" smtClean="0"/>
              <a:t>23.11.2021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91F26-8D6E-4085-94ED-78AA849CE4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6429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8A5F-1B58-46CC-AD4E-7190AF90AE4E}" type="datetime1">
              <a:rPr lang="nb-NO" smtClean="0"/>
              <a:t>23.11.2021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91F26-8D6E-4085-94ED-78AA849CE4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305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CA32F-C906-495A-A8C6-AEA89270EF6F}" type="datetime1">
              <a:rPr lang="nb-NO" smtClean="0"/>
              <a:t>23.11.2021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91F26-8D6E-4085-94ED-78AA849CE4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6927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36A03-7491-4FEA-AD04-F43A6B3B8EF1}" type="datetime1">
              <a:rPr lang="nb-NO" smtClean="0"/>
              <a:t>23.11.2021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91F26-8D6E-4085-94ED-78AA849CE4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5285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00689-F130-4FB5-BBC2-30CD76A681C6}" type="datetime1">
              <a:rPr lang="nb-NO" smtClean="0"/>
              <a:t>23.11.2021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91F26-8D6E-4085-94ED-78AA849CE4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1211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3B15A-6988-43C6-8A00-5B24567D8A7D}" type="datetime1">
              <a:rPr lang="nb-NO" smtClean="0"/>
              <a:t>23.11.2021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91F26-8D6E-4085-94ED-78AA849CE4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3778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EE64A-EE14-42AC-A124-2DFCDDF8F81B}" type="datetime1">
              <a:rPr lang="nb-NO" smtClean="0"/>
              <a:t>23.11.2021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91F26-8D6E-4085-94ED-78AA849CE4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963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D6EB1-438F-4390-9C4D-A52425DDCF60}" type="datetime1">
              <a:rPr lang="nb-NO" smtClean="0"/>
              <a:t>23.11.2021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91F26-8D6E-4085-94ED-78AA849CE4EA}" type="slidenum">
              <a:rPr lang="nb-NO" smtClean="0"/>
              <a:t>‹#›</a:t>
            </a:fld>
            <a:endParaRPr lang="nb-NO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264" y="53589"/>
            <a:ext cx="1399050" cy="319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811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C44D6-BFFE-4CB8-AEB5-F3227CF46820}" type="datetime1">
              <a:rPr lang="nb-NO" smtClean="0"/>
              <a:t>23.11.2021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91F26-8D6E-4085-94ED-78AA849CE4EA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1974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1CB4-5DC3-4849-981A-695630BAB05B}" type="datetime1">
              <a:rPr lang="nb-NO" smtClean="0"/>
              <a:t>23.11.2021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91F26-8D6E-4085-94ED-78AA849CE4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8811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DE483-D001-4374-9E54-E282C43BF9A2}" type="datetime1">
              <a:rPr lang="nb-NO" smtClean="0"/>
              <a:t>23.11.2021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91F26-8D6E-4085-94ED-78AA849CE4E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5114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F7E07-A901-4F50-A3FD-51500362F0EB}" type="datetime1">
              <a:rPr lang="nb-NO" smtClean="0"/>
              <a:t>23.11.2021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3D523-BC95-4141-9848-736D6BC0A56E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 userDrawn="1"/>
        </p:nvSpPr>
        <p:spPr>
          <a:xfrm>
            <a:off x="8605690" y="6291426"/>
            <a:ext cx="543386" cy="566574"/>
          </a:xfrm>
          <a:custGeom>
            <a:avLst/>
            <a:gdLst>
              <a:gd name="connsiteX0" fmla="*/ 0 w 725666"/>
              <a:gd name="connsiteY0" fmla="*/ 758231 h 758231"/>
              <a:gd name="connsiteX1" fmla="*/ 0 w 725666"/>
              <a:gd name="connsiteY1" fmla="*/ 0 h 758231"/>
              <a:gd name="connsiteX2" fmla="*/ 725666 w 725666"/>
              <a:gd name="connsiteY2" fmla="*/ 758231 h 758231"/>
              <a:gd name="connsiteX3" fmla="*/ 0 w 725666"/>
              <a:gd name="connsiteY3" fmla="*/ 758231 h 758231"/>
              <a:gd name="connsiteX0" fmla="*/ 0 w 726393"/>
              <a:gd name="connsiteY0" fmla="*/ 766777 h 766777"/>
              <a:gd name="connsiteX1" fmla="*/ 726393 w 726393"/>
              <a:gd name="connsiteY1" fmla="*/ 0 h 766777"/>
              <a:gd name="connsiteX2" fmla="*/ 725666 w 726393"/>
              <a:gd name="connsiteY2" fmla="*/ 766777 h 766777"/>
              <a:gd name="connsiteX3" fmla="*/ 0 w 726393"/>
              <a:gd name="connsiteY3" fmla="*/ 766777 h 76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6393" h="766777">
                <a:moveTo>
                  <a:pt x="0" y="766777"/>
                </a:moveTo>
                <a:lnTo>
                  <a:pt x="726393" y="0"/>
                </a:lnTo>
                <a:cubicBezTo>
                  <a:pt x="726151" y="255592"/>
                  <a:pt x="725908" y="511185"/>
                  <a:pt x="725666" y="766777"/>
                </a:cubicBezTo>
                <a:lnTo>
                  <a:pt x="0" y="766777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none"/>
        </p:style>
        <p:txBody>
          <a:bodyPr vert="horz" lIns="91440" tIns="45720" rIns="91440" bIns="45720" rtlCol="0" anchor="b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B830274-0B4E-4D02-AB38-178C371AA6D7}" type="slidenum">
              <a:rPr lang="nb-NO" smtClean="0">
                <a:solidFill>
                  <a:schemeClr val="bg1">
                    <a:lumMod val="65000"/>
                  </a:schemeClr>
                </a:solidFill>
              </a:rPr>
              <a:pPr algn="r"/>
              <a:t>‹#›</a:t>
            </a:fld>
            <a:endParaRPr lang="nb-NO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638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6363857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63638574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Smarte klær til fiskere</a:t>
            </a:r>
          </a:p>
        </p:txBody>
      </p:sp>
      <p:pic>
        <p:nvPicPr>
          <p:cNvPr id="20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29" y="1844824"/>
            <a:ext cx="7479308" cy="417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93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4499992" cy="299999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Kommunikasjonssystem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148064" y="1412776"/>
            <a:ext cx="35387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n-NO" sz="2200" dirty="0"/>
          </a:p>
          <a:p>
            <a:pPr marL="0" indent="0">
              <a:buNone/>
            </a:pPr>
            <a:r>
              <a:rPr lang="nn-NO" sz="2200" dirty="0"/>
              <a:t>Vi har nå sett at man kan bruke synlig lys til å sende informasjon (kommunisere) </a:t>
            </a:r>
            <a:r>
              <a:rPr lang="nn-NO" sz="2200" dirty="0" err="1"/>
              <a:t>trådløst</a:t>
            </a:r>
            <a:r>
              <a:rPr lang="nn-NO" sz="2200" dirty="0"/>
              <a:t> </a:t>
            </a:r>
            <a:r>
              <a:rPr lang="nn-NO" sz="2200" dirty="0" err="1"/>
              <a:t>fra</a:t>
            </a:r>
            <a:r>
              <a:rPr lang="nn-NO" sz="2200" dirty="0"/>
              <a:t> en sender til en </a:t>
            </a:r>
            <a:r>
              <a:rPr lang="nn-NO" sz="2200" dirty="0" err="1"/>
              <a:t>mottaker</a:t>
            </a:r>
            <a:r>
              <a:rPr lang="nn-NO" sz="2200" dirty="0"/>
              <a:t>. </a:t>
            </a:r>
            <a:r>
              <a:rPr lang="nn-NO" sz="2200" dirty="0" err="1"/>
              <a:t>Senderen</a:t>
            </a:r>
            <a:r>
              <a:rPr lang="nn-NO" sz="2200" dirty="0"/>
              <a:t> og </a:t>
            </a:r>
            <a:r>
              <a:rPr lang="nn-NO" sz="2200" dirty="0" err="1"/>
              <a:t>mottakeren</a:t>
            </a:r>
            <a:r>
              <a:rPr lang="nn-NO" sz="2200" dirty="0"/>
              <a:t> av </a:t>
            </a:r>
            <a:r>
              <a:rPr lang="nn-NO" sz="2200" dirty="0" err="1"/>
              <a:t>signalene</a:t>
            </a:r>
            <a:r>
              <a:rPr lang="nn-NO" sz="2200" dirty="0"/>
              <a:t>/</a:t>
            </a:r>
            <a:r>
              <a:rPr lang="nn-NO" sz="2200" dirty="0" err="1"/>
              <a:t>meldingene</a:t>
            </a:r>
            <a:r>
              <a:rPr lang="nn-NO" sz="2200" dirty="0"/>
              <a:t> og lyset utgjør et kommunikasjonssystem.</a:t>
            </a:r>
          </a:p>
          <a:p>
            <a:pPr marL="0" indent="0">
              <a:buNone/>
            </a:pPr>
            <a:endParaRPr lang="nn-NO" sz="2200" dirty="0"/>
          </a:p>
          <a:p>
            <a:pPr marL="0" indent="0">
              <a:buNone/>
            </a:pPr>
            <a:endParaRPr lang="nn-NO" sz="2200" dirty="0"/>
          </a:p>
          <a:p>
            <a:pPr marL="0" indent="0">
              <a:buNone/>
            </a:pPr>
            <a:endParaRPr lang="nn-NO" sz="2200" dirty="0"/>
          </a:p>
          <a:p>
            <a:pPr marL="0" indent="0">
              <a:buNone/>
            </a:pPr>
            <a:endParaRPr lang="nn-NO" sz="2200" dirty="0"/>
          </a:p>
        </p:txBody>
      </p:sp>
      <p:sp>
        <p:nvSpPr>
          <p:cNvPr id="8" name="Oval Callout 4">
            <a:extLst>
              <a:ext uri="{FF2B5EF4-FFF2-40B4-BE49-F238E27FC236}">
                <a16:creationId xmlns:a16="http://schemas.microsoft.com/office/drawing/2014/main" id="{351E1D00-5CFE-42BA-9428-05289F1A1FFD}"/>
              </a:ext>
            </a:extLst>
          </p:cNvPr>
          <p:cNvSpPr/>
          <p:nvPr/>
        </p:nvSpPr>
        <p:spPr>
          <a:xfrm>
            <a:off x="606388" y="4509120"/>
            <a:ext cx="4392488" cy="1916832"/>
          </a:xfrm>
          <a:prstGeom prst="wedgeEllipseCallout">
            <a:avLst>
              <a:gd name="adj1" fmla="val 35166"/>
              <a:gd name="adj2" fmla="val 541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2000" dirty="0"/>
              <a:t>På neste side skal vi </a:t>
            </a:r>
            <a:r>
              <a:rPr lang="nn-NO" sz="2000" dirty="0" err="1"/>
              <a:t>se</a:t>
            </a:r>
            <a:r>
              <a:rPr lang="nn-NO" sz="2000" dirty="0"/>
              <a:t> en oversikt over </a:t>
            </a:r>
            <a:r>
              <a:rPr lang="nn-NO" sz="2000" dirty="0" err="1"/>
              <a:t>noen</a:t>
            </a:r>
            <a:r>
              <a:rPr lang="nn-NO" sz="2000" dirty="0"/>
              <a:t> av </a:t>
            </a:r>
            <a:r>
              <a:rPr lang="nn-NO" sz="2000" dirty="0" err="1"/>
              <a:t>delene</a:t>
            </a:r>
            <a:r>
              <a:rPr lang="nn-NO" sz="2000" dirty="0"/>
              <a:t> i kommunikasjons-systemet med lommelykta.</a:t>
            </a:r>
          </a:p>
        </p:txBody>
      </p:sp>
    </p:spTree>
    <p:extLst>
      <p:ext uri="{BB962C8B-B14F-4D97-AF65-F5344CB8AC3E}">
        <p14:creationId xmlns:p14="http://schemas.microsoft.com/office/powerpoint/2010/main" val="144446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309636"/>
              </p:ext>
            </p:extLst>
          </p:nvPr>
        </p:nvGraphicFramePr>
        <p:xfrm>
          <a:off x="683568" y="1628800"/>
          <a:ext cx="7848871" cy="37113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4307">
                  <a:extLst>
                    <a:ext uri="{9D8B030D-6E8A-4147-A177-3AD203B41FA5}">
                      <a16:colId xmlns:a16="http://schemas.microsoft.com/office/drawing/2014/main" val="2978306801"/>
                    </a:ext>
                  </a:extLst>
                </a:gridCol>
                <a:gridCol w="2119195">
                  <a:extLst>
                    <a:ext uri="{9D8B030D-6E8A-4147-A177-3AD203B41FA5}">
                      <a16:colId xmlns:a16="http://schemas.microsoft.com/office/drawing/2014/main" val="3450203971"/>
                    </a:ext>
                  </a:extLst>
                </a:gridCol>
                <a:gridCol w="1922436">
                  <a:extLst>
                    <a:ext uri="{9D8B030D-6E8A-4147-A177-3AD203B41FA5}">
                      <a16:colId xmlns:a16="http://schemas.microsoft.com/office/drawing/2014/main" val="768433511"/>
                    </a:ext>
                  </a:extLst>
                </a:gridCol>
                <a:gridCol w="2472933">
                  <a:extLst>
                    <a:ext uri="{9D8B030D-6E8A-4147-A177-3AD203B41FA5}">
                      <a16:colId xmlns:a16="http://schemas.microsoft.com/office/drawing/2014/main" val="3487270021"/>
                    </a:ext>
                  </a:extLst>
                </a:gridCol>
              </a:tblGrid>
              <a:tr h="53465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</a:rPr>
                        <a:t>Del</a:t>
                      </a:r>
                      <a:endParaRPr lang="nb-NO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73" marR="4317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Definisjon</a:t>
                      </a:r>
                    </a:p>
                  </a:txBody>
                  <a:tcPr marL="43173" marR="4317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</a:rPr>
                        <a:t>Funksjon</a:t>
                      </a:r>
                      <a:endParaRPr lang="nb-NO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73" marR="43173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Eksempel lommelykt</a:t>
                      </a:r>
                    </a:p>
                  </a:txBody>
                  <a:tcPr marL="43173" marR="43173" marT="0" marB="0" anchor="ctr"/>
                </a:tc>
                <a:extLst>
                  <a:ext uri="{0D108BD9-81ED-4DB2-BD59-A6C34878D82A}">
                    <a16:rowId xmlns:a16="http://schemas.microsoft.com/office/drawing/2014/main" val="972758962"/>
                  </a:ext>
                </a:extLst>
              </a:tr>
              <a:tr h="10512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</a:rPr>
                        <a:t>Informasjon</a:t>
                      </a:r>
                      <a:endParaRPr lang="nb-NO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73" marR="43173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/>
                        <a:t>opplysninger eller materiell som blir sendt mellom delene i et kommunikasjonssystem</a:t>
                      </a:r>
                    </a:p>
                  </a:txBody>
                  <a:tcPr marL="43173" marR="43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overbringe noe</a:t>
                      </a:r>
                    </a:p>
                  </a:txBody>
                  <a:tcPr marL="43173" marR="43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melding mellom to personer</a:t>
                      </a:r>
                    </a:p>
                  </a:txBody>
                  <a:tcPr marL="43173" marR="43173" marT="0" marB="0"/>
                </a:tc>
                <a:extLst>
                  <a:ext uri="{0D108BD9-81ED-4DB2-BD59-A6C34878D82A}">
                    <a16:rowId xmlns:a16="http://schemas.microsoft.com/office/drawing/2014/main" val="3376000470"/>
                  </a:ext>
                </a:extLst>
              </a:tr>
              <a:tr h="7465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</a:rPr>
                        <a:t>Sender</a:t>
                      </a:r>
                      <a:endParaRPr lang="nb-NO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73" marR="43173" marT="0" marB="0" anchor="ctr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startpunkt for en informasjonsoverføring</a:t>
                      </a:r>
                    </a:p>
                  </a:txBody>
                  <a:tcPr marL="43173" marR="43173" marT="0" marB="0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bestemme hvilken informasjon som skal bli sendt</a:t>
                      </a:r>
                    </a:p>
                  </a:txBody>
                  <a:tcPr marL="43173" marR="43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person 1</a:t>
                      </a:r>
                    </a:p>
                  </a:txBody>
                  <a:tcPr marL="43173" marR="43173" marT="0" marB="0"/>
                </a:tc>
                <a:extLst>
                  <a:ext uri="{0D108BD9-81ED-4DB2-BD59-A6C34878D82A}">
                    <a16:rowId xmlns:a16="http://schemas.microsoft.com/office/drawing/2014/main" val="4238807207"/>
                  </a:ext>
                </a:extLst>
              </a:tr>
              <a:tr h="4757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</a:rPr>
                        <a:t>Mottaker</a:t>
                      </a:r>
                      <a:endParaRPr lang="nb-NO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73" marR="43173" marT="0" marB="0" anchor="ctr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endepunkt for en informasjonsoverføring</a:t>
                      </a:r>
                    </a:p>
                  </a:txBody>
                  <a:tcPr marL="43173" marR="43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ta imot informasjon</a:t>
                      </a:r>
                    </a:p>
                  </a:txBody>
                  <a:tcPr marL="43173" marR="43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person 2</a:t>
                      </a:r>
                    </a:p>
                  </a:txBody>
                  <a:tcPr marL="43173" marR="43173" marT="0" marB="0"/>
                </a:tc>
                <a:extLst>
                  <a:ext uri="{0D108BD9-81ED-4DB2-BD59-A6C34878D82A}">
                    <a16:rowId xmlns:a16="http://schemas.microsoft.com/office/drawing/2014/main" val="2315529727"/>
                  </a:ext>
                </a:extLst>
              </a:tr>
              <a:tr h="4757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</a:rPr>
                        <a:t>Adresse</a:t>
                      </a:r>
                      <a:endParaRPr lang="nb-NO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73" marR="43173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/>
                        <a:t>unik identifikasjonsopplysning for et geografisk sted eller en enhet</a:t>
                      </a:r>
                    </a:p>
                  </a:txBody>
                  <a:tcPr marL="43173" marR="43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plassere informasjonen et bestemt</a:t>
                      </a:r>
                      <a:r>
                        <a:rPr lang="nb-NO" sz="140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sted</a:t>
                      </a:r>
                      <a:endParaRPr lang="nb-NO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173" marR="4317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avsender peker med lykta mot mottaker</a:t>
                      </a:r>
                    </a:p>
                  </a:txBody>
                  <a:tcPr marL="43173" marR="43173" marT="0" marB="0" anchor="ctr"/>
                </a:tc>
                <a:extLst>
                  <a:ext uri="{0D108BD9-81ED-4DB2-BD59-A6C34878D82A}">
                    <a16:rowId xmlns:a16="http://schemas.microsoft.com/office/drawing/2014/main" val="1033228079"/>
                  </a:ext>
                </a:extLst>
              </a:tr>
            </a:tbl>
          </a:graphicData>
        </a:graphic>
      </p:graphicFrame>
      <p:pic>
        <p:nvPicPr>
          <p:cNvPr id="6" name="Picture 5" descr="&quot;A Little Light Please&quot; — Heartlight®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11902"/>
            <a:ext cx="1610196" cy="90573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b-NO" dirty="0"/>
              <a:t>Kommunikasjonssystem</a:t>
            </a:r>
          </a:p>
        </p:txBody>
      </p:sp>
    </p:spTree>
    <p:extLst>
      <p:ext uri="{BB962C8B-B14F-4D97-AF65-F5344CB8AC3E}">
        <p14:creationId xmlns:p14="http://schemas.microsoft.com/office/powerpoint/2010/main" val="14820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elektromagnetisk stråling?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1560" y="1628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200" dirty="0"/>
              <a:t>Elektromagnetisk stråling finnes over alt rundt oss, som for eksempel lyset du kan se fra sola eller ei lyspære, varmen fra en person, eller signalene du sender eller tar i mot med telefonen din. </a:t>
            </a:r>
          </a:p>
          <a:p>
            <a:pPr marL="0" indent="0">
              <a:buNone/>
            </a:pPr>
            <a:endParaRPr lang="nb-NO" sz="2200" dirty="0"/>
          </a:p>
          <a:p>
            <a:endParaRPr lang="nb-NO" sz="2200" dirty="0"/>
          </a:p>
          <a:p>
            <a:endParaRPr lang="nb-NO" sz="2200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9" name="Picture 8" descr="File:Red Hot Sun.PNG - Wikipedi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649550"/>
            <a:ext cx="2232248" cy="2162092"/>
          </a:xfrm>
          <a:prstGeom prst="rect">
            <a:avLst/>
          </a:prstGeom>
        </p:spPr>
      </p:pic>
      <p:pic>
        <p:nvPicPr>
          <p:cNvPr id="11" name="Picture 10" descr="File:Samsung Phone Mobile Wikipedia.theora.ogv - Wikimedia ...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6" r="9807" b="5147"/>
          <a:stretch/>
        </p:blipFill>
        <p:spPr>
          <a:xfrm>
            <a:off x="3347864" y="4293096"/>
            <a:ext cx="2234402" cy="15224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724408"/>
            <a:ext cx="2736304" cy="213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91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Elektromagnetisk stråling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611560" y="1628801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200" dirty="0"/>
              <a:t>Synlig lys er en type stråling som utgjør en liten del av det elektromagnetiske spekteret.  </a:t>
            </a:r>
          </a:p>
          <a:p>
            <a:pPr marL="0" indent="0">
              <a:buNone/>
            </a:pPr>
            <a:r>
              <a:rPr lang="nb-NO" sz="2200" dirty="0"/>
              <a:t>Hva vet du om elektromagnetisk stråling, og hvilke ulike typer elektromagnetisk stråling kjenner du til?</a:t>
            </a:r>
          </a:p>
          <a:p>
            <a:endParaRPr lang="nb-NO" sz="2200" dirty="0"/>
          </a:p>
          <a:p>
            <a:endParaRPr lang="nb-NO" sz="2200" dirty="0"/>
          </a:p>
          <a:p>
            <a:endParaRPr lang="nb-NO" dirty="0"/>
          </a:p>
          <a:p>
            <a:endParaRPr lang="nb-NO" dirty="0"/>
          </a:p>
        </p:txBody>
      </p:sp>
      <p:grpSp>
        <p:nvGrpSpPr>
          <p:cNvPr id="87" name="Gruppe 10">
            <a:extLst>
              <a:ext uri="{FF2B5EF4-FFF2-40B4-BE49-F238E27FC236}">
                <a16:creationId xmlns:a16="http://schemas.microsoft.com/office/drawing/2014/main" id="{77D5ADA2-8F16-4D77-ACCA-337AA36CF377}"/>
              </a:ext>
            </a:extLst>
          </p:cNvPr>
          <p:cNvGrpSpPr/>
          <p:nvPr/>
        </p:nvGrpSpPr>
        <p:grpSpPr>
          <a:xfrm>
            <a:off x="-21483" y="3345388"/>
            <a:ext cx="9050148" cy="1667788"/>
            <a:chOff x="-36512" y="1662916"/>
            <a:chExt cx="9050148" cy="1667788"/>
          </a:xfrm>
        </p:grpSpPr>
        <p:sp>
          <p:nvSpPr>
            <p:cNvPr id="88" name="TekstSylinder 73"/>
            <p:cNvSpPr txBox="1"/>
            <p:nvPr/>
          </p:nvSpPr>
          <p:spPr>
            <a:xfrm>
              <a:off x="-36512" y="1662916"/>
              <a:ext cx="88036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b-NO" sz="1050" b="1" i="1" dirty="0"/>
                <a:t>Bølgelengde</a:t>
              </a:r>
              <a:endParaRPr lang="nb-NO" sz="1050" b="1" dirty="0"/>
            </a:p>
          </p:txBody>
        </p:sp>
        <p:sp>
          <p:nvSpPr>
            <p:cNvPr id="89" name="Rektangel 75"/>
            <p:cNvSpPr/>
            <p:nvPr/>
          </p:nvSpPr>
          <p:spPr>
            <a:xfrm flipV="1">
              <a:off x="175724" y="2012537"/>
              <a:ext cx="8837912" cy="801752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b-NO" sz="1350" dirty="0">
                <a:solidFill>
                  <a:schemeClr val="tx1"/>
                </a:solidFill>
              </a:endParaRPr>
            </a:p>
          </p:txBody>
        </p:sp>
        <p:pic>
          <p:nvPicPr>
            <p:cNvPr id="90" name="Bilde 3">
              <a:extLst>
                <a:ext uri="{FF2B5EF4-FFF2-40B4-BE49-F238E27FC236}">
                  <a16:creationId xmlns:a16="http://schemas.microsoft.com/office/drawing/2014/main" id="{71956988-FE40-45E5-8AED-94B33A0662D6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190554" y="2024436"/>
              <a:ext cx="360000" cy="789853"/>
            </a:xfrm>
            <a:prstGeom prst="rect">
              <a:avLst/>
            </a:prstGeom>
          </p:spPr>
        </p:pic>
        <p:pic>
          <p:nvPicPr>
            <p:cNvPr id="91" name="Bilde 5">
              <a:extLst>
                <a:ext uri="{FF2B5EF4-FFF2-40B4-BE49-F238E27FC236}">
                  <a16:creationId xmlns:a16="http://schemas.microsoft.com/office/drawing/2014/main" id="{69571ACE-2881-4FB2-9915-42884825B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530" y="2269010"/>
              <a:ext cx="8837912" cy="288803"/>
            </a:xfrm>
            <a:prstGeom prst="rect">
              <a:avLst/>
            </a:prstGeom>
          </p:spPr>
        </p:pic>
        <p:grpSp>
          <p:nvGrpSpPr>
            <p:cNvPr id="92" name="Gruppe 9">
              <a:extLst>
                <a:ext uri="{FF2B5EF4-FFF2-40B4-BE49-F238E27FC236}">
                  <a16:creationId xmlns:a16="http://schemas.microsoft.com/office/drawing/2014/main" id="{EF520B07-3665-4F97-9478-8AE781370D2D}"/>
                </a:ext>
              </a:extLst>
            </p:cNvPr>
            <p:cNvGrpSpPr/>
            <p:nvPr/>
          </p:nvGrpSpPr>
          <p:grpSpPr>
            <a:xfrm>
              <a:off x="826750" y="1892665"/>
              <a:ext cx="7760150" cy="1048678"/>
              <a:chOff x="272701" y="1892665"/>
              <a:chExt cx="8314199" cy="1048678"/>
            </a:xfrm>
          </p:grpSpPr>
          <p:grpSp>
            <p:nvGrpSpPr>
              <p:cNvPr id="115" name="Gruppe 7">
                <a:extLst>
                  <a:ext uri="{FF2B5EF4-FFF2-40B4-BE49-F238E27FC236}">
                    <a16:creationId xmlns:a16="http://schemas.microsoft.com/office/drawing/2014/main" id="{CDE38A89-C73B-4466-8C79-DF07454537C5}"/>
                  </a:ext>
                </a:extLst>
              </p:cNvPr>
              <p:cNvGrpSpPr/>
              <p:nvPr/>
            </p:nvGrpSpPr>
            <p:grpSpPr>
              <a:xfrm flipV="1">
                <a:off x="554274" y="1892665"/>
                <a:ext cx="8032626" cy="109775"/>
                <a:chOff x="469553" y="2000637"/>
                <a:chExt cx="8032626" cy="810746"/>
              </a:xfrm>
            </p:grpSpPr>
            <p:cxnSp>
              <p:nvCxnSpPr>
                <p:cNvPr id="136" name="Rett linje 77"/>
                <p:cNvCxnSpPr>
                  <a:cxnSpLocks/>
                </p:cNvCxnSpPr>
                <p:nvPr/>
              </p:nvCxnSpPr>
              <p:spPr>
                <a:xfrm flipV="1">
                  <a:off x="1805435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Rett linje 78"/>
                <p:cNvCxnSpPr/>
                <p:nvPr/>
              </p:nvCxnSpPr>
              <p:spPr>
                <a:xfrm flipV="1">
                  <a:off x="2475109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Rett linje 79"/>
                <p:cNvCxnSpPr/>
                <p:nvPr/>
              </p:nvCxnSpPr>
              <p:spPr>
                <a:xfrm flipV="1">
                  <a:off x="3144783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Rett linje 103"/>
                <p:cNvCxnSpPr/>
                <p:nvPr/>
              </p:nvCxnSpPr>
              <p:spPr>
                <a:xfrm flipV="1">
                  <a:off x="3814457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Rett linje 104"/>
                <p:cNvCxnSpPr/>
                <p:nvPr/>
              </p:nvCxnSpPr>
              <p:spPr>
                <a:xfrm flipV="1">
                  <a:off x="4484132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Rett linje 124"/>
                <p:cNvCxnSpPr/>
                <p:nvPr/>
              </p:nvCxnSpPr>
              <p:spPr>
                <a:xfrm flipV="1">
                  <a:off x="5823480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Rett linje 125"/>
                <p:cNvCxnSpPr/>
                <p:nvPr/>
              </p:nvCxnSpPr>
              <p:spPr>
                <a:xfrm flipV="1">
                  <a:off x="6493154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Rett linje 126"/>
                <p:cNvCxnSpPr/>
                <p:nvPr/>
              </p:nvCxnSpPr>
              <p:spPr>
                <a:xfrm flipV="1">
                  <a:off x="7162829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Rett linje 127"/>
                <p:cNvCxnSpPr/>
                <p:nvPr/>
              </p:nvCxnSpPr>
              <p:spPr>
                <a:xfrm flipV="1">
                  <a:off x="7832503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Rett linje 128"/>
                <p:cNvCxnSpPr/>
                <p:nvPr/>
              </p:nvCxnSpPr>
              <p:spPr>
                <a:xfrm flipV="1">
                  <a:off x="8502179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Rett linje 129"/>
                <p:cNvCxnSpPr/>
                <p:nvPr/>
              </p:nvCxnSpPr>
              <p:spPr>
                <a:xfrm flipV="1">
                  <a:off x="5153806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Rett linje 52">
                  <a:extLst>
                    <a:ext uri="{FF2B5EF4-FFF2-40B4-BE49-F238E27FC236}">
                      <a16:creationId xmlns:a16="http://schemas.microsoft.com/office/drawing/2014/main" id="{DF6EFCB9-341C-41CA-A138-C432B4867B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9553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Rett linje 53">
                  <a:extLst>
                    <a:ext uri="{FF2B5EF4-FFF2-40B4-BE49-F238E27FC236}">
                      <a16:creationId xmlns:a16="http://schemas.microsoft.com/office/drawing/2014/main" id="{F4D6CA82-5B18-441F-905D-7AB832C8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39228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" name="Gruppe 31">
                <a:extLst>
                  <a:ext uri="{FF2B5EF4-FFF2-40B4-BE49-F238E27FC236}">
                    <a16:creationId xmlns:a16="http://schemas.microsoft.com/office/drawing/2014/main" id="{02B9A000-E606-4BD9-B5F5-06FD64A4700D}"/>
                  </a:ext>
                </a:extLst>
              </p:cNvPr>
              <p:cNvGrpSpPr/>
              <p:nvPr/>
            </p:nvGrpSpPr>
            <p:grpSpPr>
              <a:xfrm flipV="1">
                <a:off x="272701" y="2829743"/>
                <a:ext cx="8032626" cy="111600"/>
                <a:chOff x="469553" y="2000637"/>
                <a:chExt cx="8032626" cy="810746"/>
              </a:xfrm>
            </p:grpSpPr>
            <p:cxnSp>
              <p:nvCxnSpPr>
                <p:cNvPr id="117" name="Rett linje 32">
                  <a:extLst>
                    <a:ext uri="{FF2B5EF4-FFF2-40B4-BE49-F238E27FC236}">
                      <a16:creationId xmlns:a16="http://schemas.microsoft.com/office/drawing/2014/main" id="{86F9DE99-0FC0-45BB-99CB-2503846EA0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08325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Rett linje 33">
                  <a:extLst>
                    <a:ext uri="{FF2B5EF4-FFF2-40B4-BE49-F238E27FC236}">
                      <a16:creationId xmlns:a16="http://schemas.microsoft.com/office/drawing/2014/main" id="{F1FE0E88-0740-49FA-8B45-4C2F8C0022FC}"/>
                    </a:ext>
                  </a:extLst>
                </p:cNvPr>
                <p:cNvCxnSpPr/>
                <p:nvPr/>
              </p:nvCxnSpPr>
              <p:spPr>
                <a:xfrm flipV="1">
                  <a:off x="2477711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Rett linje 34">
                  <a:extLst>
                    <a:ext uri="{FF2B5EF4-FFF2-40B4-BE49-F238E27FC236}">
                      <a16:creationId xmlns:a16="http://schemas.microsoft.com/office/drawing/2014/main" id="{DB4EAAF2-6119-4744-80A4-10B223210BA7}"/>
                    </a:ext>
                  </a:extLst>
                </p:cNvPr>
                <p:cNvCxnSpPr/>
                <p:nvPr/>
              </p:nvCxnSpPr>
              <p:spPr>
                <a:xfrm flipV="1">
                  <a:off x="3147097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Rett linje 35">
                  <a:extLst>
                    <a:ext uri="{FF2B5EF4-FFF2-40B4-BE49-F238E27FC236}">
                      <a16:creationId xmlns:a16="http://schemas.microsoft.com/office/drawing/2014/main" id="{A2DDDEA5-3B2C-4B2E-9411-49DBFA373A06}"/>
                    </a:ext>
                  </a:extLst>
                </p:cNvPr>
                <p:cNvCxnSpPr/>
                <p:nvPr/>
              </p:nvCxnSpPr>
              <p:spPr>
                <a:xfrm flipV="1">
                  <a:off x="3816483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Rett linje 36">
                  <a:extLst>
                    <a:ext uri="{FF2B5EF4-FFF2-40B4-BE49-F238E27FC236}">
                      <a16:creationId xmlns:a16="http://schemas.microsoft.com/office/drawing/2014/main" id="{A2757397-2586-4E87-ACF4-B6EA67232A5F}"/>
                    </a:ext>
                  </a:extLst>
                </p:cNvPr>
                <p:cNvCxnSpPr/>
                <p:nvPr/>
              </p:nvCxnSpPr>
              <p:spPr>
                <a:xfrm flipV="1">
                  <a:off x="4485868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Rett linje 37">
                  <a:extLst>
                    <a:ext uri="{FF2B5EF4-FFF2-40B4-BE49-F238E27FC236}">
                      <a16:creationId xmlns:a16="http://schemas.microsoft.com/office/drawing/2014/main" id="{25E95B05-1535-4115-B415-C53EDD74C9FA}"/>
                    </a:ext>
                  </a:extLst>
                </p:cNvPr>
                <p:cNvCxnSpPr/>
                <p:nvPr/>
              </p:nvCxnSpPr>
              <p:spPr>
                <a:xfrm flipV="1">
                  <a:off x="5824640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Rett linje 38">
                  <a:extLst>
                    <a:ext uri="{FF2B5EF4-FFF2-40B4-BE49-F238E27FC236}">
                      <a16:creationId xmlns:a16="http://schemas.microsoft.com/office/drawing/2014/main" id="{48A7BBEC-F538-4CE0-8F6A-633FED18E4EC}"/>
                    </a:ext>
                  </a:extLst>
                </p:cNvPr>
                <p:cNvCxnSpPr/>
                <p:nvPr/>
              </p:nvCxnSpPr>
              <p:spPr>
                <a:xfrm flipV="1">
                  <a:off x="6494026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Rett linje 39">
                  <a:extLst>
                    <a:ext uri="{FF2B5EF4-FFF2-40B4-BE49-F238E27FC236}">
                      <a16:creationId xmlns:a16="http://schemas.microsoft.com/office/drawing/2014/main" id="{6022E520-81C0-4118-A4A9-AAE577AA0760}"/>
                    </a:ext>
                  </a:extLst>
                </p:cNvPr>
                <p:cNvCxnSpPr/>
                <p:nvPr/>
              </p:nvCxnSpPr>
              <p:spPr>
                <a:xfrm flipV="1">
                  <a:off x="7163412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Rett linje 40">
                  <a:extLst>
                    <a:ext uri="{FF2B5EF4-FFF2-40B4-BE49-F238E27FC236}">
                      <a16:creationId xmlns:a16="http://schemas.microsoft.com/office/drawing/2014/main" id="{3101EBA4-F1DE-4A3B-818C-B2D3467E0896}"/>
                    </a:ext>
                  </a:extLst>
                </p:cNvPr>
                <p:cNvCxnSpPr/>
                <p:nvPr/>
              </p:nvCxnSpPr>
              <p:spPr>
                <a:xfrm flipV="1">
                  <a:off x="7832798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Rett linje 41">
                  <a:extLst>
                    <a:ext uri="{FF2B5EF4-FFF2-40B4-BE49-F238E27FC236}">
                      <a16:creationId xmlns:a16="http://schemas.microsoft.com/office/drawing/2014/main" id="{06A7C659-CDD8-4EFB-A225-EC3B6587D4B3}"/>
                    </a:ext>
                  </a:extLst>
                </p:cNvPr>
                <p:cNvCxnSpPr/>
                <p:nvPr/>
              </p:nvCxnSpPr>
              <p:spPr>
                <a:xfrm flipV="1">
                  <a:off x="8502179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Rett linje 42">
                  <a:extLst>
                    <a:ext uri="{FF2B5EF4-FFF2-40B4-BE49-F238E27FC236}">
                      <a16:creationId xmlns:a16="http://schemas.microsoft.com/office/drawing/2014/main" id="{1E3D1F69-BB1E-4A9C-8926-67B4CB637894}"/>
                    </a:ext>
                  </a:extLst>
                </p:cNvPr>
                <p:cNvCxnSpPr/>
                <p:nvPr/>
              </p:nvCxnSpPr>
              <p:spPr>
                <a:xfrm flipV="1">
                  <a:off x="5155254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Rett linje 43">
                  <a:extLst>
                    <a:ext uri="{FF2B5EF4-FFF2-40B4-BE49-F238E27FC236}">
                      <a16:creationId xmlns:a16="http://schemas.microsoft.com/office/drawing/2014/main" id="{E978BF63-382E-4911-9A9F-A772C78565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9553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Rett linje 44">
                  <a:extLst>
                    <a:ext uri="{FF2B5EF4-FFF2-40B4-BE49-F238E27FC236}">
                      <a16:creationId xmlns:a16="http://schemas.microsoft.com/office/drawing/2014/main" id="{EE880164-1F61-48F5-A675-82EB2E5C7A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38939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3" name="TekstSylinder 45">
              <a:extLst>
                <a:ext uri="{FF2B5EF4-FFF2-40B4-BE49-F238E27FC236}">
                  <a16:creationId xmlns:a16="http://schemas.microsoft.com/office/drawing/2014/main" id="{8523928A-4668-4150-9616-2C2A0CF43122}"/>
                </a:ext>
              </a:extLst>
            </p:cNvPr>
            <p:cNvSpPr txBox="1"/>
            <p:nvPr/>
          </p:nvSpPr>
          <p:spPr>
            <a:xfrm>
              <a:off x="-36512" y="2915206"/>
              <a:ext cx="67678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b-NO" sz="1050" b="1" i="1" dirty="0"/>
                <a:t>Frekvens</a:t>
              </a:r>
              <a:endParaRPr lang="nb-NO" sz="1050" b="1" dirty="0"/>
            </a:p>
          </p:txBody>
        </p:sp>
        <p:sp>
          <p:nvSpPr>
            <p:cNvPr id="94" name="TekstSylinder 48">
              <a:extLst>
                <a:ext uri="{FF2B5EF4-FFF2-40B4-BE49-F238E27FC236}">
                  <a16:creationId xmlns:a16="http://schemas.microsoft.com/office/drawing/2014/main" id="{1E2DC9A5-D562-449B-A2E4-6D8A2F4001C9}"/>
                </a:ext>
              </a:extLst>
            </p:cNvPr>
            <p:cNvSpPr txBox="1"/>
            <p:nvPr/>
          </p:nvSpPr>
          <p:spPr>
            <a:xfrm>
              <a:off x="899515" y="1662916"/>
              <a:ext cx="53091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100 m</a:t>
              </a:r>
            </a:p>
          </p:txBody>
        </p:sp>
        <p:sp>
          <p:nvSpPr>
            <p:cNvPr id="95" name="TekstSylinder 49">
              <a:extLst>
                <a:ext uri="{FF2B5EF4-FFF2-40B4-BE49-F238E27FC236}">
                  <a16:creationId xmlns:a16="http://schemas.microsoft.com/office/drawing/2014/main" id="{ECFC8509-D37A-4102-8500-1BB7C45C568F}"/>
                </a:ext>
              </a:extLst>
            </p:cNvPr>
            <p:cNvSpPr txBox="1"/>
            <p:nvPr/>
          </p:nvSpPr>
          <p:spPr>
            <a:xfrm>
              <a:off x="1564598" y="1662916"/>
              <a:ext cx="46198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 m</a:t>
              </a:r>
            </a:p>
          </p:txBody>
        </p:sp>
        <p:sp>
          <p:nvSpPr>
            <p:cNvPr id="96" name="TekstSylinder 50">
              <a:extLst>
                <a:ext uri="{FF2B5EF4-FFF2-40B4-BE49-F238E27FC236}">
                  <a16:creationId xmlns:a16="http://schemas.microsoft.com/office/drawing/2014/main" id="{1F5C593E-F74C-4231-B619-7115F9A2FDCD}"/>
                </a:ext>
              </a:extLst>
            </p:cNvPr>
            <p:cNvSpPr txBox="1"/>
            <p:nvPr/>
          </p:nvSpPr>
          <p:spPr>
            <a:xfrm>
              <a:off x="2209327" y="1662916"/>
              <a:ext cx="39305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 m</a:t>
              </a:r>
            </a:p>
          </p:txBody>
        </p:sp>
        <p:sp>
          <p:nvSpPr>
            <p:cNvPr id="97" name="TekstSylinder 51">
              <a:extLst>
                <a:ext uri="{FF2B5EF4-FFF2-40B4-BE49-F238E27FC236}">
                  <a16:creationId xmlns:a16="http://schemas.microsoft.com/office/drawing/2014/main" id="{62B68827-286F-4038-865A-77A180C6414A}"/>
                </a:ext>
              </a:extLst>
            </p:cNvPr>
            <p:cNvSpPr txBox="1"/>
            <p:nvPr/>
          </p:nvSpPr>
          <p:spPr>
            <a:xfrm>
              <a:off x="2771486" y="1662916"/>
              <a:ext cx="63991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100 mm</a:t>
              </a:r>
            </a:p>
          </p:txBody>
        </p:sp>
        <p:sp>
          <p:nvSpPr>
            <p:cNvPr id="98" name="TekstSylinder 54">
              <a:extLst>
                <a:ext uri="{FF2B5EF4-FFF2-40B4-BE49-F238E27FC236}">
                  <a16:creationId xmlns:a16="http://schemas.microsoft.com/office/drawing/2014/main" id="{888120B4-A2DA-4C4B-8C40-27F9CBD68DC2}"/>
                </a:ext>
              </a:extLst>
            </p:cNvPr>
            <p:cNvSpPr txBox="1"/>
            <p:nvPr/>
          </p:nvSpPr>
          <p:spPr>
            <a:xfrm>
              <a:off x="3433413" y="1662916"/>
              <a:ext cx="57099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 mm</a:t>
              </a:r>
            </a:p>
          </p:txBody>
        </p:sp>
        <p:sp>
          <p:nvSpPr>
            <p:cNvPr id="99" name="TekstSylinder 55">
              <a:extLst>
                <a:ext uri="{FF2B5EF4-FFF2-40B4-BE49-F238E27FC236}">
                  <a16:creationId xmlns:a16="http://schemas.microsoft.com/office/drawing/2014/main" id="{72955C1A-4EED-49AA-B0EC-1C5EED9B4BF8}"/>
                </a:ext>
              </a:extLst>
            </p:cNvPr>
            <p:cNvSpPr txBox="1"/>
            <p:nvPr/>
          </p:nvSpPr>
          <p:spPr>
            <a:xfrm>
              <a:off x="4078406" y="1662916"/>
              <a:ext cx="50206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 mm</a:t>
              </a:r>
            </a:p>
          </p:txBody>
        </p:sp>
        <p:sp>
          <p:nvSpPr>
            <p:cNvPr id="100" name="TekstSylinder 56">
              <a:extLst>
                <a:ext uri="{FF2B5EF4-FFF2-40B4-BE49-F238E27FC236}">
                  <a16:creationId xmlns:a16="http://schemas.microsoft.com/office/drawing/2014/main" id="{D412FABD-4709-4949-9FF7-9C12D8012D76}"/>
                </a:ext>
              </a:extLst>
            </p:cNvPr>
            <p:cNvSpPr txBox="1"/>
            <p:nvPr/>
          </p:nvSpPr>
          <p:spPr>
            <a:xfrm>
              <a:off x="8412035" y="1662916"/>
              <a:ext cx="56938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0,1 nm</a:t>
              </a:r>
            </a:p>
          </p:txBody>
        </p:sp>
        <p:sp>
          <p:nvSpPr>
            <p:cNvPr id="101" name="TekstSylinder 57">
              <a:extLst>
                <a:ext uri="{FF2B5EF4-FFF2-40B4-BE49-F238E27FC236}">
                  <a16:creationId xmlns:a16="http://schemas.microsoft.com/office/drawing/2014/main" id="{B92429BA-CE7F-4C97-9B91-054F930162F7}"/>
                </a:ext>
              </a:extLst>
            </p:cNvPr>
            <p:cNvSpPr txBox="1"/>
            <p:nvPr/>
          </p:nvSpPr>
          <p:spPr>
            <a:xfrm>
              <a:off x="7825823" y="1662916"/>
              <a:ext cx="4651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 </a:t>
              </a:r>
              <a:r>
                <a:rPr lang="nb-NO" sz="1050" b="1" dirty="0" err="1"/>
                <a:t>nm</a:t>
              </a:r>
              <a:endParaRPr lang="nb-NO" sz="1050" b="1" dirty="0"/>
            </a:p>
          </p:txBody>
        </p:sp>
        <p:sp>
          <p:nvSpPr>
            <p:cNvPr id="102" name="TekstSylinder 58">
              <a:extLst>
                <a:ext uri="{FF2B5EF4-FFF2-40B4-BE49-F238E27FC236}">
                  <a16:creationId xmlns:a16="http://schemas.microsoft.com/office/drawing/2014/main" id="{C419D327-B510-499D-99B8-DE87A84506A3}"/>
                </a:ext>
              </a:extLst>
            </p:cNvPr>
            <p:cNvSpPr txBox="1"/>
            <p:nvPr/>
          </p:nvSpPr>
          <p:spPr>
            <a:xfrm>
              <a:off x="7172363" y="1662916"/>
              <a:ext cx="53412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 </a:t>
              </a:r>
              <a:r>
                <a:rPr lang="nb-NO" sz="1050" b="1" dirty="0" err="1"/>
                <a:t>nm</a:t>
              </a:r>
              <a:endParaRPr lang="nb-NO" sz="1050" b="1" dirty="0"/>
            </a:p>
          </p:txBody>
        </p:sp>
        <p:sp>
          <p:nvSpPr>
            <p:cNvPr id="103" name="TekstSylinder 59">
              <a:extLst>
                <a:ext uri="{FF2B5EF4-FFF2-40B4-BE49-F238E27FC236}">
                  <a16:creationId xmlns:a16="http://schemas.microsoft.com/office/drawing/2014/main" id="{BFBB4FA5-74E7-49BC-94AA-ED552AAB7A93}"/>
                </a:ext>
              </a:extLst>
            </p:cNvPr>
            <p:cNvSpPr txBox="1"/>
            <p:nvPr/>
          </p:nvSpPr>
          <p:spPr>
            <a:xfrm>
              <a:off x="6510436" y="1662916"/>
              <a:ext cx="60305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100 </a:t>
              </a:r>
              <a:r>
                <a:rPr lang="nb-NO" sz="1050" b="1" dirty="0" err="1"/>
                <a:t>nm</a:t>
              </a:r>
              <a:endParaRPr lang="nb-NO" sz="1050" b="1" dirty="0"/>
            </a:p>
          </p:txBody>
        </p:sp>
        <p:sp>
          <p:nvSpPr>
            <p:cNvPr id="107" name="TekstSylinder 60">
              <a:extLst>
                <a:ext uri="{FF2B5EF4-FFF2-40B4-BE49-F238E27FC236}">
                  <a16:creationId xmlns:a16="http://schemas.microsoft.com/office/drawing/2014/main" id="{AC8065AB-5512-4194-94AC-88F8946A943A}"/>
                </a:ext>
              </a:extLst>
            </p:cNvPr>
            <p:cNvSpPr txBox="1"/>
            <p:nvPr/>
          </p:nvSpPr>
          <p:spPr>
            <a:xfrm>
              <a:off x="5967343" y="1662916"/>
              <a:ext cx="46839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 µm</a:t>
              </a:r>
            </a:p>
          </p:txBody>
        </p:sp>
        <p:sp>
          <p:nvSpPr>
            <p:cNvPr id="108" name="TekstSylinder 61">
              <a:extLst>
                <a:ext uri="{FF2B5EF4-FFF2-40B4-BE49-F238E27FC236}">
                  <a16:creationId xmlns:a16="http://schemas.microsoft.com/office/drawing/2014/main" id="{1CF7CF53-895D-4CFF-A219-F2385B5B559A}"/>
                </a:ext>
              </a:extLst>
            </p:cNvPr>
            <p:cNvSpPr txBox="1"/>
            <p:nvPr/>
          </p:nvSpPr>
          <p:spPr>
            <a:xfrm>
              <a:off x="5301144" y="1662916"/>
              <a:ext cx="53732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 µm</a:t>
              </a:r>
            </a:p>
          </p:txBody>
        </p:sp>
        <p:sp>
          <p:nvSpPr>
            <p:cNvPr id="109" name="TekstSylinder 62">
              <a:extLst>
                <a:ext uri="{FF2B5EF4-FFF2-40B4-BE49-F238E27FC236}">
                  <a16:creationId xmlns:a16="http://schemas.microsoft.com/office/drawing/2014/main" id="{08A0E54E-C515-4C6B-9206-D5ACD121B2A2}"/>
                </a:ext>
              </a:extLst>
            </p:cNvPr>
            <p:cNvSpPr txBox="1"/>
            <p:nvPr/>
          </p:nvSpPr>
          <p:spPr>
            <a:xfrm>
              <a:off x="4639217" y="1662916"/>
              <a:ext cx="60625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100 µm</a:t>
              </a:r>
            </a:p>
          </p:txBody>
        </p:sp>
        <p:sp>
          <p:nvSpPr>
            <p:cNvPr id="110" name="TekstSylinder 63">
              <a:extLst>
                <a:ext uri="{FF2B5EF4-FFF2-40B4-BE49-F238E27FC236}">
                  <a16:creationId xmlns:a16="http://schemas.microsoft.com/office/drawing/2014/main" id="{4C239B92-47C8-49B5-9E4D-84BF10C709B1}"/>
                </a:ext>
              </a:extLst>
            </p:cNvPr>
            <p:cNvSpPr txBox="1"/>
            <p:nvPr/>
          </p:nvSpPr>
          <p:spPr>
            <a:xfrm>
              <a:off x="620147" y="2915206"/>
              <a:ext cx="538930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</a:t>
              </a:r>
              <a:r>
                <a:rPr lang="nb-NO" sz="1050" b="1" baseline="30000" dirty="0"/>
                <a:t>6</a:t>
              </a:r>
              <a:r>
                <a:rPr lang="nb-NO" sz="1050" b="1" dirty="0"/>
                <a:t> Hz</a:t>
              </a:r>
              <a:br>
                <a:rPr lang="nb-NO" sz="1050" b="1" dirty="0"/>
              </a:br>
              <a:r>
                <a:rPr lang="nb-NO" sz="1050" b="1" dirty="0"/>
                <a:t>1 MHz</a:t>
              </a:r>
            </a:p>
          </p:txBody>
        </p:sp>
        <p:sp>
          <p:nvSpPr>
            <p:cNvPr id="111" name="TekstSylinder 64">
              <a:extLst>
                <a:ext uri="{FF2B5EF4-FFF2-40B4-BE49-F238E27FC236}">
                  <a16:creationId xmlns:a16="http://schemas.microsoft.com/office/drawing/2014/main" id="{10C60B68-56BC-499A-9E0C-EC359162BB70}"/>
                </a:ext>
              </a:extLst>
            </p:cNvPr>
            <p:cNvSpPr txBox="1"/>
            <p:nvPr/>
          </p:nvSpPr>
          <p:spPr>
            <a:xfrm>
              <a:off x="2513441" y="2915206"/>
              <a:ext cx="53572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</a:t>
              </a:r>
              <a:r>
                <a:rPr lang="nb-NO" sz="1050" b="1" baseline="30000" dirty="0"/>
                <a:t>9</a:t>
              </a:r>
              <a:r>
                <a:rPr lang="nb-NO" sz="1050" b="1" dirty="0"/>
                <a:t> Hz</a:t>
              </a:r>
              <a:br>
                <a:rPr lang="nb-NO" sz="1050" b="1" dirty="0"/>
              </a:br>
              <a:r>
                <a:rPr lang="nb-NO" sz="1050" b="1" dirty="0"/>
                <a:t>1 GHz</a:t>
              </a:r>
            </a:p>
          </p:txBody>
        </p:sp>
        <p:sp>
          <p:nvSpPr>
            <p:cNvPr id="112" name="TekstSylinder 65">
              <a:extLst>
                <a:ext uri="{FF2B5EF4-FFF2-40B4-BE49-F238E27FC236}">
                  <a16:creationId xmlns:a16="http://schemas.microsoft.com/office/drawing/2014/main" id="{CF1983C6-9786-46B5-9C60-E75EBA0C2293}"/>
                </a:ext>
              </a:extLst>
            </p:cNvPr>
            <p:cNvSpPr txBox="1"/>
            <p:nvPr/>
          </p:nvSpPr>
          <p:spPr>
            <a:xfrm>
              <a:off x="4360283" y="2915206"/>
              <a:ext cx="58060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</a:t>
              </a:r>
              <a:r>
                <a:rPr lang="nb-NO" sz="1050" b="1" baseline="30000" dirty="0"/>
                <a:t>12</a:t>
              </a:r>
              <a:r>
                <a:rPr lang="nb-NO" sz="1050" b="1" dirty="0"/>
                <a:t> Hz</a:t>
              </a:r>
            </a:p>
          </p:txBody>
        </p:sp>
        <p:sp>
          <p:nvSpPr>
            <p:cNvPr id="113" name="TekstSylinder 66">
              <a:extLst>
                <a:ext uri="{FF2B5EF4-FFF2-40B4-BE49-F238E27FC236}">
                  <a16:creationId xmlns:a16="http://schemas.microsoft.com/office/drawing/2014/main" id="{42FAD05B-73AF-44BE-8048-D215BDD27F5C}"/>
                </a:ext>
              </a:extLst>
            </p:cNvPr>
            <p:cNvSpPr txBox="1"/>
            <p:nvPr/>
          </p:nvSpPr>
          <p:spPr>
            <a:xfrm>
              <a:off x="6253362" y="2915206"/>
              <a:ext cx="58060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</a:t>
              </a:r>
              <a:r>
                <a:rPr lang="nb-NO" sz="1050" b="1" baseline="30000" dirty="0"/>
                <a:t>15</a:t>
              </a:r>
              <a:r>
                <a:rPr lang="nb-NO" sz="1050" b="1" dirty="0"/>
                <a:t> Hz</a:t>
              </a:r>
            </a:p>
          </p:txBody>
        </p:sp>
        <p:sp>
          <p:nvSpPr>
            <p:cNvPr id="114" name="TekstSylinder 67">
              <a:extLst>
                <a:ext uri="{FF2B5EF4-FFF2-40B4-BE49-F238E27FC236}">
                  <a16:creationId xmlns:a16="http://schemas.microsoft.com/office/drawing/2014/main" id="{06EFABD7-EF06-4443-805A-D5D8A9338E9F}"/>
                </a:ext>
              </a:extLst>
            </p:cNvPr>
            <p:cNvSpPr txBox="1"/>
            <p:nvPr/>
          </p:nvSpPr>
          <p:spPr>
            <a:xfrm>
              <a:off x="8146441" y="2915206"/>
              <a:ext cx="58060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</a:t>
              </a:r>
              <a:r>
                <a:rPr lang="nb-NO" sz="1050" b="1" baseline="30000" dirty="0"/>
                <a:t>18</a:t>
              </a:r>
              <a:r>
                <a:rPr lang="nb-NO" sz="1050" b="1" dirty="0"/>
                <a:t> Hz</a:t>
              </a:r>
            </a:p>
          </p:txBody>
        </p:sp>
      </p:grpSp>
      <p:sp>
        <p:nvSpPr>
          <p:cNvPr id="58" name="Rectangle 1">
            <a:extLst>
              <a:ext uri="{FF2B5EF4-FFF2-40B4-BE49-F238E27FC236}">
                <a16:creationId xmlns:a16="http://schemas.microsoft.com/office/drawing/2014/main" id="{AF1611D7-5791-4243-9B32-4DD95A494022}"/>
              </a:ext>
            </a:extLst>
          </p:cNvPr>
          <p:cNvSpPr/>
          <p:nvPr/>
        </p:nvSpPr>
        <p:spPr>
          <a:xfrm>
            <a:off x="5847840" y="5828459"/>
            <a:ext cx="1079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Synlig lys </a:t>
            </a:r>
          </a:p>
        </p:txBody>
      </p:sp>
      <p:pic>
        <p:nvPicPr>
          <p:cNvPr id="59" name="Bilde 18">
            <a:extLst>
              <a:ext uri="{FF2B5EF4-FFF2-40B4-BE49-F238E27FC236}">
                <a16:creationId xmlns:a16="http://schemas.microsoft.com/office/drawing/2014/main" id="{21299D2B-8137-4663-A609-CF886312B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933934" y="5094476"/>
            <a:ext cx="2920338" cy="786947"/>
          </a:xfrm>
          <a:prstGeom prst="rect">
            <a:avLst/>
          </a:prstGeom>
        </p:spPr>
      </p:pic>
      <p:cxnSp>
        <p:nvCxnSpPr>
          <p:cNvPr id="60" name="Rett linje 2">
            <a:extLst>
              <a:ext uri="{FF2B5EF4-FFF2-40B4-BE49-F238E27FC236}">
                <a16:creationId xmlns:a16="http://schemas.microsoft.com/office/drawing/2014/main" id="{BFFA91DD-8498-4F88-8DA2-49257082006B}"/>
              </a:ext>
            </a:extLst>
          </p:cNvPr>
          <p:cNvCxnSpPr/>
          <p:nvPr/>
        </p:nvCxnSpPr>
        <p:spPr>
          <a:xfrm flipV="1">
            <a:off x="4957092" y="4654165"/>
            <a:ext cx="1247702" cy="340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ett linje 21">
            <a:extLst>
              <a:ext uri="{FF2B5EF4-FFF2-40B4-BE49-F238E27FC236}">
                <a16:creationId xmlns:a16="http://schemas.microsoft.com/office/drawing/2014/main" id="{525ED7D8-0ACD-420E-A513-A48A0E8A7B85}"/>
              </a:ext>
            </a:extLst>
          </p:cNvPr>
          <p:cNvCxnSpPr>
            <a:cxnSpLocks/>
          </p:cNvCxnSpPr>
          <p:nvPr/>
        </p:nvCxnSpPr>
        <p:spPr>
          <a:xfrm flipH="1" flipV="1">
            <a:off x="6576269" y="4654165"/>
            <a:ext cx="1247702" cy="340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Callout 4">
            <a:extLst>
              <a:ext uri="{FF2B5EF4-FFF2-40B4-BE49-F238E27FC236}">
                <a16:creationId xmlns:a16="http://schemas.microsoft.com/office/drawing/2014/main" id="{C1C9E96C-119F-4B91-8956-6AFB8E458F27}"/>
              </a:ext>
            </a:extLst>
          </p:cNvPr>
          <p:cNvSpPr/>
          <p:nvPr/>
        </p:nvSpPr>
        <p:spPr>
          <a:xfrm>
            <a:off x="227105" y="4484859"/>
            <a:ext cx="4392488" cy="1916832"/>
          </a:xfrm>
          <a:prstGeom prst="wedgeEllipseCallout">
            <a:avLst>
              <a:gd name="adj1" fmla="val 35166"/>
              <a:gd name="adj2" fmla="val 541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2000" dirty="0" err="1"/>
              <a:t>Gjør</a:t>
            </a:r>
            <a:r>
              <a:rPr lang="nn-NO" sz="2000" dirty="0"/>
              <a:t> aktiviteten </a:t>
            </a:r>
            <a:r>
              <a:rPr lang="nn-NO" sz="2000" i="1" dirty="0"/>
              <a:t>Elektromagnetisk stråling</a:t>
            </a:r>
            <a:r>
              <a:rPr lang="nn-NO" sz="2000" dirty="0"/>
              <a:t> i elevheftet.</a:t>
            </a:r>
            <a:endParaRPr lang="nn-NO" sz="2400" dirty="0"/>
          </a:p>
        </p:txBody>
      </p:sp>
    </p:spTree>
    <p:extLst>
      <p:ext uri="{BB962C8B-B14F-4D97-AF65-F5344CB8AC3E}">
        <p14:creationId xmlns:p14="http://schemas.microsoft.com/office/powerpoint/2010/main" val="317911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Elektromagnetisk stråling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455709" y="1273317"/>
            <a:ext cx="1513146" cy="369332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/>
              <a:t>Høyest energi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79512" y="1275541"/>
            <a:ext cx="1592036" cy="369332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/>
              <a:t>Lavest energi</a:t>
            </a:r>
          </a:p>
        </p:txBody>
      </p:sp>
      <p:cxnSp>
        <p:nvCxnSpPr>
          <p:cNvPr id="76" name="Rett linje 75">
            <a:extLst>
              <a:ext uri="{FF2B5EF4-FFF2-40B4-BE49-F238E27FC236}">
                <a16:creationId xmlns:a16="http://schemas.microsoft.com/office/drawing/2014/main" id="{9A7F2600-6A67-40C8-BEBB-1D3375353FA3}"/>
              </a:ext>
            </a:extLst>
          </p:cNvPr>
          <p:cNvCxnSpPr/>
          <p:nvPr/>
        </p:nvCxnSpPr>
        <p:spPr>
          <a:xfrm flipH="1">
            <a:off x="4093419" y="3054705"/>
            <a:ext cx="16138" cy="229697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Rett linje 76">
            <a:extLst>
              <a:ext uri="{FF2B5EF4-FFF2-40B4-BE49-F238E27FC236}">
                <a16:creationId xmlns:a16="http://schemas.microsoft.com/office/drawing/2014/main" id="{8CEC491D-8789-4F1F-8A3F-898995780BE4}"/>
              </a:ext>
            </a:extLst>
          </p:cNvPr>
          <p:cNvCxnSpPr/>
          <p:nvPr/>
        </p:nvCxnSpPr>
        <p:spPr>
          <a:xfrm flipH="1">
            <a:off x="1896861" y="3021532"/>
            <a:ext cx="16138" cy="181014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Rett linje 77">
            <a:extLst>
              <a:ext uri="{FF2B5EF4-FFF2-40B4-BE49-F238E27FC236}">
                <a16:creationId xmlns:a16="http://schemas.microsoft.com/office/drawing/2014/main" id="{C26659A2-42DC-4802-9002-93A974F75614}"/>
              </a:ext>
            </a:extLst>
          </p:cNvPr>
          <p:cNvCxnSpPr>
            <a:cxnSpLocks/>
          </p:cNvCxnSpPr>
          <p:nvPr/>
        </p:nvCxnSpPr>
        <p:spPr>
          <a:xfrm>
            <a:off x="6055079" y="3046636"/>
            <a:ext cx="0" cy="120896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Rett linje 78">
            <a:extLst>
              <a:ext uri="{FF2B5EF4-FFF2-40B4-BE49-F238E27FC236}">
                <a16:creationId xmlns:a16="http://schemas.microsoft.com/office/drawing/2014/main" id="{BF199034-96A4-4DAE-B7F0-062B380B0E59}"/>
              </a:ext>
            </a:extLst>
          </p:cNvPr>
          <p:cNvCxnSpPr/>
          <p:nvPr/>
        </p:nvCxnSpPr>
        <p:spPr>
          <a:xfrm flipH="1">
            <a:off x="6382321" y="2850688"/>
            <a:ext cx="32276" cy="2162488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Rett linje 79">
            <a:extLst>
              <a:ext uri="{FF2B5EF4-FFF2-40B4-BE49-F238E27FC236}">
                <a16:creationId xmlns:a16="http://schemas.microsoft.com/office/drawing/2014/main" id="{BDB30986-CE9A-4107-8008-BE7F431756B6}"/>
              </a:ext>
            </a:extLst>
          </p:cNvPr>
          <p:cNvCxnSpPr/>
          <p:nvPr/>
        </p:nvCxnSpPr>
        <p:spPr>
          <a:xfrm flipH="1">
            <a:off x="7329082" y="3037670"/>
            <a:ext cx="8069" cy="3092215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Rett linje 80">
            <a:extLst>
              <a:ext uri="{FF2B5EF4-FFF2-40B4-BE49-F238E27FC236}">
                <a16:creationId xmlns:a16="http://schemas.microsoft.com/office/drawing/2014/main" id="{A7D08B17-6FED-4C46-82A3-B42987818046}"/>
              </a:ext>
            </a:extLst>
          </p:cNvPr>
          <p:cNvCxnSpPr/>
          <p:nvPr/>
        </p:nvCxnSpPr>
        <p:spPr>
          <a:xfrm flipH="1">
            <a:off x="8410327" y="3061877"/>
            <a:ext cx="8069" cy="3092215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Rett pilkobling 81">
            <a:extLst>
              <a:ext uri="{FF2B5EF4-FFF2-40B4-BE49-F238E27FC236}">
                <a16:creationId xmlns:a16="http://schemas.microsoft.com/office/drawing/2014/main" id="{1E2DE18E-0258-4C84-9336-D2F596405AEE}"/>
              </a:ext>
            </a:extLst>
          </p:cNvPr>
          <p:cNvCxnSpPr>
            <a:cxnSpLocks/>
          </p:cNvCxnSpPr>
          <p:nvPr/>
        </p:nvCxnSpPr>
        <p:spPr>
          <a:xfrm>
            <a:off x="6055079" y="3411875"/>
            <a:ext cx="35951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Rett pilkobling 82">
            <a:extLst>
              <a:ext uri="{FF2B5EF4-FFF2-40B4-BE49-F238E27FC236}">
                <a16:creationId xmlns:a16="http://schemas.microsoft.com/office/drawing/2014/main" id="{3A46B4B3-0AE4-4970-95FB-BFFF1F4CC3DF}"/>
              </a:ext>
            </a:extLst>
          </p:cNvPr>
          <p:cNvCxnSpPr>
            <a:cxnSpLocks/>
          </p:cNvCxnSpPr>
          <p:nvPr/>
        </p:nvCxnSpPr>
        <p:spPr>
          <a:xfrm flipV="1">
            <a:off x="4117626" y="4122908"/>
            <a:ext cx="1937453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Rett pilkobling 83">
            <a:extLst>
              <a:ext uri="{FF2B5EF4-FFF2-40B4-BE49-F238E27FC236}">
                <a16:creationId xmlns:a16="http://schemas.microsoft.com/office/drawing/2014/main" id="{39304981-CF25-46DC-853B-CF81EC41D9D2}"/>
              </a:ext>
            </a:extLst>
          </p:cNvPr>
          <p:cNvCxnSpPr>
            <a:cxnSpLocks/>
          </p:cNvCxnSpPr>
          <p:nvPr/>
        </p:nvCxnSpPr>
        <p:spPr>
          <a:xfrm>
            <a:off x="1912999" y="3554994"/>
            <a:ext cx="218042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Rett pilkobling 84">
            <a:extLst>
              <a:ext uri="{FF2B5EF4-FFF2-40B4-BE49-F238E27FC236}">
                <a16:creationId xmlns:a16="http://schemas.microsoft.com/office/drawing/2014/main" id="{4CA7DA6A-6331-4399-8060-2E7B66DC9E5F}"/>
              </a:ext>
            </a:extLst>
          </p:cNvPr>
          <p:cNvCxnSpPr/>
          <p:nvPr/>
        </p:nvCxnSpPr>
        <p:spPr>
          <a:xfrm>
            <a:off x="35496" y="5064290"/>
            <a:ext cx="4039095" cy="537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Rett pilkobling 85">
            <a:extLst>
              <a:ext uri="{FF2B5EF4-FFF2-40B4-BE49-F238E27FC236}">
                <a16:creationId xmlns:a16="http://schemas.microsoft.com/office/drawing/2014/main" id="{27758932-BAA7-4CB5-8964-AA94F384DD68}"/>
              </a:ext>
            </a:extLst>
          </p:cNvPr>
          <p:cNvCxnSpPr>
            <a:cxnSpLocks/>
          </p:cNvCxnSpPr>
          <p:nvPr/>
        </p:nvCxnSpPr>
        <p:spPr>
          <a:xfrm>
            <a:off x="8403154" y="3619941"/>
            <a:ext cx="48932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Rett pilkobling 86">
            <a:extLst>
              <a:ext uri="{FF2B5EF4-FFF2-40B4-BE49-F238E27FC236}">
                <a16:creationId xmlns:a16="http://schemas.microsoft.com/office/drawing/2014/main" id="{2323807F-FA2B-40E9-8777-0C5E3B7F3922}"/>
              </a:ext>
            </a:extLst>
          </p:cNvPr>
          <p:cNvCxnSpPr/>
          <p:nvPr/>
        </p:nvCxnSpPr>
        <p:spPr>
          <a:xfrm>
            <a:off x="7332669" y="5915119"/>
            <a:ext cx="1068692" cy="89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ett pilkobling 87">
            <a:extLst>
              <a:ext uri="{FF2B5EF4-FFF2-40B4-BE49-F238E27FC236}">
                <a16:creationId xmlns:a16="http://schemas.microsoft.com/office/drawing/2014/main" id="{9F7056F5-5B4A-4339-8192-B83752E226F6}"/>
              </a:ext>
            </a:extLst>
          </p:cNvPr>
          <p:cNvCxnSpPr>
            <a:cxnSpLocks/>
          </p:cNvCxnSpPr>
          <p:nvPr/>
        </p:nvCxnSpPr>
        <p:spPr>
          <a:xfrm flipV="1">
            <a:off x="6359907" y="4936082"/>
            <a:ext cx="948821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kstboks 57364">
            <a:extLst>
              <a:ext uri="{FF2B5EF4-FFF2-40B4-BE49-F238E27FC236}">
                <a16:creationId xmlns:a16="http://schemas.microsoft.com/office/drawing/2014/main" id="{C9280FAE-AFEF-4E87-87A6-3BBE346B1AB4}"/>
              </a:ext>
            </a:extLst>
          </p:cNvPr>
          <p:cNvSpPr txBox="1"/>
          <p:nvPr/>
        </p:nvSpPr>
        <p:spPr>
          <a:xfrm>
            <a:off x="5501009" y="3500633"/>
            <a:ext cx="1585108" cy="36041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n-NO" sz="16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nn-NO" sz="16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synlig</a:t>
            </a:r>
            <a:r>
              <a:rPr lang="nn-NO" sz="16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lys</a:t>
            </a:r>
            <a:endParaRPr lang="nb-NO" sz="1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0" name="Tekstboks 57365">
            <a:extLst>
              <a:ext uri="{FF2B5EF4-FFF2-40B4-BE49-F238E27FC236}">
                <a16:creationId xmlns:a16="http://schemas.microsoft.com/office/drawing/2014/main" id="{CCD863FD-8403-4334-B363-696A6BF59D73}"/>
              </a:ext>
            </a:extLst>
          </p:cNvPr>
          <p:cNvSpPr txBox="1"/>
          <p:nvPr/>
        </p:nvSpPr>
        <p:spPr>
          <a:xfrm>
            <a:off x="5759216" y="5064290"/>
            <a:ext cx="1585108" cy="36041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n-NO" sz="16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 UV-stråling</a:t>
            </a:r>
            <a:endParaRPr lang="nb-NO" sz="1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1" name="Tekstboks 57366">
            <a:extLst>
              <a:ext uri="{FF2B5EF4-FFF2-40B4-BE49-F238E27FC236}">
                <a16:creationId xmlns:a16="http://schemas.microsoft.com/office/drawing/2014/main" id="{38AC506F-A77D-4A4B-A101-C812E5E7B756}"/>
              </a:ext>
            </a:extLst>
          </p:cNvPr>
          <p:cNvSpPr txBox="1"/>
          <p:nvPr/>
        </p:nvSpPr>
        <p:spPr>
          <a:xfrm>
            <a:off x="4010936" y="4255598"/>
            <a:ext cx="1585108" cy="36041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n-NO" sz="16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nn-NO" sz="1600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infrarød</a:t>
            </a:r>
            <a:r>
              <a:rPr lang="nn-NO" sz="16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stråling</a:t>
            </a:r>
            <a:endParaRPr lang="nb-NO" sz="1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2" name="Tekstboks 57367">
            <a:extLst>
              <a:ext uri="{FF2B5EF4-FFF2-40B4-BE49-F238E27FC236}">
                <a16:creationId xmlns:a16="http://schemas.microsoft.com/office/drawing/2014/main" id="{52880A9D-48DD-4FF1-B99F-CAA67508BB91}"/>
              </a:ext>
            </a:extLst>
          </p:cNvPr>
          <p:cNvSpPr txBox="1"/>
          <p:nvPr/>
        </p:nvSpPr>
        <p:spPr>
          <a:xfrm>
            <a:off x="2228586" y="3644649"/>
            <a:ext cx="1585108" cy="36041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n-NO" sz="16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mikrobølger </a:t>
            </a:r>
            <a:endParaRPr lang="nb-NO" sz="1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3" name="Tekstboks 57368">
            <a:extLst>
              <a:ext uri="{FF2B5EF4-FFF2-40B4-BE49-F238E27FC236}">
                <a16:creationId xmlns:a16="http://schemas.microsoft.com/office/drawing/2014/main" id="{65F29030-8EA6-450F-9D3B-90B6A5591848}"/>
              </a:ext>
            </a:extLst>
          </p:cNvPr>
          <p:cNvSpPr txBox="1"/>
          <p:nvPr/>
        </p:nvSpPr>
        <p:spPr>
          <a:xfrm>
            <a:off x="1331640" y="5158428"/>
            <a:ext cx="1585108" cy="36041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n-NO" sz="16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 radiobølger</a:t>
            </a:r>
            <a:endParaRPr lang="nb-NO" sz="1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4" name="Tekstboks 57369">
            <a:extLst>
              <a:ext uri="{FF2B5EF4-FFF2-40B4-BE49-F238E27FC236}">
                <a16:creationId xmlns:a16="http://schemas.microsoft.com/office/drawing/2014/main" id="{BC622B83-52B5-4775-9D75-15B28E36424B}"/>
              </a:ext>
            </a:extLst>
          </p:cNvPr>
          <p:cNvSpPr txBox="1"/>
          <p:nvPr/>
        </p:nvSpPr>
        <p:spPr>
          <a:xfrm>
            <a:off x="7547478" y="3716657"/>
            <a:ext cx="1513100" cy="36041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n-NO" sz="16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gammastråling </a:t>
            </a:r>
            <a:endParaRPr lang="nb-NO" sz="1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5" name="Tekstboks 57370">
            <a:extLst>
              <a:ext uri="{FF2B5EF4-FFF2-40B4-BE49-F238E27FC236}">
                <a16:creationId xmlns:a16="http://schemas.microsoft.com/office/drawing/2014/main" id="{3388255B-9F82-4540-B941-86848B2DB77B}"/>
              </a:ext>
            </a:extLst>
          </p:cNvPr>
          <p:cNvSpPr txBox="1"/>
          <p:nvPr/>
        </p:nvSpPr>
        <p:spPr>
          <a:xfrm>
            <a:off x="7111220" y="6020913"/>
            <a:ext cx="1585108" cy="36041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n-NO" sz="16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røntgenstråling </a:t>
            </a:r>
            <a:endParaRPr lang="nb-NO" sz="16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269" y="1869404"/>
            <a:ext cx="8915520" cy="167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9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8" y="1676836"/>
            <a:ext cx="8915520" cy="1673909"/>
          </a:xfrm>
          <a:prstGeom prst="rect">
            <a:avLst/>
          </a:prstGeom>
        </p:spPr>
      </p:pic>
      <p:sp>
        <p:nvSpPr>
          <p:cNvPr id="106" name="TekstSylinder 105"/>
          <p:cNvSpPr txBox="1"/>
          <p:nvPr/>
        </p:nvSpPr>
        <p:spPr>
          <a:xfrm>
            <a:off x="6061639" y="7059769"/>
            <a:ext cx="7617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350" b="1" dirty="0">
                <a:solidFill>
                  <a:schemeClr val="bg1"/>
                </a:solidFill>
              </a:rPr>
              <a:t>0,001 m</a:t>
            </a:r>
          </a:p>
        </p:txBody>
      </p:sp>
      <p:sp>
        <p:nvSpPr>
          <p:cNvPr id="24" name="Tit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Elektromagnetisk stråling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768" y="2118558"/>
            <a:ext cx="360040" cy="549068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2298848" y="2217219"/>
            <a:ext cx="388616" cy="504057"/>
            <a:chOff x="2483768" y="3573016"/>
            <a:chExt cx="1224136" cy="125382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3768" y="3573016"/>
              <a:ext cx="1224136" cy="83840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483768" y="4290928"/>
              <a:ext cx="1224136" cy="535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 b="1" dirty="0">
                  <a:solidFill>
                    <a:schemeClr val="tx2">
                      <a:lumMod val="50000"/>
                    </a:schemeClr>
                  </a:solidFill>
                </a:rPr>
                <a:t>5G</a:t>
              </a:r>
            </a:p>
          </p:txBody>
        </p:sp>
      </p:grpSp>
      <p:pic>
        <p:nvPicPr>
          <p:cNvPr id="65" name="Content Placeholder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231" y="2089423"/>
            <a:ext cx="330053" cy="66010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31" name="Oval Callout 30"/>
          <p:cNvSpPr/>
          <p:nvPr/>
        </p:nvSpPr>
        <p:spPr>
          <a:xfrm>
            <a:off x="4499992" y="4725144"/>
            <a:ext cx="4464496" cy="1368152"/>
          </a:xfrm>
          <a:prstGeom prst="wedgeEllipseCallout">
            <a:avLst>
              <a:gd name="adj1" fmla="val -42427"/>
              <a:gd name="adj2" fmla="val -606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/>
              <a:t>Vi skal nå se på tre ulike deler av det elektromagnetiske spekteret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3011066" y="2257821"/>
            <a:ext cx="388616" cy="504057"/>
            <a:chOff x="2483768" y="3573016"/>
            <a:chExt cx="1224136" cy="125382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3768" y="3573016"/>
              <a:ext cx="1224136" cy="838405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2483768" y="4290928"/>
              <a:ext cx="1224136" cy="535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 b="1" dirty="0">
                  <a:solidFill>
                    <a:schemeClr val="tx2">
                      <a:lumMod val="50000"/>
                    </a:schemeClr>
                  </a:solidFill>
                </a:rPr>
                <a:t>5G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656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Sammenlign IR, </a:t>
            </a:r>
            <a:r>
              <a:rPr lang="nb-NO" dirty="0" err="1"/>
              <a:t>bluetooth</a:t>
            </a:r>
            <a:r>
              <a:rPr lang="nb-NO" dirty="0"/>
              <a:t> og </a:t>
            </a:r>
            <a:r>
              <a:rPr lang="nb-NO" dirty="0" err="1"/>
              <a:t>wifi</a:t>
            </a:r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1699585" cy="2591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772816"/>
            <a:ext cx="1563490" cy="2420888"/>
          </a:xfrm>
          <a:prstGeom prst="rect">
            <a:avLst/>
          </a:prstGeom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844824"/>
            <a:ext cx="1996796" cy="2049091"/>
          </a:xfrm>
        </p:spPr>
      </p:pic>
      <p:sp>
        <p:nvSpPr>
          <p:cNvPr id="8" name="Rectangle 7"/>
          <p:cNvSpPr/>
          <p:nvPr/>
        </p:nvSpPr>
        <p:spPr>
          <a:xfrm>
            <a:off x="611560" y="4437112"/>
            <a:ext cx="792088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200" dirty="0"/>
              <a:t>Jobb to og to sammen og undersøk rekkevidden til </a:t>
            </a:r>
            <a:r>
              <a:rPr lang="nb-NO" sz="2200" dirty="0" err="1"/>
              <a:t>bluetooth</a:t>
            </a:r>
            <a:r>
              <a:rPr lang="nb-NO" sz="2200" dirty="0"/>
              <a:t>-signaler på mobil, IR- og radiosignaler på fjernkontroller. Undersøk også hvilke materialer som eventuelt stopper de ulike signalene.</a:t>
            </a:r>
          </a:p>
          <a:p>
            <a:r>
              <a:rPr lang="nb-NO" sz="2200" dirty="0"/>
              <a:t>Noter svarene i </a:t>
            </a:r>
            <a:r>
              <a:rPr lang="nb-NO" sz="2200" i="1" dirty="0"/>
              <a:t>Sammenlign IR, </a:t>
            </a:r>
            <a:r>
              <a:rPr lang="nb-NO" sz="2200" i="1" dirty="0" err="1"/>
              <a:t>bluetooth</a:t>
            </a:r>
            <a:r>
              <a:rPr lang="nb-NO" sz="2200" i="1" dirty="0"/>
              <a:t> og </a:t>
            </a:r>
            <a:r>
              <a:rPr lang="nb-NO" sz="2200" i="1" dirty="0" err="1"/>
              <a:t>wifi</a:t>
            </a:r>
            <a:r>
              <a:rPr lang="nb-NO" sz="2200" i="1" dirty="0"/>
              <a:t> </a:t>
            </a:r>
            <a:r>
              <a:rPr lang="nb-NO" sz="2200" dirty="0"/>
              <a:t>i elevheftet.</a:t>
            </a:r>
          </a:p>
          <a:p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976668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Stråling og energi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1309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Elektromagnetisk stråling</a:t>
            </a:r>
          </a:p>
          <a:p>
            <a:r>
              <a:rPr lang="nb-NO" sz="2200" dirty="0"/>
              <a:t>er energi som forplanter seg som bølger med lysets hastighet</a:t>
            </a:r>
          </a:p>
          <a:p>
            <a:r>
              <a:rPr lang="nb-NO" sz="2200" dirty="0"/>
              <a:t>spekteret deles inn etter </a:t>
            </a:r>
            <a:r>
              <a:rPr lang="nb-NO" sz="2200" i="1" dirty="0"/>
              <a:t>bølgelengde</a:t>
            </a:r>
            <a:r>
              <a:rPr lang="nb-NO" sz="2200" dirty="0"/>
              <a:t> (avstanden mellom to bølgetopper) eller </a:t>
            </a:r>
            <a:r>
              <a:rPr lang="nb-NO" sz="2200" i="1" dirty="0"/>
              <a:t>frekvens</a:t>
            </a:r>
            <a:r>
              <a:rPr lang="nb-NO" sz="2200" dirty="0"/>
              <a:t> (antall bølgetopper som passerer et punkt per sekund)</a:t>
            </a:r>
          </a:p>
          <a:p>
            <a:r>
              <a:rPr lang="nb-NO" sz="2200" dirty="0"/>
              <a:t>høyden på en bølge kalles </a:t>
            </a:r>
            <a:r>
              <a:rPr lang="nb-NO" sz="2200" i="1" dirty="0"/>
              <a:t>amplituden</a:t>
            </a:r>
          </a:p>
          <a:p>
            <a:r>
              <a:rPr lang="nb-NO" sz="2200" dirty="0"/>
              <a:t>Energien øker både ved </a:t>
            </a:r>
          </a:p>
          <a:p>
            <a:pPr lvl="1"/>
            <a:r>
              <a:rPr lang="nb-NO" sz="1800" dirty="0"/>
              <a:t>økt amplitude</a:t>
            </a:r>
          </a:p>
          <a:p>
            <a:pPr lvl="1"/>
            <a:r>
              <a:rPr lang="nb-NO" sz="1800" dirty="0"/>
              <a:t>økt frekvens / kortere bølgelengde</a:t>
            </a:r>
          </a:p>
          <a:p>
            <a:endParaRPr lang="nb-NO" sz="2200" dirty="0"/>
          </a:p>
          <a:p>
            <a:endParaRPr lang="nb-NO" sz="2200" dirty="0"/>
          </a:p>
          <a:p>
            <a:endParaRPr lang="nb-NO" sz="2200" dirty="0"/>
          </a:p>
        </p:txBody>
      </p:sp>
      <p:grpSp>
        <p:nvGrpSpPr>
          <p:cNvPr id="6" name="Gruppe 10">
            <a:extLst>
              <a:ext uri="{FF2B5EF4-FFF2-40B4-BE49-F238E27FC236}">
                <a16:creationId xmlns:a16="http://schemas.microsoft.com/office/drawing/2014/main" id="{77D5ADA2-8F16-4D77-ACCA-337AA36CF377}"/>
              </a:ext>
            </a:extLst>
          </p:cNvPr>
          <p:cNvGrpSpPr/>
          <p:nvPr/>
        </p:nvGrpSpPr>
        <p:grpSpPr>
          <a:xfrm>
            <a:off x="0" y="5001572"/>
            <a:ext cx="9050148" cy="1667788"/>
            <a:chOff x="-36512" y="1662916"/>
            <a:chExt cx="9050148" cy="1667788"/>
          </a:xfrm>
        </p:grpSpPr>
        <p:sp>
          <p:nvSpPr>
            <p:cNvPr id="7" name="TekstSylinder 73"/>
            <p:cNvSpPr txBox="1"/>
            <p:nvPr/>
          </p:nvSpPr>
          <p:spPr>
            <a:xfrm>
              <a:off x="-36512" y="1662916"/>
              <a:ext cx="88036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b-NO" sz="1050" b="1" i="1" dirty="0"/>
                <a:t>Bølgelengde</a:t>
              </a:r>
              <a:endParaRPr lang="nb-NO" sz="1050" b="1" dirty="0"/>
            </a:p>
          </p:txBody>
        </p:sp>
        <p:sp>
          <p:nvSpPr>
            <p:cNvPr id="8" name="Rektangel 75"/>
            <p:cNvSpPr/>
            <p:nvPr/>
          </p:nvSpPr>
          <p:spPr>
            <a:xfrm flipV="1">
              <a:off x="175724" y="2012537"/>
              <a:ext cx="8837912" cy="801752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b-NO" sz="1350" dirty="0">
                <a:solidFill>
                  <a:schemeClr val="tx1"/>
                </a:solidFill>
              </a:endParaRPr>
            </a:p>
          </p:txBody>
        </p:sp>
        <p:pic>
          <p:nvPicPr>
            <p:cNvPr id="9" name="Bilde 3">
              <a:extLst>
                <a:ext uri="{FF2B5EF4-FFF2-40B4-BE49-F238E27FC236}">
                  <a16:creationId xmlns:a16="http://schemas.microsoft.com/office/drawing/2014/main" id="{71956988-FE40-45E5-8AED-94B33A0662D6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6190554" y="2024436"/>
              <a:ext cx="360000" cy="789853"/>
            </a:xfrm>
            <a:prstGeom prst="rect">
              <a:avLst/>
            </a:prstGeom>
          </p:spPr>
        </p:pic>
        <p:pic>
          <p:nvPicPr>
            <p:cNvPr id="10" name="Bilde 5">
              <a:extLst>
                <a:ext uri="{FF2B5EF4-FFF2-40B4-BE49-F238E27FC236}">
                  <a16:creationId xmlns:a16="http://schemas.microsoft.com/office/drawing/2014/main" id="{69571ACE-2881-4FB2-9915-42884825B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530" y="2269010"/>
              <a:ext cx="8837912" cy="288803"/>
            </a:xfrm>
            <a:prstGeom prst="rect">
              <a:avLst/>
            </a:prstGeom>
          </p:spPr>
        </p:pic>
        <p:grpSp>
          <p:nvGrpSpPr>
            <p:cNvPr id="11" name="Gruppe 9">
              <a:extLst>
                <a:ext uri="{FF2B5EF4-FFF2-40B4-BE49-F238E27FC236}">
                  <a16:creationId xmlns:a16="http://schemas.microsoft.com/office/drawing/2014/main" id="{EF520B07-3665-4F97-9478-8AE781370D2D}"/>
                </a:ext>
              </a:extLst>
            </p:cNvPr>
            <p:cNvGrpSpPr/>
            <p:nvPr/>
          </p:nvGrpSpPr>
          <p:grpSpPr>
            <a:xfrm>
              <a:off x="826750" y="1892665"/>
              <a:ext cx="7760150" cy="1048678"/>
              <a:chOff x="272701" y="1892665"/>
              <a:chExt cx="8314199" cy="1048678"/>
            </a:xfrm>
          </p:grpSpPr>
          <p:grpSp>
            <p:nvGrpSpPr>
              <p:cNvPr id="31" name="Gruppe 7">
                <a:extLst>
                  <a:ext uri="{FF2B5EF4-FFF2-40B4-BE49-F238E27FC236}">
                    <a16:creationId xmlns:a16="http://schemas.microsoft.com/office/drawing/2014/main" id="{CDE38A89-C73B-4466-8C79-DF07454537C5}"/>
                  </a:ext>
                </a:extLst>
              </p:cNvPr>
              <p:cNvGrpSpPr/>
              <p:nvPr/>
            </p:nvGrpSpPr>
            <p:grpSpPr>
              <a:xfrm flipV="1">
                <a:off x="554274" y="1892665"/>
                <a:ext cx="8032626" cy="109775"/>
                <a:chOff x="469553" y="2000637"/>
                <a:chExt cx="8032626" cy="810746"/>
              </a:xfrm>
            </p:grpSpPr>
            <p:cxnSp>
              <p:nvCxnSpPr>
                <p:cNvPr id="46" name="Rett linje 77"/>
                <p:cNvCxnSpPr>
                  <a:cxnSpLocks/>
                </p:cNvCxnSpPr>
                <p:nvPr/>
              </p:nvCxnSpPr>
              <p:spPr>
                <a:xfrm flipV="1">
                  <a:off x="1805435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Rett linje 78"/>
                <p:cNvCxnSpPr/>
                <p:nvPr/>
              </p:nvCxnSpPr>
              <p:spPr>
                <a:xfrm flipV="1">
                  <a:off x="2475109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Rett linje 79"/>
                <p:cNvCxnSpPr/>
                <p:nvPr/>
              </p:nvCxnSpPr>
              <p:spPr>
                <a:xfrm flipV="1">
                  <a:off x="3144783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Rett linje 103"/>
                <p:cNvCxnSpPr/>
                <p:nvPr/>
              </p:nvCxnSpPr>
              <p:spPr>
                <a:xfrm flipV="1">
                  <a:off x="3814457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Rett linje 104"/>
                <p:cNvCxnSpPr/>
                <p:nvPr/>
              </p:nvCxnSpPr>
              <p:spPr>
                <a:xfrm flipV="1">
                  <a:off x="4484132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Rett linje 124"/>
                <p:cNvCxnSpPr/>
                <p:nvPr/>
              </p:nvCxnSpPr>
              <p:spPr>
                <a:xfrm flipV="1">
                  <a:off x="5823480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Rett linje 125"/>
                <p:cNvCxnSpPr/>
                <p:nvPr/>
              </p:nvCxnSpPr>
              <p:spPr>
                <a:xfrm flipV="1">
                  <a:off x="6493154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Rett linje 126"/>
                <p:cNvCxnSpPr/>
                <p:nvPr/>
              </p:nvCxnSpPr>
              <p:spPr>
                <a:xfrm flipV="1">
                  <a:off x="7162829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Rett linje 127"/>
                <p:cNvCxnSpPr/>
                <p:nvPr/>
              </p:nvCxnSpPr>
              <p:spPr>
                <a:xfrm flipV="1">
                  <a:off x="7832503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Rett linje 128"/>
                <p:cNvCxnSpPr/>
                <p:nvPr/>
              </p:nvCxnSpPr>
              <p:spPr>
                <a:xfrm flipV="1">
                  <a:off x="8502179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Rett linje 129"/>
                <p:cNvCxnSpPr/>
                <p:nvPr/>
              </p:nvCxnSpPr>
              <p:spPr>
                <a:xfrm flipV="1">
                  <a:off x="5153806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Rett linje 52">
                  <a:extLst>
                    <a:ext uri="{FF2B5EF4-FFF2-40B4-BE49-F238E27FC236}">
                      <a16:creationId xmlns:a16="http://schemas.microsoft.com/office/drawing/2014/main" id="{DF6EFCB9-341C-41CA-A138-C432B4867B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9553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Rett linje 53">
                  <a:extLst>
                    <a:ext uri="{FF2B5EF4-FFF2-40B4-BE49-F238E27FC236}">
                      <a16:creationId xmlns:a16="http://schemas.microsoft.com/office/drawing/2014/main" id="{F4D6CA82-5B18-441F-905D-7AB832C8F8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39228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Gruppe 31">
                <a:extLst>
                  <a:ext uri="{FF2B5EF4-FFF2-40B4-BE49-F238E27FC236}">
                    <a16:creationId xmlns:a16="http://schemas.microsoft.com/office/drawing/2014/main" id="{02B9A000-E606-4BD9-B5F5-06FD64A4700D}"/>
                  </a:ext>
                </a:extLst>
              </p:cNvPr>
              <p:cNvGrpSpPr/>
              <p:nvPr/>
            </p:nvGrpSpPr>
            <p:grpSpPr>
              <a:xfrm flipV="1">
                <a:off x="272701" y="2829743"/>
                <a:ext cx="8032626" cy="111600"/>
                <a:chOff x="469553" y="2000637"/>
                <a:chExt cx="8032626" cy="810746"/>
              </a:xfrm>
            </p:grpSpPr>
            <p:cxnSp>
              <p:nvCxnSpPr>
                <p:cNvPr id="33" name="Rett linje 32">
                  <a:extLst>
                    <a:ext uri="{FF2B5EF4-FFF2-40B4-BE49-F238E27FC236}">
                      <a16:creationId xmlns:a16="http://schemas.microsoft.com/office/drawing/2014/main" id="{86F9DE99-0FC0-45BB-99CB-2503846EA0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08325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Rett linje 33">
                  <a:extLst>
                    <a:ext uri="{FF2B5EF4-FFF2-40B4-BE49-F238E27FC236}">
                      <a16:creationId xmlns:a16="http://schemas.microsoft.com/office/drawing/2014/main" id="{F1FE0E88-0740-49FA-8B45-4C2F8C0022FC}"/>
                    </a:ext>
                  </a:extLst>
                </p:cNvPr>
                <p:cNvCxnSpPr/>
                <p:nvPr/>
              </p:nvCxnSpPr>
              <p:spPr>
                <a:xfrm flipV="1">
                  <a:off x="2477711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Rett linje 34">
                  <a:extLst>
                    <a:ext uri="{FF2B5EF4-FFF2-40B4-BE49-F238E27FC236}">
                      <a16:creationId xmlns:a16="http://schemas.microsoft.com/office/drawing/2014/main" id="{DB4EAAF2-6119-4744-80A4-10B223210BA7}"/>
                    </a:ext>
                  </a:extLst>
                </p:cNvPr>
                <p:cNvCxnSpPr/>
                <p:nvPr/>
              </p:nvCxnSpPr>
              <p:spPr>
                <a:xfrm flipV="1">
                  <a:off x="3147097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Rett linje 35">
                  <a:extLst>
                    <a:ext uri="{FF2B5EF4-FFF2-40B4-BE49-F238E27FC236}">
                      <a16:creationId xmlns:a16="http://schemas.microsoft.com/office/drawing/2014/main" id="{A2DDDEA5-3B2C-4B2E-9411-49DBFA373A06}"/>
                    </a:ext>
                  </a:extLst>
                </p:cNvPr>
                <p:cNvCxnSpPr/>
                <p:nvPr/>
              </p:nvCxnSpPr>
              <p:spPr>
                <a:xfrm flipV="1">
                  <a:off x="3816483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Rett linje 36">
                  <a:extLst>
                    <a:ext uri="{FF2B5EF4-FFF2-40B4-BE49-F238E27FC236}">
                      <a16:creationId xmlns:a16="http://schemas.microsoft.com/office/drawing/2014/main" id="{A2757397-2586-4E87-ACF4-B6EA67232A5F}"/>
                    </a:ext>
                  </a:extLst>
                </p:cNvPr>
                <p:cNvCxnSpPr/>
                <p:nvPr/>
              </p:nvCxnSpPr>
              <p:spPr>
                <a:xfrm flipV="1">
                  <a:off x="4485868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Rett linje 37">
                  <a:extLst>
                    <a:ext uri="{FF2B5EF4-FFF2-40B4-BE49-F238E27FC236}">
                      <a16:creationId xmlns:a16="http://schemas.microsoft.com/office/drawing/2014/main" id="{25E95B05-1535-4115-B415-C53EDD74C9FA}"/>
                    </a:ext>
                  </a:extLst>
                </p:cNvPr>
                <p:cNvCxnSpPr/>
                <p:nvPr/>
              </p:nvCxnSpPr>
              <p:spPr>
                <a:xfrm flipV="1">
                  <a:off x="5824640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Rett linje 38">
                  <a:extLst>
                    <a:ext uri="{FF2B5EF4-FFF2-40B4-BE49-F238E27FC236}">
                      <a16:creationId xmlns:a16="http://schemas.microsoft.com/office/drawing/2014/main" id="{48A7BBEC-F538-4CE0-8F6A-633FED18E4EC}"/>
                    </a:ext>
                  </a:extLst>
                </p:cNvPr>
                <p:cNvCxnSpPr/>
                <p:nvPr/>
              </p:nvCxnSpPr>
              <p:spPr>
                <a:xfrm flipV="1">
                  <a:off x="6494026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Rett linje 39">
                  <a:extLst>
                    <a:ext uri="{FF2B5EF4-FFF2-40B4-BE49-F238E27FC236}">
                      <a16:creationId xmlns:a16="http://schemas.microsoft.com/office/drawing/2014/main" id="{6022E520-81C0-4118-A4A9-AAE577AA0760}"/>
                    </a:ext>
                  </a:extLst>
                </p:cNvPr>
                <p:cNvCxnSpPr/>
                <p:nvPr/>
              </p:nvCxnSpPr>
              <p:spPr>
                <a:xfrm flipV="1">
                  <a:off x="7163412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Rett linje 40">
                  <a:extLst>
                    <a:ext uri="{FF2B5EF4-FFF2-40B4-BE49-F238E27FC236}">
                      <a16:creationId xmlns:a16="http://schemas.microsoft.com/office/drawing/2014/main" id="{3101EBA4-F1DE-4A3B-818C-B2D3467E0896}"/>
                    </a:ext>
                  </a:extLst>
                </p:cNvPr>
                <p:cNvCxnSpPr/>
                <p:nvPr/>
              </p:nvCxnSpPr>
              <p:spPr>
                <a:xfrm flipV="1">
                  <a:off x="7832798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Rett linje 41">
                  <a:extLst>
                    <a:ext uri="{FF2B5EF4-FFF2-40B4-BE49-F238E27FC236}">
                      <a16:creationId xmlns:a16="http://schemas.microsoft.com/office/drawing/2014/main" id="{06A7C659-CDD8-4EFB-A225-EC3B6587D4B3}"/>
                    </a:ext>
                  </a:extLst>
                </p:cNvPr>
                <p:cNvCxnSpPr/>
                <p:nvPr/>
              </p:nvCxnSpPr>
              <p:spPr>
                <a:xfrm flipV="1">
                  <a:off x="8502179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Rett linje 42">
                  <a:extLst>
                    <a:ext uri="{FF2B5EF4-FFF2-40B4-BE49-F238E27FC236}">
                      <a16:creationId xmlns:a16="http://schemas.microsoft.com/office/drawing/2014/main" id="{1E3D1F69-BB1E-4A9C-8926-67B4CB637894}"/>
                    </a:ext>
                  </a:extLst>
                </p:cNvPr>
                <p:cNvCxnSpPr/>
                <p:nvPr/>
              </p:nvCxnSpPr>
              <p:spPr>
                <a:xfrm flipV="1">
                  <a:off x="5155254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Rett linje 43">
                  <a:extLst>
                    <a:ext uri="{FF2B5EF4-FFF2-40B4-BE49-F238E27FC236}">
                      <a16:creationId xmlns:a16="http://schemas.microsoft.com/office/drawing/2014/main" id="{E978BF63-382E-4911-9A9F-A772C78565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9553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Rett linje 44">
                  <a:extLst>
                    <a:ext uri="{FF2B5EF4-FFF2-40B4-BE49-F238E27FC236}">
                      <a16:creationId xmlns:a16="http://schemas.microsoft.com/office/drawing/2014/main" id="{EE880164-1F61-48F5-A675-82EB2E5C7A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38939" y="2000637"/>
                  <a:ext cx="0" cy="810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" name="TekstSylinder 45">
              <a:extLst>
                <a:ext uri="{FF2B5EF4-FFF2-40B4-BE49-F238E27FC236}">
                  <a16:creationId xmlns:a16="http://schemas.microsoft.com/office/drawing/2014/main" id="{8523928A-4668-4150-9616-2C2A0CF43122}"/>
                </a:ext>
              </a:extLst>
            </p:cNvPr>
            <p:cNvSpPr txBox="1"/>
            <p:nvPr/>
          </p:nvSpPr>
          <p:spPr>
            <a:xfrm>
              <a:off x="-36512" y="2915206"/>
              <a:ext cx="67678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b-NO" sz="1050" b="1" i="1" dirty="0"/>
                <a:t>Frekvens</a:t>
              </a:r>
              <a:endParaRPr lang="nb-NO" sz="1050" b="1" dirty="0"/>
            </a:p>
          </p:txBody>
        </p:sp>
        <p:sp>
          <p:nvSpPr>
            <p:cNvPr id="13" name="TekstSylinder 48">
              <a:extLst>
                <a:ext uri="{FF2B5EF4-FFF2-40B4-BE49-F238E27FC236}">
                  <a16:creationId xmlns:a16="http://schemas.microsoft.com/office/drawing/2014/main" id="{1E2DC9A5-D562-449B-A2E4-6D8A2F4001C9}"/>
                </a:ext>
              </a:extLst>
            </p:cNvPr>
            <p:cNvSpPr txBox="1"/>
            <p:nvPr/>
          </p:nvSpPr>
          <p:spPr>
            <a:xfrm>
              <a:off x="899515" y="1662916"/>
              <a:ext cx="53091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100 m</a:t>
              </a:r>
            </a:p>
          </p:txBody>
        </p:sp>
        <p:sp>
          <p:nvSpPr>
            <p:cNvPr id="14" name="TekstSylinder 49">
              <a:extLst>
                <a:ext uri="{FF2B5EF4-FFF2-40B4-BE49-F238E27FC236}">
                  <a16:creationId xmlns:a16="http://schemas.microsoft.com/office/drawing/2014/main" id="{ECFC8509-D37A-4102-8500-1BB7C45C568F}"/>
                </a:ext>
              </a:extLst>
            </p:cNvPr>
            <p:cNvSpPr txBox="1"/>
            <p:nvPr/>
          </p:nvSpPr>
          <p:spPr>
            <a:xfrm>
              <a:off x="1564598" y="1662916"/>
              <a:ext cx="46198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 m</a:t>
              </a:r>
            </a:p>
          </p:txBody>
        </p:sp>
        <p:sp>
          <p:nvSpPr>
            <p:cNvPr id="15" name="TekstSylinder 50">
              <a:extLst>
                <a:ext uri="{FF2B5EF4-FFF2-40B4-BE49-F238E27FC236}">
                  <a16:creationId xmlns:a16="http://schemas.microsoft.com/office/drawing/2014/main" id="{1F5C593E-F74C-4231-B619-7115F9A2FDCD}"/>
                </a:ext>
              </a:extLst>
            </p:cNvPr>
            <p:cNvSpPr txBox="1"/>
            <p:nvPr/>
          </p:nvSpPr>
          <p:spPr>
            <a:xfrm>
              <a:off x="2209327" y="1662916"/>
              <a:ext cx="39305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 m</a:t>
              </a:r>
            </a:p>
          </p:txBody>
        </p:sp>
        <p:sp>
          <p:nvSpPr>
            <p:cNvPr id="16" name="TekstSylinder 51">
              <a:extLst>
                <a:ext uri="{FF2B5EF4-FFF2-40B4-BE49-F238E27FC236}">
                  <a16:creationId xmlns:a16="http://schemas.microsoft.com/office/drawing/2014/main" id="{62B68827-286F-4038-865A-77A180C6414A}"/>
                </a:ext>
              </a:extLst>
            </p:cNvPr>
            <p:cNvSpPr txBox="1"/>
            <p:nvPr/>
          </p:nvSpPr>
          <p:spPr>
            <a:xfrm>
              <a:off x="2771486" y="1662916"/>
              <a:ext cx="63991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100 mm</a:t>
              </a:r>
            </a:p>
          </p:txBody>
        </p:sp>
        <p:sp>
          <p:nvSpPr>
            <p:cNvPr id="17" name="TekstSylinder 54">
              <a:extLst>
                <a:ext uri="{FF2B5EF4-FFF2-40B4-BE49-F238E27FC236}">
                  <a16:creationId xmlns:a16="http://schemas.microsoft.com/office/drawing/2014/main" id="{888120B4-A2DA-4C4B-8C40-27F9CBD68DC2}"/>
                </a:ext>
              </a:extLst>
            </p:cNvPr>
            <p:cNvSpPr txBox="1"/>
            <p:nvPr/>
          </p:nvSpPr>
          <p:spPr>
            <a:xfrm>
              <a:off x="3433413" y="1662916"/>
              <a:ext cx="57099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 mm</a:t>
              </a:r>
            </a:p>
          </p:txBody>
        </p:sp>
        <p:sp>
          <p:nvSpPr>
            <p:cNvPr id="18" name="TekstSylinder 55">
              <a:extLst>
                <a:ext uri="{FF2B5EF4-FFF2-40B4-BE49-F238E27FC236}">
                  <a16:creationId xmlns:a16="http://schemas.microsoft.com/office/drawing/2014/main" id="{72955C1A-4EED-49AA-B0EC-1C5EED9B4BF8}"/>
                </a:ext>
              </a:extLst>
            </p:cNvPr>
            <p:cNvSpPr txBox="1"/>
            <p:nvPr/>
          </p:nvSpPr>
          <p:spPr>
            <a:xfrm>
              <a:off x="4078406" y="1662916"/>
              <a:ext cx="50206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 mm</a:t>
              </a:r>
            </a:p>
          </p:txBody>
        </p:sp>
        <p:sp>
          <p:nvSpPr>
            <p:cNvPr id="19" name="TekstSylinder 56">
              <a:extLst>
                <a:ext uri="{FF2B5EF4-FFF2-40B4-BE49-F238E27FC236}">
                  <a16:creationId xmlns:a16="http://schemas.microsoft.com/office/drawing/2014/main" id="{D412FABD-4709-4949-9FF7-9C12D8012D76}"/>
                </a:ext>
              </a:extLst>
            </p:cNvPr>
            <p:cNvSpPr txBox="1"/>
            <p:nvPr/>
          </p:nvSpPr>
          <p:spPr>
            <a:xfrm>
              <a:off x="8412035" y="1662916"/>
              <a:ext cx="56938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0,1 nm</a:t>
              </a:r>
            </a:p>
          </p:txBody>
        </p:sp>
        <p:sp>
          <p:nvSpPr>
            <p:cNvPr id="20" name="TekstSylinder 57">
              <a:extLst>
                <a:ext uri="{FF2B5EF4-FFF2-40B4-BE49-F238E27FC236}">
                  <a16:creationId xmlns:a16="http://schemas.microsoft.com/office/drawing/2014/main" id="{B92429BA-CE7F-4C97-9B91-054F930162F7}"/>
                </a:ext>
              </a:extLst>
            </p:cNvPr>
            <p:cNvSpPr txBox="1"/>
            <p:nvPr/>
          </p:nvSpPr>
          <p:spPr>
            <a:xfrm>
              <a:off x="7825823" y="1662916"/>
              <a:ext cx="46519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 </a:t>
              </a:r>
              <a:r>
                <a:rPr lang="nb-NO" sz="1050" b="1" dirty="0" err="1"/>
                <a:t>nm</a:t>
              </a:r>
              <a:endParaRPr lang="nb-NO" sz="1050" b="1" dirty="0"/>
            </a:p>
          </p:txBody>
        </p:sp>
        <p:sp>
          <p:nvSpPr>
            <p:cNvPr id="21" name="TekstSylinder 58">
              <a:extLst>
                <a:ext uri="{FF2B5EF4-FFF2-40B4-BE49-F238E27FC236}">
                  <a16:creationId xmlns:a16="http://schemas.microsoft.com/office/drawing/2014/main" id="{C419D327-B510-499D-99B8-DE87A84506A3}"/>
                </a:ext>
              </a:extLst>
            </p:cNvPr>
            <p:cNvSpPr txBox="1"/>
            <p:nvPr/>
          </p:nvSpPr>
          <p:spPr>
            <a:xfrm>
              <a:off x="7172363" y="1662916"/>
              <a:ext cx="53412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 </a:t>
              </a:r>
              <a:r>
                <a:rPr lang="nb-NO" sz="1050" b="1" dirty="0" err="1"/>
                <a:t>nm</a:t>
              </a:r>
              <a:endParaRPr lang="nb-NO" sz="1050" b="1" dirty="0"/>
            </a:p>
          </p:txBody>
        </p:sp>
        <p:sp>
          <p:nvSpPr>
            <p:cNvPr id="22" name="TekstSylinder 59">
              <a:extLst>
                <a:ext uri="{FF2B5EF4-FFF2-40B4-BE49-F238E27FC236}">
                  <a16:creationId xmlns:a16="http://schemas.microsoft.com/office/drawing/2014/main" id="{BFBB4FA5-74E7-49BC-94AA-ED552AAB7A93}"/>
                </a:ext>
              </a:extLst>
            </p:cNvPr>
            <p:cNvSpPr txBox="1"/>
            <p:nvPr/>
          </p:nvSpPr>
          <p:spPr>
            <a:xfrm>
              <a:off x="6510436" y="1662916"/>
              <a:ext cx="60305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100 </a:t>
              </a:r>
              <a:r>
                <a:rPr lang="nb-NO" sz="1050" b="1" dirty="0" err="1"/>
                <a:t>nm</a:t>
              </a:r>
              <a:endParaRPr lang="nb-NO" sz="1050" b="1" dirty="0"/>
            </a:p>
          </p:txBody>
        </p:sp>
        <p:sp>
          <p:nvSpPr>
            <p:cNvPr id="23" name="TekstSylinder 60">
              <a:extLst>
                <a:ext uri="{FF2B5EF4-FFF2-40B4-BE49-F238E27FC236}">
                  <a16:creationId xmlns:a16="http://schemas.microsoft.com/office/drawing/2014/main" id="{AC8065AB-5512-4194-94AC-88F8946A943A}"/>
                </a:ext>
              </a:extLst>
            </p:cNvPr>
            <p:cNvSpPr txBox="1"/>
            <p:nvPr/>
          </p:nvSpPr>
          <p:spPr>
            <a:xfrm>
              <a:off x="5967343" y="1662916"/>
              <a:ext cx="46839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 µm</a:t>
              </a:r>
            </a:p>
          </p:txBody>
        </p:sp>
        <p:sp>
          <p:nvSpPr>
            <p:cNvPr id="24" name="TekstSylinder 61">
              <a:extLst>
                <a:ext uri="{FF2B5EF4-FFF2-40B4-BE49-F238E27FC236}">
                  <a16:creationId xmlns:a16="http://schemas.microsoft.com/office/drawing/2014/main" id="{1CF7CF53-895D-4CFF-A219-F2385B5B559A}"/>
                </a:ext>
              </a:extLst>
            </p:cNvPr>
            <p:cNvSpPr txBox="1"/>
            <p:nvPr/>
          </p:nvSpPr>
          <p:spPr>
            <a:xfrm>
              <a:off x="5301144" y="1662916"/>
              <a:ext cx="53732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 µm</a:t>
              </a:r>
            </a:p>
          </p:txBody>
        </p:sp>
        <p:sp>
          <p:nvSpPr>
            <p:cNvPr id="25" name="TekstSylinder 62">
              <a:extLst>
                <a:ext uri="{FF2B5EF4-FFF2-40B4-BE49-F238E27FC236}">
                  <a16:creationId xmlns:a16="http://schemas.microsoft.com/office/drawing/2014/main" id="{08A0E54E-C515-4C6B-9206-D5ACD121B2A2}"/>
                </a:ext>
              </a:extLst>
            </p:cNvPr>
            <p:cNvSpPr txBox="1"/>
            <p:nvPr/>
          </p:nvSpPr>
          <p:spPr>
            <a:xfrm>
              <a:off x="4639217" y="1662916"/>
              <a:ext cx="60625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100 µm</a:t>
              </a:r>
            </a:p>
          </p:txBody>
        </p:sp>
        <p:sp>
          <p:nvSpPr>
            <p:cNvPr id="26" name="TekstSylinder 63">
              <a:extLst>
                <a:ext uri="{FF2B5EF4-FFF2-40B4-BE49-F238E27FC236}">
                  <a16:creationId xmlns:a16="http://schemas.microsoft.com/office/drawing/2014/main" id="{4C239B92-47C8-49B5-9E4D-84BF10C709B1}"/>
                </a:ext>
              </a:extLst>
            </p:cNvPr>
            <p:cNvSpPr txBox="1"/>
            <p:nvPr/>
          </p:nvSpPr>
          <p:spPr>
            <a:xfrm>
              <a:off x="620147" y="2915206"/>
              <a:ext cx="538930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</a:t>
              </a:r>
              <a:r>
                <a:rPr lang="nb-NO" sz="1050" b="1" baseline="30000" dirty="0"/>
                <a:t>6</a:t>
              </a:r>
              <a:r>
                <a:rPr lang="nb-NO" sz="1050" b="1" dirty="0"/>
                <a:t> Hz</a:t>
              </a:r>
              <a:br>
                <a:rPr lang="nb-NO" sz="1050" b="1" dirty="0"/>
              </a:br>
              <a:r>
                <a:rPr lang="nb-NO" sz="1050" b="1" dirty="0"/>
                <a:t>1 MHz</a:t>
              </a:r>
            </a:p>
          </p:txBody>
        </p:sp>
        <p:sp>
          <p:nvSpPr>
            <p:cNvPr id="27" name="TekstSylinder 64">
              <a:extLst>
                <a:ext uri="{FF2B5EF4-FFF2-40B4-BE49-F238E27FC236}">
                  <a16:creationId xmlns:a16="http://schemas.microsoft.com/office/drawing/2014/main" id="{10C60B68-56BC-499A-9E0C-EC359162BB70}"/>
                </a:ext>
              </a:extLst>
            </p:cNvPr>
            <p:cNvSpPr txBox="1"/>
            <p:nvPr/>
          </p:nvSpPr>
          <p:spPr>
            <a:xfrm>
              <a:off x="2513441" y="2915206"/>
              <a:ext cx="535724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</a:t>
              </a:r>
              <a:r>
                <a:rPr lang="nb-NO" sz="1050" b="1" baseline="30000" dirty="0"/>
                <a:t>9</a:t>
              </a:r>
              <a:r>
                <a:rPr lang="nb-NO" sz="1050" b="1" dirty="0"/>
                <a:t> Hz</a:t>
              </a:r>
              <a:br>
                <a:rPr lang="nb-NO" sz="1050" b="1" dirty="0"/>
              </a:br>
              <a:r>
                <a:rPr lang="nb-NO" sz="1050" b="1" dirty="0"/>
                <a:t>1 GHz</a:t>
              </a:r>
            </a:p>
          </p:txBody>
        </p:sp>
        <p:sp>
          <p:nvSpPr>
            <p:cNvPr id="28" name="TekstSylinder 65">
              <a:extLst>
                <a:ext uri="{FF2B5EF4-FFF2-40B4-BE49-F238E27FC236}">
                  <a16:creationId xmlns:a16="http://schemas.microsoft.com/office/drawing/2014/main" id="{CF1983C6-9786-46B5-9C60-E75EBA0C2293}"/>
                </a:ext>
              </a:extLst>
            </p:cNvPr>
            <p:cNvSpPr txBox="1"/>
            <p:nvPr/>
          </p:nvSpPr>
          <p:spPr>
            <a:xfrm>
              <a:off x="4360283" y="2915206"/>
              <a:ext cx="58060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</a:t>
              </a:r>
              <a:r>
                <a:rPr lang="nb-NO" sz="1050" b="1" baseline="30000" dirty="0"/>
                <a:t>12</a:t>
              </a:r>
              <a:r>
                <a:rPr lang="nb-NO" sz="1050" b="1" dirty="0"/>
                <a:t> Hz</a:t>
              </a:r>
            </a:p>
          </p:txBody>
        </p:sp>
        <p:sp>
          <p:nvSpPr>
            <p:cNvPr id="29" name="TekstSylinder 66">
              <a:extLst>
                <a:ext uri="{FF2B5EF4-FFF2-40B4-BE49-F238E27FC236}">
                  <a16:creationId xmlns:a16="http://schemas.microsoft.com/office/drawing/2014/main" id="{42FAD05B-73AF-44BE-8048-D215BDD27F5C}"/>
                </a:ext>
              </a:extLst>
            </p:cNvPr>
            <p:cNvSpPr txBox="1"/>
            <p:nvPr/>
          </p:nvSpPr>
          <p:spPr>
            <a:xfrm>
              <a:off x="6253362" y="2915206"/>
              <a:ext cx="58060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</a:t>
              </a:r>
              <a:r>
                <a:rPr lang="nb-NO" sz="1050" b="1" baseline="30000" dirty="0"/>
                <a:t>15</a:t>
              </a:r>
              <a:r>
                <a:rPr lang="nb-NO" sz="1050" b="1" dirty="0"/>
                <a:t> Hz</a:t>
              </a:r>
            </a:p>
          </p:txBody>
        </p:sp>
        <p:sp>
          <p:nvSpPr>
            <p:cNvPr id="30" name="TekstSylinder 67">
              <a:extLst>
                <a:ext uri="{FF2B5EF4-FFF2-40B4-BE49-F238E27FC236}">
                  <a16:creationId xmlns:a16="http://schemas.microsoft.com/office/drawing/2014/main" id="{06EFABD7-EF06-4443-805A-D5D8A9338E9F}"/>
                </a:ext>
              </a:extLst>
            </p:cNvPr>
            <p:cNvSpPr txBox="1"/>
            <p:nvPr/>
          </p:nvSpPr>
          <p:spPr>
            <a:xfrm>
              <a:off x="8146441" y="2915206"/>
              <a:ext cx="58060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nb-NO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b-NO" sz="1050" b="1" dirty="0"/>
                <a:t>10</a:t>
              </a:r>
              <a:r>
                <a:rPr lang="nb-NO" sz="1050" b="1" baseline="30000" dirty="0"/>
                <a:t>18</a:t>
              </a:r>
              <a:r>
                <a:rPr lang="nb-NO" sz="1050" b="1" dirty="0"/>
                <a:t> Hz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8196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7941"/>
            <a:ext cx="8229600" cy="4713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I denne økta har vi sett på ulike typer elektromagnetisk stråling, og hvordan ulike typer stråling kan brukes i trådløs kommunikasjon. Dette vil dere få bruk for i oppdraget med å utvikle en ide om et smart klesplagg. </a:t>
            </a:r>
          </a:p>
          <a:p>
            <a:pPr marL="0" indent="0">
              <a:buNone/>
            </a:pPr>
            <a:endParaRPr lang="nb-NO" sz="2200" dirty="0"/>
          </a:p>
          <a:p>
            <a:pPr marL="0" indent="0">
              <a:buNone/>
            </a:pPr>
            <a:endParaRPr lang="nb-NO" sz="2200" dirty="0"/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AA448B5B-904B-4D29-A145-368C698BFA64}"/>
              </a:ext>
            </a:extLst>
          </p:cNvPr>
          <p:cNvGrpSpPr/>
          <p:nvPr/>
        </p:nvGrpSpPr>
        <p:grpSpPr>
          <a:xfrm>
            <a:off x="2051720" y="3263420"/>
            <a:ext cx="4091062" cy="813652"/>
            <a:chOff x="179512" y="3768313"/>
            <a:chExt cx="8839106" cy="813652"/>
          </a:xfrm>
        </p:grpSpPr>
        <p:sp>
          <p:nvSpPr>
            <p:cNvPr id="6" name="Rektangel 75"/>
            <p:cNvSpPr/>
            <p:nvPr/>
          </p:nvSpPr>
          <p:spPr>
            <a:xfrm flipV="1">
              <a:off x="180706" y="3780213"/>
              <a:ext cx="8837912" cy="801752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Rett linje 77"/>
            <p:cNvCxnSpPr>
              <a:cxnSpLocks/>
            </p:cNvCxnSpPr>
            <p:nvPr/>
          </p:nvCxnSpPr>
          <p:spPr>
            <a:xfrm flipV="1">
              <a:off x="1895138" y="3768313"/>
              <a:ext cx="0" cy="8107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Rett linje 78"/>
            <p:cNvCxnSpPr/>
            <p:nvPr/>
          </p:nvCxnSpPr>
          <p:spPr>
            <a:xfrm flipV="1">
              <a:off x="2564812" y="3768313"/>
              <a:ext cx="0" cy="8107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ett linje 79"/>
            <p:cNvCxnSpPr/>
            <p:nvPr/>
          </p:nvCxnSpPr>
          <p:spPr>
            <a:xfrm flipV="1">
              <a:off x="3234486" y="3768313"/>
              <a:ext cx="0" cy="8107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ett linje 103"/>
            <p:cNvCxnSpPr/>
            <p:nvPr/>
          </p:nvCxnSpPr>
          <p:spPr>
            <a:xfrm flipV="1">
              <a:off x="3904160" y="3768313"/>
              <a:ext cx="0" cy="8107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ett linje 104"/>
            <p:cNvCxnSpPr/>
            <p:nvPr/>
          </p:nvCxnSpPr>
          <p:spPr>
            <a:xfrm flipV="1">
              <a:off x="4573835" y="3768313"/>
              <a:ext cx="0" cy="8107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24"/>
            <p:cNvCxnSpPr/>
            <p:nvPr/>
          </p:nvCxnSpPr>
          <p:spPr>
            <a:xfrm flipV="1">
              <a:off x="5913183" y="3768313"/>
              <a:ext cx="0" cy="8107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ett linje 125"/>
            <p:cNvCxnSpPr/>
            <p:nvPr/>
          </p:nvCxnSpPr>
          <p:spPr>
            <a:xfrm flipV="1">
              <a:off x="6582857" y="3768313"/>
              <a:ext cx="0" cy="8107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26"/>
            <p:cNvCxnSpPr/>
            <p:nvPr/>
          </p:nvCxnSpPr>
          <p:spPr>
            <a:xfrm flipV="1">
              <a:off x="7252532" y="3768313"/>
              <a:ext cx="0" cy="8107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linje 127"/>
            <p:cNvCxnSpPr/>
            <p:nvPr/>
          </p:nvCxnSpPr>
          <p:spPr>
            <a:xfrm flipV="1">
              <a:off x="7922206" y="3768313"/>
              <a:ext cx="0" cy="8107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28"/>
            <p:cNvCxnSpPr/>
            <p:nvPr/>
          </p:nvCxnSpPr>
          <p:spPr>
            <a:xfrm flipV="1">
              <a:off x="8591882" y="3768313"/>
              <a:ext cx="0" cy="8107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linje 129"/>
            <p:cNvCxnSpPr/>
            <p:nvPr/>
          </p:nvCxnSpPr>
          <p:spPr>
            <a:xfrm flipV="1">
              <a:off x="5243509" y="3768313"/>
              <a:ext cx="0" cy="8107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linje 52">
              <a:extLst>
                <a:ext uri="{FF2B5EF4-FFF2-40B4-BE49-F238E27FC236}">
                  <a16:creationId xmlns:a16="http://schemas.microsoft.com/office/drawing/2014/main" id="{DF6EFCB9-341C-41CA-A138-C432B4867B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256" y="3768313"/>
              <a:ext cx="0" cy="8107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linje 53">
              <a:extLst>
                <a:ext uri="{FF2B5EF4-FFF2-40B4-BE49-F238E27FC236}">
                  <a16:creationId xmlns:a16="http://schemas.microsoft.com/office/drawing/2014/main" id="{F4D6CA82-5B18-441F-905D-7AB832C8F8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8931" y="3768313"/>
              <a:ext cx="0" cy="81074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Bilde 3">
              <a:extLst>
                <a:ext uri="{FF2B5EF4-FFF2-40B4-BE49-F238E27FC236}">
                  <a16:creationId xmlns:a16="http://schemas.microsoft.com/office/drawing/2014/main" id="{71956988-FE40-45E5-8AED-94B33A066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6014696" y="3792112"/>
              <a:ext cx="378619" cy="786947"/>
            </a:xfrm>
            <a:prstGeom prst="rect">
              <a:avLst/>
            </a:prstGeom>
          </p:spPr>
        </p:pic>
        <p:pic>
          <p:nvPicPr>
            <p:cNvPr id="21" name="Bilde 5">
              <a:extLst>
                <a:ext uri="{FF2B5EF4-FFF2-40B4-BE49-F238E27FC236}">
                  <a16:creationId xmlns:a16="http://schemas.microsoft.com/office/drawing/2014/main" id="{69571ACE-2881-4FB2-9915-42884825B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512" y="4036686"/>
              <a:ext cx="8837912" cy="288803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D2DBE25-CAA1-41F8-BB68-3DF6F95DA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b-NO" dirty="0"/>
              <a:t>Oppsummering</a:t>
            </a:r>
          </a:p>
        </p:txBody>
      </p:sp>
    </p:spTree>
    <p:extLst>
      <p:ext uri="{BB962C8B-B14F-4D97-AF65-F5344CB8AC3E}">
        <p14:creationId xmlns:p14="http://schemas.microsoft.com/office/powerpoint/2010/main" val="2572093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Oppsummering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7941"/>
            <a:ext cx="8229600" cy="47133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Gruppeoppgave: </a:t>
            </a:r>
          </a:p>
          <a:p>
            <a:pPr marL="0" indent="0">
              <a:buNone/>
            </a:pPr>
            <a:r>
              <a:rPr lang="nb-NO" sz="2200" dirty="0"/>
              <a:t>Hva mangler dere av kunnskaper for å kunne løse oppdraget?</a:t>
            </a:r>
          </a:p>
          <a:p>
            <a:pPr marL="0" indent="0">
              <a:buNone/>
            </a:pPr>
            <a:endParaRPr lang="nb-NO" sz="2200" dirty="0"/>
          </a:p>
          <a:p>
            <a:pPr marL="0" indent="0">
              <a:buNone/>
            </a:pPr>
            <a:r>
              <a:rPr lang="nb-NO" sz="2200" dirty="0"/>
              <a:t>Bruk 3 minutt.</a:t>
            </a:r>
          </a:p>
        </p:txBody>
      </p:sp>
    </p:spTree>
    <p:extLst>
      <p:ext uri="{BB962C8B-B14F-4D97-AF65-F5344CB8AC3E}">
        <p14:creationId xmlns:p14="http://schemas.microsoft.com/office/powerpoint/2010/main" val="2594250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nb-NO" sz="2800" dirty="0"/>
              <a:t>Idékonkurranse fra Snakketøyet AS</a:t>
            </a:r>
          </a:p>
          <a:p>
            <a:r>
              <a:rPr lang="nb-NO" sz="2800" dirty="0"/>
              <a:t>Finn opp et smart klesplagg som kommuniserer trådløst med internett for å dekke et behov. </a:t>
            </a:r>
          </a:p>
          <a:p>
            <a:r>
              <a:rPr lang="nb-NO" sz="2800" dirty="0"/>
              <a:t>Presenter id</a:t>
            </a:r>
            <a:r>
              <a:rPr lang="nn-NO" sz="2800" dirty="0"/>
              <a:t>é</a:t>
            </a:r>
            <a:r>
              <a:rPr lang="nb-NO" sz="2800" dirty="0"/>
              <a:t>en gjennom film eller bildeserie.</a:t>
            </a:r>
          </a:p>
          <a:p>
            <a:pPr marL="0" indent="0">
              <a:buNone/>
            </a:pPr>
            <a:endParaRPr lang="nb-NO" sz="2800" dirty="0"/>
          </a:p>
          <a:p>
            <a:endParaRPr lang="nb-NO" sz="2800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400" b="1" dirty="0"/>
              <a:t>Oppdrag snakketøy</a:t>
            </a:r>
            <a:endParaRPr lang="nb-NO" b="1" dirty="0"/>
          </a:p>
        </p:txBody>
      </p:sp>
      <p:sp>
        <p:nvSpPr>
          <p:cNvPr id="10" name="Oval Callout 4">
            <a:extLst>
              <a:ext uri="{FF2B5EF4-FFF2-40B4-BE49-F238E27FC236}">
                <a16:creationId xmlns:a16="http://schemas.microsoft.com/office/drawing/2014/main" id="{C01C2038-CB80-48F3-8875-69F8286AFE09}"/>
              </a:ext>
            </a:extLst>
          </p:cNvPr>
          <p:cNvSpPr/>
          <p:nvPr/>
        </p:nvSpPr>
        <p:spPr>
          <a:xfrm>
            <a:off x="4679429" y="4155368"/>
            <a:ext cx="4032448" cy="2204864"/>
          </a:xfrm>
          <a:prstGeom prst="wedgeEllipseCallout">
            <a:avLst>
              <a:gd name="adj1" fmla="val 35166"/>
              <a:gd name="adj2" fmla="val 541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2400" dirty="0"/>
              <a:t>Les gjennom hele oppdragsbrevet og studer skjemaet i elevheftet (side 1–2). 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6750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Oppsummering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7C4E64E-49C1-4F71-AAF2-DC64C2B5B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484784"/>
            <a:ext cx="4636977" cy="5157192"/>
          </a:xfrm>
          <a:prstGeom prst="rect">
            <a:avLst/>
          </a:prstGeom>
        </p:spPr>
      </p:pic>
      <p:sp>
        <p:nvSpPr>
          <p:cNvPr id="8" name="Oval Callout 4">
            <a:extLst>
              <a:ext uri="{FF2B5EF4-FFF2-40B4-BE49-F238E27FC236}">
                <a16:creationId xmlns:a16="http://schemas.microsoft.com/office/drawing/2014/main" id="{BA17FE35-9318-4CD4-AB8D-5784F39420D6}"/>
              </a:ext>
            </a:extLst>
          </p:cNvPr>
          <p:cNvSpPr/>
          <p:nvPr/>
        </p:nvSpPr>
        <p:spPr>
          <a:xfrm>
            <a:off x="179512" y="2924944"/>
            <a:ext cx="3888432" cy="1916832"/>
          </a:xfrm>
          <a:prstGeom prst="wedgeEllipseCallout">
            <a:avLst>
              <a:gd name="adj1" fmla="val 35166"/>
              <a:gd name="adj2" fmla="val 541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I elevheftet har dere kjennetegn på måloppnåelse. Disse skal være en støtte gjennom undervisningsopplegget.</a:t>
            </a:r>
          </a:p>
          <a:p>
            <a:pPr algn="ctr"/>
            <a:endParaRPr lang="nn-NO" sz="800" dirty="0"/>
          </a:p>
        </p:txBody>
      </p:sp>
    </p:spTree>
    <p:extLst>
      <p:ext uri="{BB962C8B-B14F-4D97-AF65-F5344CB8AC3E}">
        <p14:creationId xmlns:p14="http://schemas.microsoft.com/office/powerpoint/2010/main" val="100848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Oppsummering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7787208" cy="4497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I neste økt skal vi se </a:t>
            </a:r>
            <a:r>
              <a:rPr lang="nn-NO" sz="2200" dirty="0" err="1"/>
              <a:t>nærmere</a:t>
            </a:r>
            <a:r>
              <a:rPr lang="nn-NO" sz="2200" dirty="0"/>
              <a:t> på internett som et elektronisk kommunikasjonssystem.</a:t>
            </a:r>
          </a:p>
          <a:p>
            <a:pPr marL="0" indent="0">
              <a:buNone/>
            </a:pPr>
            <a:r>
              <a:rPr lang="nb-NO" sz="2200" dirty="0"/>
              <a:t>Dere får da flere eksempler på smarte klesplagg som kan hjelpe dere fram til en løsning på oppdraget.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08"/>
            <a:ext cx="1728192" cy="19036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01008"/>
            <a:ext cx="3484540" cy="194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34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400" b="1" dirty="0"/>
              <a:t>Oppdrag snakketøy</a:t>
            </a:r>
            <a:endParaRPr lang="nb-NO" b="1" dirty="0"/>
          </a:p>
        </p:txBody>
      </p:sp>
      <p:sp>
        <p:nvSpPr>
          <p:cNvPr id="12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2800" dirty="0"/>
              <a:t>Tenk-par-del:</a:t>
            </a:r>
          </a:p>
          <a:p>
            <a:r>
              <a:rPr lang="nb-NO" sz="2800" dirty="0"/>
              <a:t>Hva blir det spurt etter i oppdraget?</a:t>
            </a:r>
          </a:p>
          <a:p>
            <a:r>
              <a:rPr lang="nb-NO" sz="2800" dirty="0"/>
              <a:t>Hva slags kompetanse/kunnskap er nødvendig for å løse oppdraget?</a:t>
            </a:r>
          </a:p>
          <a:p>
            <a:pPr marL="0" indent="0">
              <a:buNone/>
            </a:pPr>
            <a:endParaRPr lang="nb-NO" sz="2800" dirty="0"/>
          </a:p>
          <a:p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2906729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Smarte klær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3848978" cy="2855559"/>
          </a:xfrm>
          <a:ln>
            <a:solidFill>
              <a:schemeClr val="tx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00808"/>
            <a:ext cx="4176464" cy="46005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B93F731D-9BBB-48E0-B065-89C4E9AF0E7E}"/>
              </a:ext>
            </a:extLst>
          </p:cNvPr>
          <p:cNvSpPr/>
          <p:nvPr/>
        </p:nvSpPr>
        <p:spPr>
          <a:xfrm>
            <a:off x="375809" y="3983146"/>
            <a:ext cx="4032448" cy="2204864"/>
          </a:xfrm>
          <a:prstGeom prst="wedgeEllipseCallout">
            <a:avLst>
              <a:gd name="adj1" fmla="val 35166"/>
              <a:gd name="adj2" fmla="val 541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n-NO" sz="2400"/>
              <a:t>Jobb i grupper. </a:t>
            </a:r>
            <a:r>
              <a:rPr lang="nn-NO" sz="2400" dirty="0"/>
              <a:t>Noter ned </a:t>
            </a:r>
            <a:r>
              <a:rPr lang="nn-NO" sz="2400" dirty="0" err="1"/>
              <a:t>noen</a:t>
            </a:r>
            <a:r>
              <a:rPr lang="nn-NO" sz="2400" dirty="0"/>
              <a:t> </a:t>
            </a:r>
            <a:r>
              <a:rPr lang="nn-NO" sz="2400" dirty="0" err="1"/>
              <a:t>ideer</a:t>
            </a:r>
            <a:r>
              <a:rPr lang="nn-NO" sz="2400" dirty="0"/>
              <a:t> til andre smarte </a:t>
            </a:r>
            <a:r>
              <a:rPr lang="nn-NO" sz="2400" dirty="0" err="1"/>
              <a:t>klær</a:t>
            </a:r>
            <a:r>
              <a:rPr lang="nn-NO" sz="2400" dirty="0"/>
              <a:t>. 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98406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Eksempel på kommunikasjonssystem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916832"/>
            <a:ext cx="2731988" cy="31409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672955"/>
            <a:ext cx="3438759" cy="21850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72816"/>
            <a:ext cx="3790322" cy="24441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9992" y="1268760"/>
            <a:ext cx="2520280" cy="707886"/>
          </a:xfrm>
          <a:prstGeom prst="rect">
            <a:avLst/>
          </a:prstGeom>
          <a:ln w="190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2000" dirty="0">
                <a:solidFill>
                  <a:srgbClr val="0070C0"/>
                </a:solidFill>
              </a:rPr>
              <a:t>Hvordan får vi sendt en pakke?</a:t>
            </a:r>
          </a:p>
        </p:txBody>
      </p:sp>
    </p:spTree>
    <p:extLst>
      <p:ext uri="{BB962C8B-B14F-4D97-AF65-F5344CB8AC3E}">
        <p14:creationId xmlns:p14="http://schemas.microsoft.com/office/powerpoint/2010/main" val="537650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Flytskjema</a:t>
            </a:r>
            <a:br>
              <a:rPr lang="nb-NO" dirty="0"/>
            </a:br>
            <a:r>
              <a:rPr lang="nb-NO" sz="2400" dirty="0"/>
              <a:t>sende en pakke</a:t>
            </a:r>
            <a:endParaRPr lang="nb-NO" dirty="0"/>
          </a:p>
        </p:txBody>
      </p:sp>
      <p:grpSp>
        <p:nvGrpSpPr>
          <p:cNvPr id="13" name="Group 12"/>
          <p:cNvGrpSpPr/>
          <p:nvPr/>
        </p:nvGrpSpPr>
        <p:grpSpPr>
          <a:xfrm>
            <a:off x="683568" y="1916832"/>
            <a:ext cx="8244408" cy="4772273"/>
            <a:chOff x="827584" y="1052736"/>
            <a:chExt cx="8316416" cy="4916289"/>
          </a:xfrm>
        </p:grpSpPr>
        <p:cxnSp>
          <p:nvCxnSpPr>
            <p:cNvPr id="19" name="Rett pil 18"/>
            <p:cNvCxnSpPr/>
            <p:nvPr/>
          </p:nvCxnSpPr>
          <p:spPr>
            <a:xfrm flipH="1">
              <a:off x="5148064" y="5229200"/>
              <a:ext cx="682330" cy="14823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Rett pil 37"/>
            <p:cNvCxnSpPr/>
            <p:nvPr/>
          </p:nvCxnSpPr>
          <p:spPr>
            <a:xfrm flipH="1">
              <a:off x="6876256" y="3933056"/>
              <a:ext cx="531728" cy="72008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kstSylinder 17"/>
            <p:cNvSpPr txBox="1"/>
            <p:nvPr/>
          </p:nvSpPr>
          <p:spPr>
            <a:xfrm>
              <a:off x="7297725" y="2708920"/>
              <a:ext cx="1846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/>
                <a:t>sender all posten til en</a:t>
              </a:r>
            </a:p>
          </p:txBody>
        </p:sp>
        <p:sp>
          <p:nvSpPr>
            <p:cNvPr id="7" name="TekstSylinder 6"/>
            <p:cNvSpPr txBox="1"/>
            <p:nvPr/>
          </p:nvSpPr>
          <p:spPr>
            <a:xfrm>
              <a:off x="2627784" y="1700808"/>
              <a:ext cx="144016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b-NO" dirty="0"/>
                <a:t>sender</a:t>
              </a:r>
            </a:p>
          </p:txBody>
        </p:sp>
        <p:sp>
          <p:nvSpPr>
            <p:cNvPr id="10" name="TekstSylinder 9"/>
            <p:cNvSpPr txBox="1"/>
            <p:nvPr/>
          </p:nvSpPr>
          <p:spPr>
            <a:xfrm>
              <a:off x="5669523" y="1853208"/>
              <a:ext cx="144016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b-NO" dirty="0"/>
                <a:t>post i butikk</a:t>
              </a:r>
            </a:p>
          </p:txBody>
        </p:sp>
        <p:sp>
          <p:nvSpPr>
            <p:cNvPr id="11" name="TekstSylinder 10"/>
            <p:cNvSpPr txBox="1"/>
            <p:nvPr/>
          </p:nvSpPr>
          <p:spPr>
            <a:xfrm>
              <a:off x="7092280" y="3356992"/>
              <a:ext cx="144016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b-NO" dirty="0"/>
                <a:t>terminal</a:t>
              </a:r>
            </a:p>
          </p:txBody>
        </p:sp>
        <p:sp>
          <p:nvSpPr>
            <p:cNvPr id="12" name="TekstSylinder 11"/>
            <p:cNvSpPr txBox="1"/>
            <p:nvPr/>
          </p:nvSpPr>
          <p:spPr>
            <a:xfrm>
              <a:off x="971600" y="4725144"/>
              <a:ext cx="144016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b-NO" dirty="0"/>
                <a:t>bud</a:t>
              </a:r>
            </a:p>
          </p:txBody>
        </p:sp>
        <p:cxnSp>
          <p:nvCxnSpPr>
            <p:cNvPr id="16" name="Rett pil 15"/>
            <p:cNvCxnSpPr>
              <a:stCxn id="7" idx="3"/>
              <a:endCxn id="10" idx="1"/>
            </p:cNvCxnSpPr>
            <p:nvPr/>
          </p:nvCxnSpPr>
          <p:spPr>
            <a:xfrm>
              <a:off x="4067944" y="1885474"/>
              <a:ext cx="1601579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pil 19"/>
            <p:cNvCxnSpPr/>
            <p:nvPr/>
          </p:nvCxnSpPr>
          <p:spPr>
            <a:xfrm>
              <a:off x="7092280" y="2348880"/>
              <a:ext cx="360040" cy="86409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kstSylinder 35"/>
            <p:cNvSpPr txBox="1"/>
            <p:nvPr/>
          </p:nvSpPr>
          <p:spPr>
            <a:xfrm>
              <a:off x="5940152" y="4725144"/>
              <a:ext cx="980833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b-NO" dirty="0"/>
                <a:t>fly</a:t>
              </a:r>
            </a:p>
          </p:txBody>
        </p:sp>
        <p:sp>
          <p:nvSpPr>
            <p:cNvPr id="2" name="TekstSylinder 1"/>
            <p:cNvSpPr txBox="1"/>
            <p:nvPr/>
          </p:nvSpPr>
          <p:spPr>
            <a:xfrm>
              <a:off x="4167969" y="1544053"/>
              <a:ext cx="23371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/>
                <a:t>leverer en adressert pakke på</a:t>
              </a:r>
            </a:p>
          </p:txBody>
        </p:sp>
        <p:sp>
          <p:nvSpPr>
            <p:cNvPr id="21" name="TekstSylinder 20"/>
            <p:cNvSpPr txBox="1"/>
            <p:nvPr/>
          </p:nvSpPr>
          <p:spPr>
            <a:xfrm>
              <a:off x="7380312" y="4149080"/>
              <a:ext cx="122971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400" dirty="0"/>
                <a:t>Pakken transporteres derfra med et </a:t>
              </a:r>
            </a:p>
          </p:txBody>
        </p:sp>
        <p:sp>
          <p:nvSpPr>
            <p:cNvPr id="23" name="TekstSylinder 22"/>
            <p:cNvSpPr txBox="1"/>
            <p:nvPr/>
          </p:nvSpPr>
          <p:spPr>
            <a:xfrm>
              <a:off x="1043608" y="2852936"/>
              <a:ext cx="144016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b-NO" dirty="0"/>
                <a:t>mottaker</a:t>
              </a:r>
            </a:p>
          </p:txBody>
        </p:sp>
        <p:sp>
          <p:nvSpPr>
            <p:cNvPr id="25" name="TekstSylinder 24"/>
            <p:cNvSpPr txBox="1"/>
            <p:nvPr/>
          </p:nvSpPr>
          <p:spPr>
            <a:xfrm>
              <a:off x="3491880" y="5301208"/>
              <a:ext cx="144016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b-NO" dirty="0"/>
                <a:t>postmottak</a:t>
              </a:r>
            </a:p>
          </p:txBody>
        </p:sp>
        <p:cxnSp>
          <p:nvCxnSpPr>
            <p:cNvPr id="27" name="Rett pil 26"/>
            <p:cNvCxnSpPr/>
            <p:nvPr/>
          </p:nvCxnSpPr>
          <p:spPr>
            <a:xfrm flipH="1" flipV="1">
              <a:off x="2411760" y="5157192"/>
              <a:ext cx="1007478" cy="24532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pil 28"/>
            <p:cNvCxnSpPr/>
            <p:nvPr/>
          </p:nvCxnSpPr>
          <p:spPr>
            <a:xfrm flipV="1">
              <a:off x="1384774" y="3429000"/>
              <a:ext cx="18874" cy="120584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kstSylinder 32"/>
            <p:cNvSpPr txBox="1"/>
            <p:nvPr/>
          </p:nvSpPr>
          <p:spPr>
            <a:xfrm>
              <a:off x="4716016" y="5661248"/>
              <a:ext cx="18886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/>
                <a:t>pakken havner på riktig</a:t>
              </a:r>
            </a:p>
          </p:txBody>
        </p:sp>
        <p:sp>
          <p:nvSpPr>
            <p:cNvPr id="34" name="TekstSylinder 33"/>
            <p:cNvSpPr txBox="1"/>
            <p:nvPr/>
          </p:nvSpPr>
          <p:spPr>
            <a:xfrm>
              <a:off x="1475656" y="5373216"/>
              <a:ext cx="15524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400" dirty="0"/>
                <a:t>pakken tas med ut av et </a:t>
              </a:r>
            </a:p>
          </p:txBody>
        </p:sp>
        <p:sp>
          <p:nvSpPr>
            <p:cNvPr id="35" name="TekstSylinder 34"/>
            <p:cNvSpPr txBox="1"/>
            <p:nvPr/>
          </p:nvSpPr>
          <p:spPr>
            <a:xfrm>
              <a:off x="1619672" y="3861048"/>
              <a:ext cx="15188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dirty="0"/>
                <a:t>Leverer pakken til 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1052736"/>
              <a:ext cx="1190007" cy="1368152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6588224" y="692696"/>
            <a:ext cx="2016224" cy="1200329"/>
          </a:xfrm>
          <a:prstGeom prst="rect">
            <a:avLst/>
          </a:prstGeom>
          <a:solidFill>
            <a:srgbClr val="FFC000">
              <a:alpha val="53000"/>
            </a:srgb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/>
              <a:t>Et flytskjema er en grafisk framstilling av en prosess eller et system</a:t>
            </a:r>
          </a:p>
        </p:txBody>
      </p:sp>
    </p:spTree>
    <p:extLst>
      <p:ext uri="{BB962C8B-B14F-4D97-AF65-F5344CB8AC3E}">
        <p14:creationId xmlns:p14="http://schemas.microsoft.com/office/powerpoint/2010/main" val="1303490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556792"/>
            <a:ext cx="8229600" cy="4237931"/>
          </a:xfrm>
        </p:spPr>
        <p:txBody>
          <a:bodyPr>
            <a:normAutofit/>
          </a:bodyPr>
          <a:lstStyle/>
          <a:p>
            <a:r>
              <a:rPr lang="nb-NO" sz="2200" dirty="0"/>
              <a:t>Funksjonen til alle kommunikasjonssystem er å sende informasjon fra en sender til én eller flere mottakere.</a:t>
            </a:r>
          </a:p>
          <a:p>
            <a:r>
              <a:rPr lang="nb-NO" sz="2200" dirty="0"/>
              <a:t>Et kommunikasjonssystem består av flere deler med hver sin funksjon. Delene jobber sammen for å overføre informasjon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b-NO" dirty="0"/>
              <a:t>Kommunikasjonssystem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2839344" y="3933056"/>
            <a:ext cx="5976664" cy="2204864"/>
          </a:xfrm>
          <a:prstGeom prst="wedgeEllipseCallout">
            <a:avLst>
              <a:gd name="adj1" fmla="val 35166"/>
              <a:gd name="adj2" fmla="val 541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/>
              <a:t>Å sende en pakke er et eksempel på et kommunikasjonssystem. Kan dere komme på flere eksempler på kommunikasjonssystemer?</a:t>
            </a:r>
          </a:p>
        </p:txBody>
      </p:sp>
    </p:spTree>
    <p:extLst>
      <p:ext uri="{BB962C8B-B14F-4D97-AF65-F5344CB8AC3E}">
        <p14:creationId xmlns:p14="http://schemas.microsoft.com/office/powerpoint/2010/main" val="181036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38660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I mørket lagde det norske paret tre korte glimt, tre lang og tre korte igjen med lommelykta, med andre ord lagde de nødsignalet SOS. Det skriver gd.no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620688"/>
            <a:ext cx="5671035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27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Hvilket ord?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Hvilket ord på tre bokstaver sendes her?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2564904"/>
            <a:ext cx="3744416" cy="3638299"/>
          </a:xfrm>
          <a:prstGeom prst="rect">
            <a:avLst/>
          </a:prstGeom>
        </p:spPr>
      </p:pic>
      <p:pic>
        <p:nvPicPr>
          <p:cNvPr id="5" name="Morse BR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2209483"/>
            <a:ext cx="2448272" cy="435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8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13228</TotalTime>
  <Words>885</Words>
  <Application>Microsoft Office PowerPoint</Application>
  <PresentationFormat>Skjermfremvisning (4:3)</PresentationFormat>
  <Paragraphs>163</Paragraphs>
  <Slides>21</Slides>
  <Notes>5</Notes>
  <HiddenSlides>0</HiddenSlides>
  <MMClips>1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Office-tema</vt:lpstr>
      <vt:lpstr>Smarte klær til fiskere</vt:lpstr>
      <vt:lpstr>Oppdrag snakketøy</vt:lpstr>
      <vt:lpstr>Oppdrag snakketøy</vt:lpstr>
      <vt:lpstr>Smarte klær</vt:lpstr>
      <vt:lpstr>Eksempel på kommunikasjonssystem</vt:lpstr>
      <vt:lpstr>Flytskjema sende en pakke</vt:lpstr>
      <vt:lpstr>Kommunikasjonssystem</vt:lpstr>
      <vt:lpstr>PowerPoint-presentasjon</vt:lpstr>
      <vt:lpstr>Hvilket ord?</vt:lpstr>
      <vt:lpstr>Kommunikasjonssystem</vt:lpstr>
      <vt:lpstr>Kommunikasjonssystem</vt:lpstr>
      <vt:lpstr>Hva er elektromagnetisk stråling?</vt:lpstr>
      <vt:lpstr>PowerPoint-presentasjon</vt:lpstr>
      <vt:lpstr>Elektromagnetisk stråling</vt:lpstr>
      <vt:lpstr>PowerPoint-presentasjon</vt:lpstr>
      <vt:lpstr>Sammenlign IR, bluetooth og wifi</vt:lpstr>
      <vt:lpstr>Stråling og energi</vt:lpstr>
      <vt:lpstr>Oppsummering</vt:lpstr>
      <vt:lpstr>Oppsummering</vt:lpstr>
      <vt:lpstr>Oppsummering</vt:lpstr>
      <vt:lpstr>Oppsummering</vt:lpstr>
    </vt:vector>
  </TitlesOfParts>
  <Company>Universitetet i Oslo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Øystein Sørborg</dc:creator>
  <cp:lastModifiedBy>Øystein Sørborg</cp:lastModifiedBy>
  <cp:revision>377</cp:revision>
  <dcterms:created xsi:type="dcterms:W3CDTF">2016-11-04T13:38:15Z</dcterms:created>
  <dcterms:modified xsi:type="dcterms:W3CDTF">2021-11-23T12:57:54Z</dcterms:modified>
</cp:coreProperties>
</file>