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6" r:id="rId5"/>
    <p:sldId id="268" r:id="rId6"/>
    <p:sldId id="270" r:id="rId7"/>
    <p:sldId id="271" r:id="rId8"/>
    <p:sldId id="286" r:id="rId9"/>
    <p:sldId id="273" r:id="rId10"/>
    <p:sldId id="274" r:id="rId11"/>
    <p:sldId id="275" r:id="rId12"/>
    <p:sldId id="276" r:id="rId13"/>
    <p:sldId id="257" r:id="rId14"/>
    <p:sldId id="277" r:id="rId15"/>
    <p:sldId id="278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5CCA-D68D-4E07-AC1E-857333629BD2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D9BE4-67E5-41A2-BA4E-0D39F59921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85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4DB2-630C-49C2-9176-EA62F276080C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6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D0FC-A7FB-4A5C-BD2A-620F2E2A8F97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7A4C-E0AF-4CC4-A108-8C96951FB3C8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DE2D-D90F-498D-8686-1EF77FAD9F2E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9BDD-5CEF-4733-A88E-9DF244400B2B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02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AE0-F026-47EA-B2C6-F8C8ED6881C0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31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633A-5D78-47DD-BE54-668A29E3CDAC}" type="datetime1">
              <a:rPr lang="nb-NO" smtClean="0"/>
              <a:t>22.06.2018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4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A54-6340-4D88-B3D0-5790973D077F}" type="datetime1">
              <a:rPr lang="nb-NO" smtClean="0"/>
              <a:t>22.06.2018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7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646-77E2-4FB7-A156-82BA4C45C0D9}" type="datetime1">
              <a:rPr lang="nb-NO" smtClean="0"/>
              <a:t>22.06.2018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45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48D1-D36C-4A8A-89C5-6A4CE71756E0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72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CD18-5CD3-4480-BEC9-33B38759666C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6675-554A-44B1-8AFF-DC074D489F59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5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Systemer 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9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816"/>
            <a:ext cx="8229600" cy="1143000"/>
          </a:xfrm>
        </p:spPr>
        <p:txBody>
          <a:bodyPr/>
          <a:lstStyle/>
          <a:p>
            <a:r>
              <a:rPr lang="nb-NO" b="1" dirty="0" smtClean="0"/>
              <a:t>Observere</a:t>
            </a:r>
            <a:endParaRPr lang="nb-N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3644" r="1359"/>
          <a:stretch/>
        </p:blipFill>
        <p:spPr bwMode="auto">
          <a:xfrm>
            <a:off x="1979712" y="3547596"/>
            <a:ext cx="5267472" cy="3136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441393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observere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413939"/>
            <a:ext cx="237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e, lukte, høre, smake, føle 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11560" y="1340768"/>
            <a:ext cx="3024336" cy="1080120"/>
          </a:xfrm>
          <a:prstGeom prst="wedgeEllipseCallout">
            <a:avLst>
              <a:gd name="adj1" fmla="val 48267"/>
              <a:gd name="adj2" fmla="val -62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Hva betyr </a:t>
            </a:r>
            <a:r>
              <a:rPr lang="nb-NO" sz="2400" i="1" dirty="0" smtClean="0"/>
              <a:t>å </a:t>
            </a:r>
            <a:r>
              <a:rPr lang="nb-NO" sz="2400" b="1" i="1" dirty="0" smtClean="0"/>
              <a:t>observere</a:t>
            </a:r>
            <a:r>
              <a:rPr lang="nb-NO" sz="2400" dirty="0" smtClean="0"/>
              <a:t>? </a:t>
            </a:r>
            <a:endParaRPr lang="nb-NO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10</a:t>
            </a:fld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4197278" y="2024844"/>
            <a:ext cx="4493858" cy="1080120"/>
          </a:xfrm>
          <a:prstGeom prst="wedgeRoundRectCallout">
            <a:avLst>
              <a:gd name="adj1" fmla="val -39027"/>
              <a:gd name="adj2" fmla="val -1281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Bruke en eller flere av sansene for å undersøke noe nærmere</a:t>
            </a:r>
            <a:r>
              <a:rPr lang="nb-NO" sz="2400" dirty="0" smtClean="0"/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967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Forskerføtter og leserøtter\ELEKTRISITET\Bilder\Bilder til lærerveiledningene\Systemer - kirsebærsteinutta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69" y="1957491"/>
            <a:ext cx="6143367" cy="32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4" y="5157192"/>
            <a:ext cx="6408712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11</a:t>
            </a:fld>
            <a:endParaRPr lang="nb-NO" dirty="0"/>
          </a:p>
        </p:txBody>
      </p:sp>
      <p:sp>
        <p:nvSpPr>
          <p:cNvPr id="4" name="Oval Callout 3"/>
          <p:cNvSpPr/>
          <p:nvPr/>
        </p:nvSpPr>
        <p:spPr>
          <a:xfrm>
            <a:off x="539552" y="79773"/>
            <a:ext cx="4608512" cy="1728192"/>
          </a:xfrm>
          <a:prstGeom prst="wedgeEllipseCallout">
            <a:avLst>
              <a:gd name="adj1" fmla="val 25717"/>
              <a:gd name="adj2" fmla="val 75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Hva </a:t>
            </a:r>
            <a:r>
              <a:rPr lang="nb-NO" sz="2200" b="1" dirty="0"/>
              <a:t>observerte</a:t>
            </a:r>
            <a:r>
              <a:rPr lang="nb-NO" sz="2200" dirty="0"/>
              <a:t> du ved kirsebærsteinuttakeren som hjalp deg å finne ut hvilken </a:t>
            </a:r>
            <a:r>
              <a:rPr lang="nb-NO" sz="2200" b="1" dirty="0"/>
              <a:t>funksjon</a:t>
            </a:r>
            <a:r>
              <a:rPr lang="nb-NO" sz="2200" dirty="0"/>
              <a:t> den har?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139952" y="5301208"/>
            <a:ext cx="3312368" cy="936104"/>
          </a:xfrm>
          <a:prstGeom prst="wedgeEllipseCallout">
            <a:avLst>
              <a:gd name="adj1" fmla="val -32548"/>
              <a:gd name="adj2" fmla="val -82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Hvordan jobber delene sammen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045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Hva er et </a:t>
            </a:r>
            <a:r>
              <a:rPr lang="nb-NO" sz="4000" b="1" dirty="0" smtClean="0"/>
              <a:t>system</a:t>
            </a:r>
            <a:r>
              <a:rPr lang="nb-NO" sz="4000" dirty="0" smtClean="0"/>
              <a:t>? </a:t>
            </a:r>
            <a:endParaRPr lang="nb-NO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060848"/>
            <a:ext cx="8928992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Et system er satt sammen av deler som jobber sammen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5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13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2914"/>
            <a:ext cx="3724664" cy="58521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571181" y="1124744"/>
            <a:ext cx="4320480" cy="1440160"/>
          </a:xfrm>
          <a:prstGeom prst="wedgeEllipseCallout">
            <a:avLst>
              <a:gd name="adj1" fmla="val -67562"/>
              <a:gd name="adj2" fmla="val 5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Hva er </a:t>
            </a:r>
            <a:r>
              <a:rPr lang="nb-NO" sz="2400" b="1" dirty="0"/>
              <a:t>funksjonen </a:t>
            </a:r>
            <a:r>
              <a:rPr lang="nb-NO" sz="2400" dirty="0"/>
              <a:t>til de ulike delene av en sparkesykkel</a:t>
            </a:r>
            <a:r>
              <a:rPr lang="nb-NO" sz="2400" b="1" dirty="0" smtClean="0"/>
              <a:t>?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165" y="1268760"/>
            <a:ext cx="5845324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600" dirty="0" smtClean="0"/>
          </a:p>
          <a:p>
            <a:r>
              <a:rPr lang="nb-NO" sz="2600" dirty="0" smtClean="0"/>
              <a:t>Hvilke deler består en sparkesykkel av? </a:t>
            </a:r>
          </a:p>
          <a:p>
            <a:endParaRPr lang="nb-NO" sz="2600" b="1" i="1" dirty="0" smtClean="0"/>
          </a:p>
          <a:p>
            <a:r>
              <a:rPr lang="nb-NO" sz="2600" i="1" dirty="0" smtClean="0"/>
              <a:t>Hva er </a:t>
            </a:r>
            <a:r>
              <a:rPr lang="nb-NO" sz="2600" b="1" i="1" dirty="0" smtClean="0"/>
              <a:t>funksjonen </a:t>
            </a:r>
            <a:r>
              <a:rPr lang="nb-NO" sz="2600" i="1" dirty="0" smtClean="0"/>
              <a:t>til de ulike delene av en sparkesykkel? </a:t>
            </a:r>
          </a:p>
          <a:p>
            <a:endParaRPr lang="nb-NO" sz="2600" dirty="0" smtClean="0"/>
          </a:p>
          <a:p>
            <a:r>
              <a:rPr lang="nb-NO" sz="2600" dirty="0" smtClean="0"/>
              <a:t>Hvor i teksten fant du informasjon?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14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" y="764704"/>
            <a:ext cx="279563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395536" y="1772816"/>
            <a:ext cx="8280920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Alle delene i et system har hver sin funksjon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248869" y="260648"/>
            <a:ext cx="4248472" cy="1719783"/>
          </a:xfrm>
          <a:prstGeom prst="wedgeEllipseCallout">
            <a:avLst>
              <a:gd name="adj1" fmla="val -63482"/>
              <a:gd name="adj2" fmla="val 53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om hjulet hadde en annen </a:t>
            </a:r>
            <a:r>
              <a:rPr lang="nb-NO" sz="2200" b="1" dirty="0" smtClean="0"/>
              <a:t>form</a:t>
            </a:r>
            <a:r>
              <a:rPr lang="nb-NO" sz="2200" dirty="0" smtClean="0"/>
              <a:t>? Ville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være den samme?</a:t>
            </a:r>
            <a:endParaRPr lang="nb-NO" sz="2200" dirty="0"/>
          </a:p>
        </p:txBody>
      </p:sp>
      <p:sp>
        <p:nvSpPr>
          <p:cNvPr id="8" name="Oval Callout 7"/>
          <p:cNvSpPr/>
          <p:nvPr/>
        </p:nvSpPr>
        <p:spPr>
          <a:xfrm>
            <a:off x="4815594" y="2575198"/>
            <a:ext cx="3816424" cy="1230221"/>
          </a:xfrm>
          <a:prstGeom prst="wedgeEllipseCallout">
            <a:avLst>
              <a:gd name="adj1" fmla="val -76916"/>
              <a:gd name="adj2" fmla="val 48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Kunne hjulet ha rullet hvis det var firkantet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9" name="Oval Callout 8"/>
          <p:cNvSpPr/>
          <p:nvPr/>
        </p:nvSpPr>
        <p:spPr>
          <a:xfrm>
            <a:off x="4527562" y="4797152"/>
            <a:ext cx="4004878" cy="1224136"/>
          </a:xfrm>
          <a:prstGeom prst="wedgeEllipseCallout">
            <a:avLst>
              <a:gd name="adj1" fmla="val -63762"/>
              <a:gd name="adj2" fmla="val -64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om hjulet var slapt som en gummistrikk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16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6" t="56737" r="58849"/>
          <a:stretch/>
        </p:blipFill>
        <p:spPr>
          <a:xfrm>
            <a:off x="379920" y="1381912"/>
            <a:ext cx="3222678" cy="48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9512" y="1628800"/>
            <a:ext cx="8640960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Delens form kan hjelpe den å fungere som den skal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7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19464" y="1886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dirty="0" smtClean="0"/>
              <a:t>Hvorfor er en sparkesykkel et </a:t>
            </a:r>
            <a:r>
              <a:rPr lang="nb-NO" sz="3200" b="1" dirty="0" smtClean="0"/>
              <a:t>system</a:t>
            </a:r>
            <a:r>
              <a:rPr lang="nb-NO" sz="3200" dirty="0" smtClean="0"/>
              <a:t>?</a:t>
            </a:r>
            <a:r>
              <a:rPr lang="nb-NO" sz="3200" b="1" dirty="0" smtClean="0"/>
              <a:t> </a:t>
            </a:r>
            <a:endParaRPr lang="nb-NO" sz="32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198303"/>
            <a:ext cx="2304256" cy="36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51520" y="4822138"/>
            <a:ext cx="4164388" cy="1260748"/>
          </a:xfrm>
          <a:prstGeom prst="wedgeEllipseCallout">
            <a:avLst>
              <a:gd name="adj1" fmla="val 40568"/>
              <a:gd name="adj2" fmla="val -73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Består sparkesykkelen av flere </a:t>
            </a:r>
            <a:r>
              <a:rPr lang="nb-NO" sz="2400" b="1" dirty="0" smtClean="0"/>
              <a:t>systemer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3" name="Oval Callout 2"/>
          <p:cNvSpPr/>
          <p:nvPr/>
        </p:nvSpPr>
        <p:spPr>
          <a:xfrm>
            <a:off x="5508104" y="5501560"/>
            <a:ext cx="1728191" cy="773316"/>
          </a:xfrm>
          <a:prstGeom prst="wedgeEllipseCallout">
            <a:avLst>
              <a:gd name="adj1" fmla="val -60384"/>
              <a:gd name="adj2" fmla="val -105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Hvilke? </a:t>
            </a:r>
            <a:endParaRPr lang="nb-NO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7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969" y="1196752"/>
            <a:ext cx="2664296" cy="41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19</a:t>
            </a:fld>
            <a:endParaRPr lang="nb-NO"/>
          </a:p>
        </p:txBody>
      </p:sp>
      <p:sp>
        <p:nvSpPr>
          <p:cNvPr id="7" name="Oval Callout 6"/>
          <p:cNvSpPr/>
          <p:nvPr/>
        </p:nvSpPr>
        <p:spPr>
          <a:xfrm>
            <a:off x="464109" y="476671"/>
            <a:ext cx="5404035" cy="1253505"/>
          </a:xfrm>
          <a:prstGeom prst="wedgeEllipseCallout">
            <a:avLst>
              <a:gd name="adj1" fmla="val 48172"/>
              <a:gd name="adj2" fmla="val 83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Hvorfor er det nyttig å tenke på noe som et </a:t>
            </a:r>
            <a:r>
              <a:rPr lang="nb-NO" sz="2400" b="1" dirty="0"/>
              <a:t>system?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55576" y="2677748"/>
            <a:ext cx="4029014" cy="1111292"/>
          </a:xfrm>
          <a:prstGeom prst="wedgeRoundRectCallout">
            <a:avLst>
              <a:gd name="adj1" fmla="val 81713"/>
              <a:gd name="adj2" fmla="val -18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Lettere å forstå </a:t>
            </a:r>
            <a:r>
              <a:rPr lang="nb-NO" sz="2400" b="1" dirty="0"/>
              <a:t>formen</a:t>
            </a:r>
            <a:r>
              <a:rPr lang="nb-NO" sz="2400" dirty="0"/>
              <a:t> og </a:t>
            </a:r>
            <a:r>
              <a:rPr lang="nb-NO" sz="2400" b="1" dirty="0"/>
              <a:t>funksjonen</a:t>
            </a:r>
            <a:r>
              <a:rPr lang="nb-NO" sz="2400" dirty="0"/>
              <a:t> til hver del</a:t>
            </a:r>
            <a:r>
              <a:rPr lang="nb-NO" sz="2400" dirty="0" smtClean="0"/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85906" y="4904074"/>
            <a:ext cx="3960440" cy="957612"/>
          </a:xfrm>
          <a:prstGeom prst="wedgeRoundRectCallout">
            <a:avLst>
              <a:gd name="adj1" fmla="val 53865"/>
              <a:gd name="adj2" fmla="val -96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Lettere å forstå hvordan delene jobber sammen</a:t>
            </a:r>
            <a:r>
              <a:rPr lang="nb-NO" sz="2400" dirty="0" smtClean="0"/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accent2"/>
                </a:solidFill>
              </a:rPr>
              <a:t>Hva er et </a:t>
            </a:r>
            <a:r>
              <a:rPr lang="nb-NO" sz="2800" b="1" i="1" dirty="0" smtClean="0">
                <a:solidFill>
                  <a:schemeClr val="accent2"/>
                </a:solidFill>
              </a:rPr>
              <a:t>syste</a:t>
            </a:r>
            <a:r>
              <a:rPr lang="nb-NO" sz="2800" b="1" i="1" dirty="0">
                <a:solidFill>
                  <a:schemeClr val="accent2"/>
                </a:solidFill>
              </a:rPr>
              <a:t>m</a:t>
            </a:r>
            <a:r>
              <a:rPr lang="nb-NO" sz="2800" i="1" dirty="0" smtClean="0">
                <a:solidFill>
                  <a:schemeClr val="accent2"/>
                </a:solidFill>
              </a:rPr>
              <a:t>? </a:t>
            </a:r>
            <a:r>
              <a:rPr lang="nb-NO" sz="2600" i="1" dirty="0" smtClean="0">
                <a:solidFill>
                  <a:schemeClr val="accent2"/>
                </a:solidFill>
              </a:rPr>
              <a:t/>
            </a:r>
            <a:br>
              <a:rPr lang="nb-NO" sz="2600" i="1" dirty="0" smtClean="0">
                <a:solidFill>
                  <a:schemeClr val="accent2"/>
                </a:solidFill>
              </a:rPr>
            </a:br>
            <a:endParaRPr lang="nb-NO" sz="2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Diskuter med naboen i ett minutt.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0648"/>
            <a:ext cx="3419872" cy="77809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1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Mystisk </a:t>
            </a:r>
            <a:r>
              <a:rPr lang="nb-NO" sz="3200" b="1" dirty="0" smtClean="0"/>
              <a:t>system</a:t>
            </a:r>
            <a:endParaRPr lang="nb-NO" sz="3200" b="1" dirty="0"/>
          </a:p>
        </p:txBody>
      </p:sp>
      <p:pic>
        <p:nvPicPr>
          <p:cNvPr id="1026" name="Picture 2" descr="N:\Forskerføtter og leserøtter\ELEKTRISITET\Bilder\Bilder til lærerveiledningene\Systemer - kirsebærsteinutta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9" y="1848362"/>
            <a:ext cx="7678222" cy="4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accent2"/>
                </a:solidFill>
              </a:rPr>
              <a:t>Hvordan tror du det mystiske </a:t>
            </a:r>
            <a:r>
              <a:rPr lang="nb-NO" sz="2800" b="1" i="1" dirty="0" smtClean="0">
                <a:solidFill>
                  <a:schemeClr val="accent2"/>
                </a:solidFill>
              </a:rPr>
              <a:t>systemet</a:t>
            </a:r>
            <a:r>
              <a:rPr lang="nb-NO" sz="2800" i="1" dirty="0" smtClean="0">
                <a:solidFill>
                  <a:schemeClr val="accent2"/>
                </a:solidFill>
              </a:rPr>
              <a:t> virker?  </a:t>
            </a:r>
          </a:p>
          <a:p>
            <a:endParaRPr lang="nb-N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3491880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1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accent2"/>
                </a:solidFill>
              </a:rPr>
              <a:t>Hva tror du det mystiske </a:t>
            </a:r>
            <a:r>
              <a:rPr lang="nb-NO" sz="2800" b="1" i="1" dirty="0" smtClean="0">
                <a:solidFill>
                  <a:schemeClr val="accent2"/>
                </a:solidFill>
              </a:rPr>
              <a:t>systemet</a:t>
            </a:r>
            <a:r>
              <a:rPr lang="nb-NO" sz="2800" i="1" dirty="0" smtClean="0">
                <a:solidFill>
                  <a:schemeClr val="accent2"/>
                </a:solidFill>
              </a:rPr>
              <a:t> kan brukes til? </a:t>
            </a: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4664"/>
            <a:ext cx="3707904" cy="79208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Kirsebærsteinuttaker </a:t>
            </a:r>
            <a:endParaRPr lang="nb-NO" sz="4800" dirty="0"/>
          </a:p>
        </p:txBody>
      </p:sp>
      <p:pic>
        <p:nvPicPr>
          <p:cNvPr id="1026" name="Picture 2" descr="N:\Forskerføtter og leserøtter\ELEKTRISITET\Bilder\Bilder til lærerveiledningene\Systemer - kirsebærsteinutta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798602" cy="3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agda\AppData\Local\Microsoft\Windows\Temporary Internet Files\Content.IE5\VXE0FFPK\cutie_mark___blind_bag_cherry_spices_by_durpy-d5prdx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28"/>
            <a:ext cx="2055846" cy="22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49969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Brukes til å ta steiner ut av kirsebær </a:t>
            </a:r>
            <a:endParaRPr lang="nb-NO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50912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Kopp der kirsebæret ligger </a:t>
            </a:r>
            <a:endParaRPr lang="nb-NO" dirty="0"/>
          </a:p>
        </p:txBody>
      </p:sp>
      <p:sp>
        <p:nvSpPr>
          <p:cNvPr id="5" name="Right Arrow 4"/>
          <p:cNvSpPr/>
          <p:nvPr/>
        </p:nvSpPr>
        <p:spPr>
          <a:xfrm rot="1257787">
            <a:off x="1306932" y="4585313"/>
            <a:ext cx="481464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4139952" y="27809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Håndtak som kan presses ned </a:t>
            </a:r>
            <a:endParaRPr lang="nb-NO" dirty="0"/>
          </a:p>
        </p:txBody>
      </p:sp>
      <p:sp>
        <p:nvSpPr>
          <p:cNvPr id="11" name="Right Arrow 10"/>
          <p:cNvSpPr/>
          <p:nvPr/>
        </p:nvSpPr>
        <p:spPr>
          <a:xfrm rot="7757392">
            <a:off x="4743870" y="3261566"/>
            <a:ext cx="481464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980057" y="3284984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Nåla stikkes inn i kirsebæret</a:t>
            </a:r>
            <a:endParaRPr lang="nb-NO" dirty="0"/>
          </a:p>
        </p:txBody>
      </p:sp>
      <p:sp>
        <p:nvSpPr>
          <p:cNvPr id="13" name="Right Arrow 12"/>
          <p:cNvSpPr/>
          <p:nvPr/>
        </p:nvSpPr>
        <p:spPr>
          <a:xfrm rot="2137772">
            <a:off x="1814319" y="3973193"/>
            <a:ext cx="481464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2843808" y="5589240"/>
            <a:ext cx="225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Og steinen kommer ut gjennom hullet</a:t>
            </a:r>
            <a:endParaRPr lang="nb-NO" dirty="0"/>
          </a:p>
        </p:txBody>
      </p:sp>
      <p:sp>
        <p:nvSpPr>
          <p:cNvPr id="15" name="Right Arrow 14"/>
          <p:cNvSpPr/>
          <p:nvPr/>
        </p:nvSpPr>
        <p:spPr>
          <a:xfrm rot="14146347">
            <a:off x="2376616" y="5726397"/>
            <a:ext cx="541147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5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764704"/>
            <a:ext cx="8229600" cy="1143000"/>
          </a:xfrm>
        </p:spPr>
        <p:txBody>
          <a:bodyPr>
            <a:normAutofit/>
          </a:bodyPr>
          <a:lstStyle/>
          <a:p>
            <a:r>
              <a:rPr lang="nb-NO" sz="4800" dirty="0" smtClean="0"/>
              <a:t>Begrepsveggen</a:t>
            </a:r>
            <a:endParaRPr lang="nb-NO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12582"/>
            <a:ext cx="8229600" cy="4525963"/>
          </a:xfrm>
        </p:spPr>
        <p:txBody>
          <a:bodyPr/>
          <a:lstStyle/>
          <a:p>
            <a:r>
              <a:rPr lang="nb-NO" dirty="0" smtClean="0"/>
              <a:t>Oversikt over det klassen lærer i naturfag </a:t>
            </a:r>
            <a:endParaRPr lang="nb-NO" dirty="0"/>
          </a:p>
        </p:txBody>
      </p:sp>
      <p:pic>
        <p:nvPicPr>
          <p:cNvPr id="3074" name="Picture 2" descr="C:\Users\mariagda\AppData\Local\Microsoft\Windows\Temporary Internet Files\Content.IE5\SKAPFUU3\Note-with-pin-11273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5" y="2982267"/>
            <a:ext cx="3528392" cy="3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221088"/>
            <a:ext cx="475252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System</a:t>
            </a:r>
            <a:endParaRPr lang="nb-NO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2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Funksjon</a:t>
            </a:r>
            <a:endParaRPr lang="nb-NO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Hva noe gjør eller hva det brukes til.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4113544"/>
            <a:ext cx="1826890" cy="2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39552" y="2492897"/>
            <a:ext cx="4536504" cy="1368151"/>
          </a:xfrm>
          <a:prstGeom prst="wedgeEllipseCallout">
            <a:avLst>
              <a:gd name="adj1" fmla="val -33443"/>
              <a:gd name="adj2" fmla="val 6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Hva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kirsebærsteinuttakeren? </a:t>
            </a:r>
            <a:endParaRPr lang="nb-NO" sz="2400" dirty="0"/>
          </a:p>
        </p:txBody>
      </p:sp>
      <p:sp>
        <p:nvSpPr>
          <p:cNvPr id="5" name="Oval Callout 4"/>
          <p:cNvSpPr/>
          <p:nvPr/>
        </p:nvSpPr>
        <p:spPr>
          <a:xfrm>
            <a:off x="5796136" y="2996952"/>
            <a:ext cx="3069654" cy="1224137"/>
          </a:xfrm>
          <a:prstGeom prst="wedgeEllipseCallout">
            <a:avLst>
              <a:gd name="adj1" fmla="val -48018"/>
              <a:gd name="adj2" fmla="val 77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Hva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</a:t>
            </a:r>
            <a:r>
              <a:rPr lang="nb-NO" sz="2400" dirty="0" smtClean="0"/>
              <a:t>til en gaffel? </a:t>
            </a:r>
            <a:endParaRPr lang="nb-NO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9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7504" y="1844824"/>
            <a:ext cx="8856984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Funksjon er hva noe gjør eller hva det brukes til.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2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364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Forkurs</vt:lpstr>
      <vt:lpstr>Tenk-par-del</vt:lpstr>
      <vt:lpstr>Mystisk system</vt:lpstr>
      <vt:lpstr>Tenk-par-del</vt:lpstr>
      <vt:lpstr>Tenk-par-del</vt:lpstr>
      <vt:lpstr>Kirsebærsteinuttaker </vt:lpstr>
      <vt:lpstr>Begrepsveggen</vt:lpstr>
      <vt:lpstr>Funksjon</vt:lpstr>
      <vt:lpstr>PowerPoint Presentation</vt:lpstr>
      <vt:lpstr>Observere</vt:lpstr>
      <vt:lpstr>PowerPoint Presentation</vt:lpstr>
      <vt:lpstr>Hva er et system?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Oddrun Voll</dc:creator>
  <cp:lastModifiedBy>Maria Gaare Dahl</cp:lastModifiedBy>
  <cp:revision>115</cp:revision>
  <dcterms:created xsi:type="dcterms:W3CDTF">2017-02-13T14:17:35Z</dcterms:created>
  <dcterms:modified xsi:type="dcterms:W3CDTF">2018-06-22T12:54:13Z</dcterms:modified>
</cp:coreProperties>
</file>