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6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8FE"/>
    <a:srgbClr val="D0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211F-5301-45AA-A0C4-1CB1E0751E74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96D7-D53B-483B-B004-4E2E9FAE97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7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93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83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28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7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8961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4560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278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0527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3807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94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0088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2658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1515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4540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406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BF76-2D8F-4021-94FA-FBE068699838}" type="datetime1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34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ved=0ahUKEwjy0Z3ur5fSAhVlCpoKHXswCEYQjRwIBw&amp;url=https://www.tktrading.dk/shop/5mm-gule-dioder-406p.html&amp;psig=AFQjCNE7koy2R9EYD2QNKSqsfrfQY3Y3Ww&amp;ust=148742920066029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9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Koble en elektrisk krets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8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4" y="448260"/>
            <a:ext cx="7488832" cy="18002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Hvilket av bildene viser en god kobling? </a:t>
            </a:r>
          </a:p>
          <a:p>
            <a:r>
              <a:rPr lang="nb-NO" sz="2400" dirty="0" smtClean="0"/>
              <a:t>Hvilket av bildene viser en dårlig kobling? </a:t>
            </a:r>
          </a:p>
          <a:p>
            <a:r>
              <a:rPr lang="nb-NO" sz="2400" dirty="0" smtClean="0"/>
              <a:t>Hvorfor? </a:t>
            </a:r>
            <a:endParaRPr lang="nb-NO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10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15677"/>
          <a:stretch/>
        </p:blipFill>
        <p:spPr>
          <a:xfrm>
            <a:off x="611560" y="2250731"/>
            <a:ext cx="3855996" cy="2667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2542" r="20924" b="7944"/>
          <a:stretch/>
        </p:blipFill>
        <p:spPr>
          <a:xfrm>
            <a:off x="4860032" y="1786994"/>
            <a:ext cx="3766432" cy="3131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31287" y="4664556"/>
            <a:ext cx="1395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911505" y="4652142"/>
            <a:ext cx="15560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79512" y="5229200"/>
            <a:ext cx="4176464" cy="864096"/>
          </a:xfrm>
          <a:prstGeom prst="wedgeRoundRectCallout">
            <a:avLst>
              <a:gd name="adj1" fmla="val -9953"/>
              <a:gd name="adj2" fmla="val -169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God kobling. </a:t>
            </a:r>
            <a:br>
              <a:rPr lang="nb-NO" sz="2000" dirty="0" smtClean="0"/>
            </a:br>
            <a:r>
              <a:rPr lang="nb-NO" sz="2000" dirty="0" smtClean="0"/>
              <a:t>Plasten går helt inn i </a:t>
            </a:r>
            <a:r>
              <a:rPr lang="nb-NO" sz="2000" dirty="0" smtClean="0"/>
              <a:t>koblingsklemma.</a:t>
            </a:r>
            <a:endParaRPr lang="nb-NO" sz="2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00" y="5229200"/>
            <a:ext cx="4342496" cy="1080120"/>
          </a:xfrm>
          <a:prstGeom prst="wedgeRoundRectCallout">
            <a:avLst>
              <a:gd name="adj1" fmla="val -12818"/>
              <a:gd name="adj2" fmla="val -170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Dårlig kobling. </a:t>
            </a:r>
            <a:br>
              <a:rPr lang="nb-NO" sz="2000" dirty="0" smtClean="0"/>
            </a:br>
            <a:r>
              <a:rPr lang="nb-NO" sz="2000" dirty="0" smtClean="0"/>
              <a:t>Metallet i de to ledningene kan komme i kontakt med hverandre.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916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11</a:t>
            </a:fld>
            <a:endParaRPr lang="nb-NO"/>
          </a:p>
        </p:txBody>
      </p:sp>
      <p:pic>
        <p:nvPicPr>
          <p:cNvPr id="5122" name="Picture 2" descr="N:\Forskerføtter og leserøtter\ELEKTRISITET\Bilder\Bilder til lærerveiledningene\Avisoleringst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817">
            <a:off x="5271781" y="3847470"/>
            <a:ext cx="3378854" cy="23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11608" r="18904"/>
          <a:stretch/>
        </p:blipFill>
        <p:spPr bwMode="auto">
          <a:xfrm>
            <a:off x="6961208" y="222047"/>
            <a:ext cx="2056178" cy="32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37216" y="3493262"/>
            <a:ext cx="1480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3894" r="3389" b="3691"/>
          <a:stretch/>
        </p:blipFill>
        <p:spPr bwMode="auto">
          <a:xfrm>
            <a:off x="1115616" y="4726797"/>
            <a:ext cx="2538052" cy="186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3" y="1211044"/>
            <a:ext cx="2891099" cy="202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395536" y="137501"/>
            <a:ext cx="4968552" cy="936104"/>
          </a:xfrm>
          <a:prstGeom prst="wedgeRoundRectCallout">
            <a:avLst>
              <a:gd name="adj1" fmla="val -17963"/>
              <a:gd name="adj2" fmla="val 968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Ledningen må av</a:t>
            </a:r>
            <a:r>
              <a:rPr lang="nb-NO" sz="2000" b="1" dirty="0" smtClean="0"/>
              <a:t>isoleres</a:t>
            </a:r>
            <a:r>
              <a:rPr lang="nb-NO" sz="2000" dirty="0" smtClean="0"/>
              <a:t> nok til at metallet inni ledningen kan festes skikkelig.</a:t>
            </a:r>
            <a:endParaRPr lang="nb-NO" sz="20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39577" y="3562955"/>
            <a:ext cx="4176464" cy="992852"/>
          </a:xfrm>
          <a:prstGeom prst="wedgeRoundRectCallout">
            <a:avLst>
              <a:gd name="adj1" fmla="val -12280"/>
              <a:gd name="adj2" fmla="val 112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Men den må ikke av</a:t>
            </a:r>
            <a:r>
              <a:rPr lang="nb-NO" sz="2000" b="1" dirty="0" smtClean="0"/>
              <a:t>isoleres</a:t>
            </a:r>
            <a:r>
              <a:rPr lang="nb-NO" sz="2000" dirty="0" smtClean="0"/>
              <a:t> for mye. Da kan metall fra ulike ledninger komme borti hverandre.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505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12</a:t>
            </a:fld>
            <a:endParaRPr lang="nb-NO"/>
          </a:p>
        </p:txBody>
      </p:sp>
      <p:pic>
        <p:nvPicPr>
          <p:cNvPr id="4098" name="Picture 2" descr="N:\Forskerføtter og leserøtter\ELEKTRISITET\Bilder\Bilder til lærerveiledningene\Fagb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731249"/>
            <a:ext cx="3582227" cy="4253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37342" y="332656"/>
            <a:ext cx="5004556" cy="2448272"/>
          </a:xfrm>
          <a:prstGeom prst="wedgeRoundRectCallout">
            <a:avLst>
              <a:gd name="adj1" fmla="val -21013"/>
              <a:gd name="adj2" fmla="val 67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Oppdrag for å få fagbrev som </a:t>
            </a:r>
            <a:r>
              <a:rPr lang="nb-NO" sz="2200" b="1" dirty="0" smtClean="0"/>
              <a:t>modell</a:t>
            </a:r>
            <a:r>
              <a:rPr lang="nb-NO" sz="2200" dirty="0" smtClean="0"/>
              <a:t>huselektriker: </a:t>
            </a:r>
          </a:p>
          <a:p>
            <a:pPr algn="ctr"/>
            <a:endParaRPr lang="nb-NO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f</a:t>
            </a:r>
            <a:r>
              <a:rPr lang="nb-NO" sz="2200" dirty="0" smtClean="0"/>
              <a:t>ylle ut lærlinghefte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l</a:t>
            </a:r>
            <a:r>
              <a:rPr lang="nb-NO" sz="2200" dirty="0" smtClean="0"/>
              <a:t>age felles bok om lamper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l</a:t>
            </a:r>
            <a:r>
              <a:rPr lang="nb-NO" sz="2200" dirty="0" smtClean="0"/>
              <a:t>egge elektrisk anlegg i et </a:t>
            </a:r>
            <a:r>
              <a:rPr lang="nb-NO" sz="2200" b="1" dirty="0" smtClean="0"/>
              <a:t>modell</a:t>
            </a:r>
            <a:r>
              <a:rPr lang="nb-NO" sz="2200" dirty="0" smtClean="0"/>
              <a:t>rom</a:t>
            </a:r>
            <a:endParaRPr lang="nb-NO" sz="2200" dirty="0"/>
          </a:p>
        </p:txBody>
      </p:sp>
      <p:sp>
        <p:nvSpPr>
          <p:cNvPr id="5" name="Oval 4"/>
          <p:cNvSpPr/>
          <p:nvPr/>
        </p:nvSpPr>
        <p:spPr>
          <a:xfrm>
            <a:off x="323528" y="2204864"/>
            <a:ext cx="4818370" cy="468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ounded Rectangular Callout 5"/>
          <p:cNvSpPr/>
          <p:nvPr/>
        </p:nvSpPr>
        <p:spPr>
          <a:xfrm>
            <a:off x="193376" y="3933056"/>
            <a:ext cx="4794698" cy="967524"/>
          </a:xfrm>
          <a:prstGeom prst="wedgeRoundRectCallout">
            <a:avLst>
              <a:gd name="adj1" fmla="val -11050"/>
              <a:gd name="adj2" fmla="val -100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dag skal dere øve på å koble sammen lampe, bryter og batteri i en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4355976" y="5499727"/>
            <a:ext cx="3744416" cy="1080120"/>
          </a:xfrm>
          <a:prstGeom prst="wedgeEllipseCallout">
            <a:avLst>
              <a:gd name="adj1" fmla="val -40375"/>
              <a:gd name="adj2" fmla="val -77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Det er viktig å huske hva som kjennetegner en god kobling.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642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13</a:t>
            </a:fld>
            <a:endParaRPr lang="nb-NO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285"/>
            <a:ext cx="4176464" cy="5913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508104" y="764704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2" y="324285"/>
            <a:ext cx="4174634" cy="5913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50906" y="1268760"/>
            <a:ext cx="10112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Øvelse 1</a:t>
            </a: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14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825438" cy="3591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508104" y="1250758"/>
            <a:ext cx="3384376" cy="900100"/>
          </a:xfrm>
          <a:prstGeom prst="wedgeEllipseCallout">
            <a:avLst>
              <a:gd name="adj1" fmla="val -40489"/>
              <a:gd name="adj2" fmla="val 7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viser symbolene i koblingsskjemaet?</a:t>
            </a:r>
            <a:endParaRPr lang="nb-NO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23528" y="908720"/>
            <a:ext cx="2736304" cy="792088"/>
          </a:xfrm>
          <a:prstGeom prst="wedgeRoundRectCallout">
            <a:avLst>
              <a:gd name="adj1" fmla="val 39879"/>
              <a:gd name="adj2" fmla="val 95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Vi starter med øvelse 1. Side 17 i lærlingheftet.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678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511256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1</a:t>
            </a:r>
            <a:r>
              <a:rPr lang="nb-NO" sz="2400" dirty="0" smtClean="0"/>
              <a:t>. Koblingsklemme </a:t>
            </a:r>
          </a:p>
          <a:p>
            <a:r>
              <a:rPr lang="nb-NO" sz="2400" dirty="0" smtClean="0">
                <a:solidFill>
                  <a:schemeClr val="tx2"/>
                </a:solidFill>
              </a:rPr>
              <a:t>Modell av koblingsboks. Brukes til å koble sammen ledninger. </a:t>
            </a:r>
            <a:endParaRPr lang="nb-NO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2. Lysdiode </a:t>
            </a:r>
          </a:p>
          <a:p>
            <a:r>
              <a:rPr lang="nb-NO" sz="2400" dirty="0" smtClean="0">
                <a:solidFill>
                  <a:schemeClr val="tx2"/>
                </a:solidFill>
              </a:rPr>
              <a:t>Modell av lampe </a:t>
            </a:r>
            <a:br>
              <a:rPr lang="nb-NO" sz="2400" dirty="0" smtClean="0">
                <a:solidFill>
                  <a:schemeClr val="tx2"/>
                </a:solidFill>
              </a:rPr>
            </a:br>
            <a:r>
              <a:rPr lang="nb-NO" sz="2400" dirty="0" smtClean="0">
                <a:solidFill>
                  <a:schemeClr val="tx2"/>
                </a:solidFill>
              </a:rPr>
              <a:t>(mindre strøm enn i vanlig lampe). </a:t>
            </a:r>
            <a:endParaRPr lang="nb-NO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/>
              <a:t>3</a:t>
            </a:r>
            <a:r>
              <a:rPr lang="nb-NO" sz="2400" dirty="0" smtClean="0"/>
              <a:t>. Batteri og </a:t>
            </a:r>
            <a:r>
              <a:rPr lang="nb-NO" sz="2400" dirty="0" smtClean="0"/>
              <a:t>batteriklips</a:t>
            </a:r>
            <a:endParaRPr lang="nb-NO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15</a:t>
            </a:fld>
            <a:endParaRPr lang="nb-NO"/>
          </a:p>
        </p:txBody>
      </p:sp>
      <p:pic>
        <p:nvPicPr>
          <p:cNvPr id="7" name="Picture 6" descr="C:\Users\livov\AppData\Local\Microsoft\Windows\Temporary Internet Files\Content.IE5\81SUHK9S\20170214_1052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1939" r="28081" b="12836"/>
          <a:stretch/>
        </p:blipFill>
        <p:spPr bwMode="auto">
          <a:xfrm>
            <a:off x="5919263" y="188640"/>
            <a:ext cx="3033579" cy="1796899"/>
          </a:xfrm>
          <a:prstGeom prst="rect">
            <a:avLst/>
          </a:prstGeom>
          <a:noFill/>
          <a:extLst/>
        </p:spPr>
      </p:pic>
      <p:pic>
        <p:nvPicPr>
          <p:cNvPr id="8" name="Picture 7" descr="Relatert bilde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12372" b="15217"/>
          <a:stretch/>
        </p:blipFill>
        <p:spPr bwMode="auto">
          <a:xfrm>
            <a:off x="5941990" y="2384884"/>
            <a:ext cx="3044299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10199" r="11928" b="5486"/>
          <a:stretch/>
        </p:blipFill>
        <p:spPr>
          <a:xfrm>
            <a:off x="5929985" y="4504868"/>
            <a:ext cx="3033577" cy="187220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07704" y="2132856"/>
            <a:ext cx="3528392" cy="864096"/>
          </a:xfrm>
          <a:prstGeom prst="wedgeEllipseCallout">
            <a:avLst>
              <a:gd name="adj1" fmla="val 52205"/>
              <a:gd name="adj2" fmla="val -44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Skriv </a:t>
            </a:r>
            <a:r>
              <a:rPr lang="nb-NO" sz="2000" i="1" dirty="0"/>
              <a:t>koblingsklemme</a:t>
            </a:r>
            <a:r>
              <a:rPr lang="nb-NO" sz="2000" b="1" dirty="0"/>
              <a:t> </a:t>
            </a:r>
            <a:r>
              <a:rPr lang="nb-NO" sz="2000" dirty="0"/>
              <a:t>og </a:t>
            </a:r>
            <a:r>
              <a:rPr lang="nb-NO" sz="2000" i="1" dirty="0"/>
              <a:t>lysdiode</a:t>
            </a:r>
            <a:r>
              <a:rPr lang="nb-NO" sz="2000" dirty="0"/>
              <a:t> i ordlista.</a:t>
            </a:r>
          </a:p>
        </p:txBody>
      </p:sp>
    </p:spTree>
    <p:extLst>
      <p:ext uri="{BB962C8B-B14F-4D97-AF65-F5344CB8AC3E}">
        <p14:creationId xmlns:p14="http://schemas.microsoft.com/office/powerpoint/2010/main" val="35158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16</a:t>
            </a:fld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475614"/>
            <a:ext cx="3888432" cy="2916324"/>
          </a:xfrm>
          <a:prstGeom prst="wedgeRoundRectCallout">
            <a:avLst>
              <a:gd name="adj1" fmla="val 48511"/>
              <a:gd name="adj2" fmla="val 611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to og to, og gjør øvelse 1.</a:t>
            </a:r>
          </a:p>
          <a:p>
            <a:pPr algn="ctr"/>
            <a:r>
              <a:rPr lang="nb-NO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Koble sammen </a:t>
            </a:r>
            <a:r>
              <a:rPr lang="nb-NO" sz="2000" dirty="0" smtClean="0"/>
              <a:t>lysdiode, koblingsboks </a:t>
            </a:r>
            <a:r>
              <a:rPr lang="nb-NO" sz="2000" dirty="0"/>
              <a:t>og batteri</a:t>
            </a:r>
            <a:r>
              <a:rPr lang="nb-NO" sz="2000" dirty="0" smtClean="0"/>
              <a:t>.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Følg koblingsskjemaet nøye.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Lampa skal lyse.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Koblingene må være gode. </a:t>
            </a:r>
          </a:p>
          <a:p>
            <a:pPr algn="ctr"/>
            <a:endParaRPr lang="nb-NO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52120" y="1484784"/>
            <a:ext cx="424847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698"/>
            <a:ext cx="4174634" cy="5913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Øvelse 2</a:t>
            </a:r>
            <a:endParaRPr lang="nb-NO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17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6294" r="1666" b="19472"/>
          <a:stretch/>
        </p:blipFill>
        <p:spPr bwMode="auto">
          <a:xfrm>
            <a:off x="1259632" y="2636912"/>
            <a:ext cx="6144426" cy="2709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3140896">
            <a:off x="4345900" y="5300125"/>
            <a:ext cx="1061200" cy="3142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5724128" y="1052736"/>
            <a:ext cx="3168352" cy="936104"/>
          </a:xfrm>
          <a:prstGeom prst="wedgeEllipseCallout">
            <a:avLst>
              <a:gd name="adj1" fmla="val -39444"/>
              <a:gd name="adj2" fmla="val 97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 i kretsen skal bryteren kobles?</a:t>
            </a:r>
            <a:endParaRPr lang="nb-NO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23528" y="404664"/>
            <a:ext cx="3024336" cy="936104"/>
          </a:xfrm>
          <a:prstGeom prst="wedgeRoundRectCallout">
            <a:avLst>
              <a:gd name="adj1" fmla="val 43191"/>
              <a:gd name="adj2" fmla="val 109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Se på koblingsskjemaet på </a:t>
            </a:r>
            <a:r>
              <a:rPr lang="nb-NO" sz="2000" dirty="0"/>
              <a:t>s</a:t>
            </a:r>
            <a:r>
              <a:rPr lang="nb-NO" sz="2000" dirty="0" smtClean="0"/>
              <a:t>ide 18 i lærlingheftet.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785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08ED479B-8322-4344-861A-0D2065355EC6}" type="slidenum">
              <a:rPr lang="nb-NO" smtClean="0"/>
              <a:t>18</a:t>
            </a:fld>
            <a:endParaRPr lang="nb-NO"/>
          </a:p>
        </p:txBody>
      </p:sp>
      <p:sp>
        <p:nvSpPr>
          <p:cNvPr id="7" name="Rounded Rectangular Callout 6"/>
          <p:cNvSpPr/>
          <p:nvPr/>
        </p:nvSpPr>
        <p:spPr>
          <a:xfrm>
            <a:off x="877848" y="116632"/>
            <a:ext cx="3153745" cy="576064"/>
          </a:xfrm>
          <a:prstGeom prst="wedgeRoundRectCallout">
            <a:avLst>
              <a:gd name="adj1" fmla="val -14779"/>
              <a:gd name="adj2" fmla="val 79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Se på utstyrslista på side 18.</a:t>
            </a:r>
            <a:endParaRPr lang="nb-NO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6260" r="43486" b="61055"/>
          <a:stretch/>
        </p:blipFill>
        <p:spPr bwMode="auto">
          <a:xfrm>
            <a:off x="251520" y="1070999"/>
            <a:ext cx="3579749" cy="3293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3568" y="2990621"/>
            <a:ext cx="2637884" cy="61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3" descr="N:\Forskerføtter og leserøtter\ELEKTRISITET\Bilder\Bilder til lærerveiledningene\Avbitert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93" y="1470771"/>
            <a:ext cx="2719092" cy="183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5931480" y="223165"/>
            <a:ext cx="2880320" cy="847834"/>
          </a:xfrm>
          <a:prstGeom prst="wedgeEllipseCallout">
            <a:avLst>
              <a:gd name="adj1" fmla="val -30574"/>
              <a:gd name="adj2" fmla="val 78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tror du denne brukes til?</a:t>
            </a:r>
            <a:endParaRPr lang="nb-NO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5724128" y="2594863"/>
            <a:ext cx="3263059" cy="792088"/>
          </a:xfrm>
          <a:prstGeom prst="wedgeEllipseCallout">
            <a:avLst>
              <a:gd name="adj1" fmla="val -25667"/>
              <a:gd name="adj2" fmla="val -97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Noter «avbitertang» i ordlista.</a:t>
            </a:r>
            <a:endParaRPr lang="nb-NO" sz="2000" dirty="0"/>
          </a:p>
        </p:txBody>
      </p:sp>
      <p:sp>
        <p:nvSpPr>
          <p:cNvPr id="14" name="Oval Callout 13"/>
          <p:cNvSpPr/>
          <p:nvPr/>
        </p:nvSpPr>
        <p:spPr>
          <a:xfrm>
            <a:off x="1460941" y="4095808"/>
            <a:ext cx="3456385" cy="1042902"/>
          </a:xfrm>
          <a:prstGeom prst="wedgeEllipseCallout">
            <a:avLst>
              <a:gd name="adj1" fmla="val -32548"/>
              <a:gd name="adj2" fmla="val -85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Dere skal bruke avbitertang og klippe opp ledninger.</a:t>
            </a:r>
            <a:endParaRPr lang="nb-NO" sz="2000" dirty="0"/>
          </a:p>
        </p:txBody>
      </p:sp>
      <p:pic>
        <p:nvPicPr>
          <p:cNvPr id="15" name="Picture 2" descr="N:\Forskerføtter og leserøtter\ELEKTRISITET\Bilder\Bilder til lærerveiledningene\Avisoleringst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12" y="4095808"/>
            <a:ext cx="3395111" cy="20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/>
          <p:cNvSpPr/>
          <p:nvPr/>
        </p:nvSpPr>
        <p:spPr>
          <a:xfrm>
            <a:off x="4920427" y="5727662"/>
            <a:ext cx="2022105" cy="847834"/>
          </a:xfrm>
          <a:prstGeom prst="wedgeEllipseCallout">
            <a:avLst>
              <a:gd name="adj1" fmla="val 32061"/>
              <a:gd name="adj2" fmla="val -86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</a:t>
            </a:r>
            <a:r>
              <a:rPr lang="nb-NO" sz="2000" dirty="0" smtClean="0"/>
              <a:t>brukes denne til</a:t>
            </a:r>
            <a:r>
              <a:rPr lang="nb-NO" sz="2000" dirty="0" smtClean="0"/>
              <a:t>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904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19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60648"/>
            <a:ext cx="4279255" cy="6058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23528" y="692696"/>
            <a:ext cx="3744416" cy="3100528"/>
          </a:xfrm>
          <a:prstGeom prst="wedgeRoundRectCallout">
            <a:avLst>
              <a:gd name="adj1" fmla="val 48511"/>
              <a:gd name="adj2" fmla="val 611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to og to, og gjør øvelse </a:t>
            </a:r>
            <a:r>
              <a:rPr lang="nb-NO" sz="2000" dirty="0" smtClean="0"/>
              <a:t>2.</a:t>
            </a:r>
            <a:endParaRPr lang="nb-NO" sz="2000" dirty="0" smtClean="0"/>
          </a:p>
          <a:p>
            <a:pPr algn="ctr"/>
            <a:r>
              <a:rPr lang="nb-NO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Koble </a:t>
            </a:r>
            <a:r>
              <a:rPr lang="nb-NO" sz="2000" dirty="0" smtClean="0"/>
              <a:t>på bryter på kretsen.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Følg </a:t>
            </a:r>
            <a:r>
              <a:rPr lang="nb-NO" sz="2000" dirty="0"/>
              <a:t>koblingsskjemaet nøye.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Bryteren skal kunne skru lampa av og på.</a:t>
            </a:r>
            <a:r>
              <a:rPr lang="nb-NO" sz="2000" dirty="0" smtClean="0"/>
              <a:t> 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Koblingene må være gode. </a:t>
            </a:r>
          </a:p>
          <a:p>
            <a:pPr algn="ctr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591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3419872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93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Hva er funksjonen til strømkilden (batteriet eller stikkontakten) i en lukket elektrisk krets? </a:t>
            </a:r>
          </a:p>
          <a:p>
            <a:pPr marL="0" indent="0">
              <a:buNone/>
            </a:pPr>
            <a:endParaRPr lang="nb-NO" sz="28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1. </a:t>
            </a:r>
            <a:r>
              <a:rPr lang="nb-NO" sz="2400" dirty="0"/>
              <a:t>Skriv: </a:t>
            </a:r>
            <a:r>
              <a:rPr lang="nb-NO" sz="2400" dirty="0">
                <a:solidFill>
                  <a:schemeClr val="tx2"/>
                </a:solidFill>
              </a:rPr>
              <a:t>Lærlingheftet side </a:t>
            </a:r>
            <a:r>
              <a:rPr lang="nb-NO" sz="2400" dirty="0" smtClean="0">
                <a:solidFill>
                  <a:schemeClr val="tx2"/>
                </a:solidFill>
              </a:rPr>
              <a:t>25, spørsmål 8.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2. Del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3. Del i plenum.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20</a:t>
            </a:fld>
            <a:endParaRPr lang="nb-NO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6294" r="1666" b="19472"/>
          <a:stretch/>
        </p:blipFill>
        <p:spPr bwMode="auto">
          <a:xfrm>
            <a:off x="1907704" y="2492896"/>
            <a:ext cx="4896544" cy="2158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39892" y="404664"/>
            <a:ext cx="4464496" cy="1126686"/>
          </a:xfrm>
          <a:prstGeom prst="wedgeRoundRectCallout">
            <a:avLst>
              <a:gd name="adj1" fmla="val 33081"/>
              <a:gd name="adj2" fmla="val 87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Dere har nå fått prøve ut koblinger dere skal lage når dere snart skal koble elektrisk anlegg til modellrom.</a:t>
            </a:r>
            <a:endParaRPr lang="nb-NO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220072" y="404664"/>
            <a:ext cx="3816424" cy="1656184"/>
          </a:xfrm>
          <a:prstGeom prst="wedgeRoundRectCallout">
            <a:avLst>
              <a:gd name="adj1" fmla="val 598"/>
              <a:gd name="adj2" fmla="val 72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Neste økt skal dere prøve ut den siste koblingen som skal med i kretsen – ei lampe til. Dere skal også begynne å planlegge modellrommet. </a:t>
            </a:r>
            <a:endParaRPr lang="nb-NO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83568" y="5373216"/>
            <a:ext cx="4320480" cy="864096"/>
          </a:xfrm>
          <a:prstGeom prst="wedgeRoundRectCallout">
            <a:avLst>
              <a:gd name="adj1" fmla="val 29635"/>
              <a:gd name="adj2" fmla="val -105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Ta vare på utstyret. Dere skal koble videre på samme krets i neste økt.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303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3</a:t>
            </a:fld>
            <a:endParaRPr lang="nb-N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 bwMode="auto">
          <a:xfrm>
            <a:off x="3851920" y="2132856"/>
            <a:ext cx="3240360" cy="4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899592" y="692696"/>
            <a:ext cx="5616624" cy="1080120"/>
          </a:xfrm>
          <a:prstGeom prst="wedgeRoundRectCallout">
            <a:avLst>
              <a:gd name="adj1" fmla="val -9423"/>
              <a:gd name="adj2" fmla="val 90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dere få øve på å følge koblingsskjema og koble en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5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76672"/>
            <a:ext cx="6408712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Elektrikere bruker koblingsskjema</a:t>
            </a:r>
          </a:p>
          <a:p>
            <a:pPr marL="0" indent="0">
              <a:buNone/>
            </a:pPr>
            <a:endParaRPr lang="nb-NO" sz="3600" dirty="0" smtClean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pPr marL="0" indent="0">
              <a:buNone/>
            </a:pPr>
            <a:endParaRPr lang="nb-NO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4</a:t>
            </a:fld>
            <a:endParaRPr lang="nb-NO"/>
          </a:p>
        </p:txBody>
      </p:sp>
      <p:pic>
        <p:nvPicPr>
          <p:cNvPr id="5" name="Picture 4" descr="elektrisk_krets1_ny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2204864"/>
            <a:ext cx="3168352" cy="302433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220072" y="3408145"/>
            <a:ext cx="14401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Left Arrow 6"/>
          <p:cNvSpPr/>
          <p:nvPr/>
        </p:nvSpPr>
        <p:spPr>
          <a:xfrm rot="10800000">
            <a:off x="395536" y="3408145"/>
            <a:ext cx="14401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ounded Rectangular Callout 3"/>
          <p:cNvSpPr/>
          <p:nvPr/>
        </p:nvSpPr>
        <p:spPr>
          <a:xfrm>
            <a:off x="5220072" y="1556791"/>
            <a:ext cx="3571559" cy="626271"/>
          </a:xfrm>
          <a:prstGeom prst="wedgeRoundRectCallout">
            <a:avLst>
              <a:gd name="adj1" fmla="val -47673"/>
              <a:gd name="adj2" fmla="val 145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Koblingsskjemaer har symboler.</a:t>
            </a:r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5348161" y="4610843"/>
            <a:ext cx="3315380" cy="864096"/>
          </a:xfrm>
          <a:prstGeom prst="wedgeEllipseCallout">
            <a:avLst>
              <a:gd name="adj1" fmla="val -52179"/>
              <a:gd name="adj2" fmla="val -83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Hvorfor er det nyttig med symboler?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858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2304256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Side 16 i </a:t>
            </a:r>
          </a:p>
          <a:p>
            <a:pPr marL="0" indent="0">
              <a:buNone/>
            </a:pPr>
            <a:r>
              <a:rPr lang="nb-NO" sz="2000" dirty="0" smtClean="0"/>
              <a:t>lærlingheftet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4527439" cy="6389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3925"/>
            <a:ext cx="5466928" cy="54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03443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Ledning</a:t>
            </a:r>
            <a:endParaRPr lang="nb-NO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Lampe</a:t>
            </a:r>
            <a:endParaRPr lang="nb-NO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6162" y="32849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Bryter </a:t>
            </a:r>
            <a:endParaRPr lang="nb-NO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6162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Batteri</a:t>
            </a:r>
            <a:endParaRPr lang="nb-NO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60250" y="5304023"/>
            <a:ext cx="258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Koblingsklemme</a:t>
            </a:r>
            <a:endParaRPr lang="nb-NO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8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7</a:t>
            </a:fld>
            <a:endParaRPr lang="nb-NO"/>
          </a:p>
        </p:txBody>
      </p:sp>
      <p:sp>
        <p:nvSpPr>
          <p:cNvPr id="5" name="Rounded Rectangular Callout 4"/>
          <p:cNvSpPr/>
          <p:nvPr/>
        </p:nvSpPr>
        <p:spPr>
          <a:xfrm>
            <a:off x="477446" y="528819"/>
            <a:ext cx="4589574" cy="920251"/>
          </a:xfrm>
          <a:prstGeom prst="wedgeRoundRectCallout">
            <a:avLst>
              <a:gd name="adj1" fmla="val 38617"/>
              <a:gd name="adj2" fmla="val 91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Dere skal snart få følge et koblingsskjema, og koble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. </a:t>
            </a:r>
            <a:endParaRPr lang="nb-NO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 bwMode="auto">
          <a:xfrm>
            <a:off x="5364088" y="528819"/>
            <a:ext cx="3240360" cy="4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899592" y="4509120"/>
            <a:ext cx="4019770" cy="936104"/>
          </a:xfrm>
          <a:prstGeom prst="wedgeRoundRectCallout">
            <a:avLst>
              <a:gd name="adj1" fmla="val -22433"/>
              <a:gd name="adj2" fmla="val -83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</a:t>
            </a:r>
            <a:r>
              <a:rPr lang="nb-NO" sz="2000" b="1" dirty="0" smtClean="0"/>
              <a:t>modell</a:t>
            </a:r>
            <a:r>
              <a:rPr lang="nb-NO" sz="2000" dirty="0" smtClean="0"/>
              <a:t>kretsen går det mindre strøm enn i en vanlig lampekrets.</a:t>
            </a:r>
            <a:endParaRPr lang="nb-NO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50957" y="2276872"/>
            <a:ext cx="4516063" cy="1296144"/>
          </a:xfrm>
          <a:prstGeom prst="wedgeRoundRectCallout">
            <a:avLst>
              <a:gd name="adj1" fmla="val -41714"/>
              <a:gd name="adj2" fmla="val 83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På grunn av sikkerhet, er kretsen dere skal koble en </a:t>
            </a:r>
            <a:r>
              <a:rPr lang="nb-NO" sz="2000" b="1" i="1" dirty="0" smtClean="0"/>
              <a:t>modell</a:t>
            </a:r>
            <a:r>
              <a:rPr lang="nb-NO" sz="2000" dirty="0" smtClean="0"/>
              <a:t> av en den </a:t>
            </a:r>
            <a:r>
              <a:rPr lang="nb-NO" sz="2000" b="1" dirty="0" smtClean="0"/>
              <a:t>elektriske kretsen </a:t>
            </a:r>
            <a:r>
              <a:rPr lang="nb-NO" sz="2000" dirty="0" smtClean="0"/>
              <a:t>til ei lampe.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536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8</a:t>
            </a:fld>
            <a:endParaRPr lang="nb-NO"/>
          </a:p>
        </p:txBody>
      </p:sp>
      <p:pic>
        <p:nvPicPr>
          <p:cNvPr id="1026" name="Picture 2" descr="Toys, Toy Car, Vehicle, Children Toy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6186" r="17542" b="6203"/>
          <a:stretch/>
        </p:blipFill>
        <p:spPr bwMode="auto">
          <a:xfrm>
            <a:off x="5216896" y="225738"/>
            <a:ext cx="2857321" cy="22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5434" r="1939"/>
          <a:stretch/>
        </p:blipFill>
        <p:spPr bwMode="auto">
          <a:xfrm>
            <a:off x="323528" y="2714428"/>
            <a:ext cx="6153508" cy="2820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9695" y="37448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opi, forenkling  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55576" y="444092"/>
            <a:ext cx="3780978" cy="1080120"/>
          </a:xfrm>
          <a:prstGeom prst="wedgeEllipseCallout">
            <a:avLst>
              <a:gd name="adj1" fmla="val 52075"/>
              <a:gd name="adj2" fmla="val 62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Har du noen eksempler på </a:t>
            </a:r>
            <a:r>
              <a:rPr lang="nb-NO" sz="2000" b="1" dirty="0" smtClean="0"/>
              <a:t>modeller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6635380" y="3140968"/>
            <a:ext cx="2367861" cy="810841"/>
          </a:xfrm>
          <a:prstGeom prst="wedgeEllipseCallout">
            <a:avLst>
              <a:gd name="adj1" fmla="val -64424"/>
              <a:gd name="adj2" fmla="val 63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F</a:t>
            </a:r>
            <a:r>
              <a:rPr lang="nb-NO" sz="2000" dirty="0" smtClean="0"/>
              <a:t>orslag til hverdagsord?</a:t>
            </a:r>
            <a:endParaRPr lang="nb-NO" sz="2000" dirty="0"/>
          </a:p>
        </p:txBody>
      </p:sp>
      <p:sp>
        <p:nvSpPr>
          <p:cNvPr id="7" name="Rectangle 6"/>
          <p:cNvSpPr/>
          <p:nvPr/>
        </p:nvSpPr>
        <p:spPr>
          <a:xfrm>
            <a:off x="611560" y="3861048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1043608" y="3714060"/>
            <a:ext cx="14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modell</a:t>
            </a:r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645556" y="4509120"/>
            <a:ext cx="2318931" cy="576064"/>
          </a:xfrm>
          <a:prstGeom prst="wedgeEllipseCallout">
            <a:avLst>
              <a:gd name="adj1" fmla="val -64279"/>
              <a:gd name="adj2" fmla="val -91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For eksempel.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036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Elektrikere må passe på sikkerhet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8147248" cy="151216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Hvilken av pilene viser en god kobling? </a:t>
            </a:r>
          </a:p>
          <a:p>
            <a:r>
              <a:rPr lang="nb-NO" sz="2400" dirty="0" smtClean="0"/>
              <a:t>Hvilken av pilene viser en dårlig kobling? </a:t>
            </a:r>
          </a:p>
          <a:p>
            <a:r>
              <a:rPr lang="nb-NO" sz="2400" dirty="0" smtClean="0"/>
              <a:t>Hvorfor? </a:t>
            </a:r>
            <a:endParaRPr lang="nb-N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9</a:t>
            </a:fld>
            <a:endParaRPr lang="nb-NO"/>
          </a:p>
        </p:txBody>
      </p:sp>
      <p:pic>
        <p:nvPicPr>
          <p:cNvPr id="4098" name="Picture 2" descr="N:\Forskerføtter og leserøtter\ELEKTRISITET\Bilder\bilder fra annica\bra d+Ñlig koppling\5R0A17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5340" r="133" b="26585"/>
          <a:stretch/>
        </p:blipFill>
        <p:spPr bwMode="auto">
          <a:xfrm>
            <a:off x="145279" y="1311228"/>
            <a:ext cx="8340695" cy="31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288938">
            <a:off x="679624" y="2135289"/>
            <a:ext cx="1481124" cy="2594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9050081">
            <a:off x="7014445" y="2136253"/>
            <a:ext cx="1249361" cy="266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2069" y="4149080"/>
            <a:ext cx="15339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8859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544</Words>
  <Application>Microsoft Office PowerPoint</Application>
  <PresentationFormat>On-screen Show (4:3)</PresentationFormat>
  <Paragraphs>109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Office-tema</vt:lpstr>
      <vt:lpstr>Økt 9</vt:lpstr>
      <vt:lpstr>Skriv-par-del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Elektrikere må passe på sikkerhet</vt:lpstr>
      <vt:lpstr>PowerPoint Presentation</vt:lpstr>
      <vt:lpstr>PowerPoint Presentation</vt:lpstr>
      <vt:lpstr>PowerPoint Presentation</vt:lpstr>
      <vt:lpstr>PowerPoint Presentation</vt:lpstr>
      <vt:lpstr>Øvelse 1</vt:lpstr>
      <vt:lpstr>PowerPoint Presentation</vt:lpstr>
      <vt:lpstr>PowerPoint Presentation</vt:lpstr>
      <vt:lpstr>Øvelse 2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8</dc:title>
  <dc:creator>Maria Gaare Dahl</dc:creator>
  <cp:lastModifiedBy>Maria Gaare Dahl</cp:lastModifiedBy>
  <cp:revision>237</cp:revision>
  <dcterms:created xsi:type="dcterms:W3CDTF">2017-03-15T10:22:09Z</dcterms:created>
  <dcterms:modified xsi:type="dcterms:W3CDTF">2018-06-11T09:03:44Z</dcterms:modified>
</cp:coreProperties>
</file>