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92" r:id="rId2"/>
    <p:sldId id="382" r:id="rId3"/>
    <p:sldId id="388" r:id="rId4"/>
    <p:sldId id="394" r:id="rId5"/>
    <p:sldId id="390" r:id="rId6"/>
    <p:sldId id="393" r:id="rId7"/>
    <p:sldId id="396" r:id="rId8"/>
    <p:sldId id="391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9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717"/>
    <a:srgbClr val="0F0F0C"/>
    <a:srgbClr val="000000"/>
    <a:srgbClr val="020204"/>
    <a:srgbClr val="4F81BD"/>
    <a:srgbClr val="E2000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2" autoAdjust="0"/>
    <p:restoredTop sz="86411" autoAdjust="0"/>
  </p:normalViewPr>
  <p:slideViewPr>
    <p:cSldViewPr>
      <p:cViewPr varScale="1">
        <p:scale>
          <a:sx n="83" d="100"/>
          <a:sy n="83" d="100"/>
        </p:scale>
        <p:origin x="96" y="3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24.04.2023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66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1161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Se de tre første minuttene av videoen:</a:t>
            </a:r>
            <a:r>
              <a:rPr lang="nb-NO" baseline="0" dirty="0"/>
              <a:t> https://ndla.no/subject:1:330336a5-9e92-405b-bb5c-b0e8bdc8ba98/topic:1:fe851509-1f3c-4fef-9922-ae05ff1a4fba/resource:5edb583f-b7a9-4d04-8f3b-58100188e8ce 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1736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545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595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24.04.2023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24.04.2023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24.04.2023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24.04.2023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24.04.2023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24.04.2023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dla.no/subject:1:330336a5-9e92-405b-bb5c-b0e8bdc8ba98/topic:1:fe851509-1f3c-4fef-9922-ae05ff1a4fba/resource:5edb583f-b7a9-4d04-8f3b-58100188e8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6072" y="147154"/>
            <a:ext cx="11279856" cy="671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9800" y="404664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 lang rekkevidde har </a:t>
            </a:r>
            <a:r>
              <a:rPr lang="nb-NO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bluetooth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og </a:t>
            </a:r>
            <a:r>
              <a:rPr lang="nb-NO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wifi</a:t>
            </a:r>
            <a: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nb-NO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nb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B2452DEF-30F2-D374-4A8E-4847F89BB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88" y="-1405001"/>
            <a:ext cx="10972800" cy="1143000"/>
          </a:xfrm>
        </p:spPr>
        <p:txBody>
          <a:bodyPr/>
          <a:lstStyle/>
          <a:p>
            <a:r>
              <a:rPr lang="nb-NO" dirty="0"/>
              <a:t>Hva har vi undersøkt?</a:t>
            </a:r>
          </a:p>
        </p:txBody>
      </p:sp>
      <p:pic>
        <p:nvPicPr>
          <p:cNvPr id="4" name="Picture 3" descr="Hodetelefoner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488" y="1281501"/>
            <a:ext cx="9144000" cy="5603883"/>
          </a:xfrm>
          <a:prstGeom prst="rect">
            <a:avLst/>
          </a:prstGeom>
        </p:spPr>
      </p:pic>
      <p:pic>
        <p:nvPicPr>
          <p:cNvPr id="2" name="Bilde 1" descr="Trådløse øreplugger med ladeetu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91" y="4192824"/>
            <a:ext cx="2304097" cy="2078564"/>
          </a:xfrm>
          <a:prstGeom prst="rect">
            <a:avLst/>
          </a:prstGeom>
        </p:spPr>
      </p:pic>
      <p:pic>
        <p:nvPicPr>
          <p:cNvPr id="6" name="Picture 5" descr="Mobiltelefon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744" y="3789040"/>
            <a:ext cx="1606097" cy="2486860"/>
          </a:xfrm>
          <a:prstGeom prst="rect">
            <a:avLst/>
          </a:prstGeom>
        </p:spPr>
      </p:pic>
      <p:pic>
        <p:nvPicPr>
          <p:cNvPr id="3" name="Picture 2" descr="Ruter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3899" y="188640"/>
            <a:ext cx="4752528" cy="291145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9416" y="751817"/>
            <a:ext cx="561662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>
                <a:solidFill>
                  <a:schemeClr val="bg1"/>
                </a:solidFill>
              </a:rPr>
              <a:t>Vi har nå undersøkt rekkevidden til </a:t>
            </a:r>
            <a:r>
              <a:rPr lang="nb-NO" sz="2200" dirty="0" err="1">
                <a:solidFill>
                  <a:schemeClr val="bg1"/>
                </a:solidFill>
              </a:rPr>
              <a:t>wifi</a:t>
            </a:r>
            <a:r>
              <a:rPr lang="nb-NO" sz="2200" dirty="0">
                <a:solidFill>
                  <a:schemeClr val="bg1"/>
                </a:solidFill>
              </a:rPr>
              <a:t> og </a:t>
            </a:r>
            <a:r>
              <a:rPr lang="nb-NO" sz="2200" dirty="0" err="1">
                <a:solidFill>
                  <a:schemeClr val="bg1"/>
                </a:solidFill>
              </a:rPr>
              <a:t>bluetooth</a:t>
            </a:r>
            <a:r>
              <a:rPr lang="nb-NO" sz="2200" dirty="0">
                <a:solidFill>
                  <a:schemeClr val="bg1"/>
                </a:solidFill>
              </a:rPr>
              <a:t> som er noen av teknologiene som brukes til trådløs kommunikasjon. </a:t>
            </a:r>
          </a:p>
          <a:p>
            <a:endParaRPr lang="nb-NO" sz="2200" dirty="0">
              <a:solidFill>
                <a:schemeClr val="bg1"/>
              </a:solidFill>
            </a:endParaRPr>
          </a:p>
          <a:p>
            <a:r>
              <a:rPr lang="nb-NO" sz="2200" dirty="0">
                <a:solidFill>
                  <a:schemeClr val="bg1"/>
                </a:solidFill>
              </a:rPr>
              <a:t>Vi oppsummerer resultatene på neste side. </a:t>
            </a:r>
          </a:p>
        </p:txBody>
      </p:sp>
    </p:spTree>
    <p:extLst>
      <p:ext uri="{BB962C8B-B14F-4D97-AF65-F5344CB8AC3E}">
        <p14:creationId xmlns:p14="http://schemas.microsoft.com/office/powerpoint/2010/main" val="976668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chemeClr val="bg1"/>
                </a:solidFill>
              </a:rPr>
              <a:t>Bluetooth og wifi</a:t>
            </a:r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131561"/>
              </p:ext>
            </p:extLst>
          </p:nvPr>
        </p:nvGraphicFramePr>
        <p:xfrm>
          <a:off x="738263" y="1412776"/>
          <a:ext cx="10686330" cy="43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2110">
                  <a:extLst>
                    <a:ext uri="{9D8B030D-6E8A-4147-A177-3AD203B41FA5}">
                      <a16:colId xmlns:a16="http://schemas.microsoft.com/office/drawing/2014/main" val="2892098528"/>
                    </a:ext>
                  </a:extLst>
                </a:gridCol>
                <a:gridCol w="3562110">
                  <a:extLst>
                    <a:ext uri="{9D8B030D-6E8A-4147-A177-3AD203B41FA5}">
                      <a16:colId xmlns:a16="http://schemas.microsoft.com/office/drawing/2014/main" val="2582877480"/>
                    </a:ext>
                  </a:extLst>
                </a:gridCol>
                <a:gridCol w="3562110">
                  <a:extLst>
                    <a:ext uri="{9D8B030D-6E8A-4147-A177-3AD203B41FA5}">
                      <a16:colId xmlns:a16="http://schemas.microsoft.com/office/drawing/2014/main" val="334731262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nb-NO" sz="2200" dirty="0"/>
                        <a:t>Type stråling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Sender ↔</a:t>
                      </a:r>
                      <a:r>
                        <a:rPr lang="nb-NO" sz="22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200" dirty="0"/>
                        <a:t>mottaker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Målte</a:t>
                      </a:r>
                      <a:r>
                        <a:rPr lang="nb-NO" sz="2200" baseline="0" dirty="0"/>
                        <a:t> r</a:t>
                      </a:r>
                      <a:r>
                        <a:rPr lang="nb-NO" sz="2200" dirty="0"/>
                        <a:t>ekkevidder (m)</a:t>
                      </a:r>
                    </a:p>
                  </a:txBody>
                  <a:tcPr marL="115389" marR="115389" marT="57694" marB="57694"/>
                </a:tc>
                <a:extLst>
                  <a:ext uri="{0D108BD9-81ED-4DB2-BD59-A6C34878D82A}">
                    <a16:rowId xmlns:a16="http://schemas.microsoft.com/office/drawing/2014/main" val="789503376"/>
                  </a:ext>
                </a:extLst>
              </a:tr>
              <a:tr h="1819257">
                <a:tc>
                  <a:txBody>
                    <a:bodyPr/>
                    <a:lstStyle/>
                    <a:p>
                      <a:r>
                        <a:rPr lang="nb-NO" sz="2200" dirty="0" err="1"/>
                        <a:t>Wifi</a:t>
                      </a:r>
                      <a:endParaRPr lang="nb-NO" sz="2200" dirty="0"/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ruter ↔</a:t>
                      </a:r>
                      <a:r>
                        <a:rPr lang="nb-NO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200" dirty="0"/>
                        <a:t>mobil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ruter ↔ </a:t>
                      </a:r>
                      <a:r>
                        <a:rPr lang="nb-NO" sz="2200" baseline="0" dirty="0"/>
                        <a:t>pc</a:t>
                      </a:r>
                    </a:p>
                    <a:p>
                      <a:r>
                        <a:rPr lang="nb-NO" sz="2200" baseline="0" dirty="0"/>
                        <a:t>mobil ↔ mobil</a:t>
                      </a:r>
                      <a:endParaRPr lang="nb-NO" sz="2200" dirty="0"/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endParaRPr lang="nb-NO" sz="2200" dirty="0"/>
                    </a:p>
                  </a:txBody>
                  <a:tcPr marL="115389" marR="115389" marT="57694" marB="57694"/>
                </a:tc>
                <a:extLst>
                  <a:ext uri="{0D108BD9-81ED-4DB2-BD59-A6C34878D82A}">
                    <a16:rowId xmlns:a16="http://schemas.microsoft.com/office/drawing/2014/main" val="3297551109"/>
                  </a:ext>
                </a:extLst>
              </a:tr>
              <a:tr h="2122563">
                <a:tc>
                  <a:txBody>
                    <a:bodyPr/>
                    <a:lstStyle/>
                    <a:p>
                      <a:r>
                        <a:rPr lang="nb-NO" sz="2200" dirty="0"/>
                        <a:t>Bluetooth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mobil ↔ øreplugger</a:t>
                      </a:r>
                    </a:p>
                    <a:p>
                      <a:r>
                        <a:rPr lang="nb-NO" sz="2200" dirty="0"/>
                        <a:t>mobil ↔ </a:t>
                      </a:r>
                      <a:r>
                        <a:rPr lang="nb-NO" sz="2200" dirty="0" err="1"/>
                        <a:t>headset</a:t>
                      </a:r>
                      <a:endParaRPr lang="nb-NO" sz="2200" dirty="0"/>
                    </a:p>
                    <a:p>
                      <a:r>
                        <a:rPr lang="nb-NO" sz="2200" dirty="0"/>
                        <a:t>mobil ↔ mobil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endParaRPr lang="nb-NO" sz="2200" dirty="0"/>
                    </a:p>
                  </a:txBody>
                  <a:tcPr marL="115389" marR="115389" marT="57694" marB="57694"/>
                </a:tc>
                <a:extLst>
                  <a:ext uri="{0D108BD9-81ED-4DB2-BD59-A6C34878D82A}">
                    <a16:rowId xmlns:a16="http://schemas.microsoft.com/office/drawing/2014/main" val="348357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12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68B35E-A573-F30A-EB0D-71D1C2362B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1323528"/>
            <a:ext cx="10972800" cy="1143000"/>
          </a:xfrm>
        </p:spPr>
        <p:txBody>
          <a:bodyPr/>
          <a:lstStyle/>
          <a:p>
            <a:r>
              <a:rPr lang="nb-NO" dirty="0"/>
              <a:t>Se film</a:t>
            </a:r>
          </a:p>
        </p:txBody>
      </p:sp>
      <p:pic>
        <p:nvPicPr>
          <p:cNvPr id="3" name="Picture 2" descr="Skjermdump fra NDLA-siden med film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1340768"/>
            <a:ext cx="5372075" cy="406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65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allinje som viser det elektromagnetiske spekteret. Bølgelengde blir mindre og mindre mot høyre mens  frekvensen blir større og større. Synlig lys er tegnet inn som regnbuens fargespekter i deler av området mellom 1 mikrometer og 100 nanomete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4" y="2282530"/>
            <a:ext cx="11935172" cy="2239409"/>
          </a:xfrm>
          <a:prstGeom prst="rect">
            <a:avLst/>
          </a:prstGeom>
        </p:spPr>
      </p:pic>
      <p:grpSp>
        <p:nvGrpSpPr>
          <p:cNvPr id="12" name="Gruppe 11">
            <a:extLst>
              <a:ext uri="{FF2B5EF4-FFF2-40B4-BE49-F238E27FC236}">
                <a16:creationId xmlns:a16="http://schemas.microsoft.com/office/drawing/2014/main" id="{C4C39745-1FDF-9DE4-3B03-F47833D2F481}"/>
              </a:ext>
            </a:extLst>
          </p:cNvPr>
          <p:cNvGrpSpPr/>
          <p:nvPr/>
        </p:nvGrpSpPr>
        <p:grpSpPr>
          <a:xfrm>
            <a:off x="3068735" y="2873016"/>
            <a:ext cx="1475111" cy="850347"/>
            <a:chOff x="3068735" y="2873016"/>
            <a:chExt cx="1475111" cy="85034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0506" y="2873016"/>
              <a:ext cx="482452" cy="735747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3068735" y="3005220"/>
              <a:ext cx="520743" cy="663737"/>
              <a:chOff x="2483768" y="3573016"/>
              <a:chExt cx="1224136" cy="1232110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83768" y="3573016"/>
                <a:ext cx="1224136" cy="838405"/>
              </a:xfrm>
              <a:prstGeom prst="rect">
                <a:avLst/>
              </a:prstGeom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483768" y="4290928"/>
                <a:ext cx="1224136" cy="51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200" b="1" dirty="0">
                    <a:solidFill>
                      <a:schemeClr val="bg1"/>
                    </a:solidFill>
                  </a:rPr>
                  <a:t>5G</a:t>
                </a: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4023103" y="3059626"/>
              <a:ext cx="520743" cy="663737"/>
              <a:chOff x="2483768" y="3573016"/>
              <a:chExt cx="1224136" cy="1232110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83768" y="3573016"/>
                <a:ext cx="1224136" cy="838405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2483768" y="4290928"/>
                <a:ext cx="1224136" cy="51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200" b="1" dirty="0">
                    <a:solidFill>
                      <a:schemeClr val="bg1"/>
                    </a:solidFill>
                  </a:rPr>
                  <a:t>5G</a:t>
                </a:r>
              </a:p>
            </p:txBody>
          </p:sp>
        </p:grpSp>
      </p:grpSp>
      <p:sp>
        <p:nvSpPr>
          <p:cNvPr id="18" name="Oval Callout 30"/>
          <p:cNvSpPr/>
          <p:nvPr/>
        </p:nvSpPr>
        <p:spPr>
          <a:xfrm>
            <a:off x="911424" y="375627"/>
            <a:ext cx="4034143" cy="1512168"/>
          </a:xfrm>
          <a:prstGeom prst="wedgeEllipseCallout">
            <a:avLst>
              <a:gd name="adj1" fmla="val 18406"/>
              <a:gd name="adj2" fmla="val 97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Både bluetooth og </a:t>
            </a:r>
            <a:r>
              <a:rPr lang="nb-NO" sz="2200" dirty="0" err="1">
                <a:solidFill>
                  <a:schemeClr val="bg1"/>
                </a:solidFill>
              </a:rPr>
              <a:t>wifi</a:t>
            </a:r>
            <a:r>
              <a:rPr lang="nb-NO" sz="2200" dirty="0">
                <a:solidFill>
                  <a:schemeClr val="bg1"/>
                </a:solidFill>
              </a:rPr>
              <a:t> ligger i området for mikrobølger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58C8390-4DC2-F961-8F98-72D5A4019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424" y="-1543172"/>
            <a:ext cx="10363200" cy="1470025"/>
          </a:xfrm>
        </p:spPr>
        <p:txBody>
          <a:bodyPr/>
          <a:lstStyle/>
          <a:p>
            <a:r>
              <a:rPr lang="nb-NO" dirty="0"/>
              <a:t>Det elektromagnetiske</a:t>
            </a:r>
            <a:r>
              <a:rPr lang="nb-NO" baseline="0" dirty="0"/>
              <a:t> spekteret</a:t>
            </a:r>
            <a:endParaRPr lang="nb-NO" dirty="0"/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7F1BF6B-3A6D-B430-DE15-473534696F61}"/>
              </a:ext>
            </a:extLst>
          </p:cNvPr>
          <p:cNvGrpSpPr/>
          <p:nvPr/>
        </p:nvGrpSpPr>
        <p:grpSpPr>
          <a:xfrm>
            <a:off x="2711624" y="4681344"/>
            <a:ext cx="9269782" cy="639851"/>
            <a:chOff x="2711624" y="4681344"/>
            <a:chExt cx="9269782" cy="639851"/>
          </a:xfrm>
        </p:grpSpPr>
        <p:sp>
          <p:nvSpPr>
            <p:cNvPr id="13" name="Tekstboks 57367">
              <a:extLst>
                <a:ext uri="{FF2B5EF4-FFF2-40B4-BE49-F238E27FC236}">
                  <a16:creationId xmlns:a16="http://schemas.microsoft.com/office/drawing/2014/main" id="{52880A9D-48DD-4FF1-B99F-CAA67508BB91}"/>
                </a:ext>
              </a:extLst>
            </p:cNvPr>
            <p:cNvSpPr txBox="1"/>
            <p:nvPr/>
          </p:nvSpPr>
          <p:spPr>
            <a:xfrm>
              <a:off x="3123547" y="4681344"/>
              <a:ext cx="2124036" cy="48295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mikrobølger 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4" name="Rett pilkobling 83">
              <a:extLst>
                <a:ext uri="{FF2B5EF4-FFF2-40B4-BE49-F238E27FC236}">
                  <a16:creationId xmlns:a16="http://schemas.microsoft.com/office/drawing/2014/main" id="{39304981-CF25-46DC-853B-CF81EC41D9D2}"/>
                </a:ext>
              </a:extLst>
            </p:cNvPr>
            <p:cNvCxnSpPr>
              <a:cxnSpLocks/>
            </p:cNvCxnSpPr>
            <p:nvPr/>
          </p:nvCxnSpPr>
          <p:spPr>
            <a:xfrm>
              <a:off x="2711624" y="4782989"/>
              <a:ext cx="3115394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kstboks 57364">
              <a:extLst>
                <a:ext uri="{FF2B5EF4-FFF2-40B4-BE49-F238E27FC236}">
                  <a16:creationId xmlns:a16="http://schemas.microsoft.com/office/drawing/2014/main" id="{C9280FAE-AFEF-4E87-87A6-3BBE346B1AB4}"/>
                </a:ext>
              </a:extLst>
            </p:cNvPr>
            <p:cNvSpPr txBox="1"/>
            <p:nvPr/>
          </p:nvSpPr>
          <p:spPr>
            <a:xfrm>
              <a:off x="8040216" y="4817139"/>
              <a:ext cx="104391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</a:t>
              </a:r>
              <a:r>
                <a:rPr lang="nn-NO" sz="1600" dirty="0" err="1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synlig</a:t>
              </a: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lys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6" name="Rett pilkobling 81">
              <a:extLst>
                <a:ext uri="{FF2B5EF4-FFF2-40B4-BE49-F238E27FC236}">
                  <a16:creationId xmlns:a16="http://schemas.microsoft.com/office/drawing/2014/main" id="{1E2DE18E-0258-4C84-9336-D2F596405A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37533" y="4782989"/>
              <a:ext cx="647512" cy="14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kstboks 57364">
              <a:extLst>
                <a:ext uri="{FF2B5EF4-FFF2-40B4-BE49-F238E27FC236}">
                  <a16:creationId xmlns:a16="http://schemas.microsoft.com/office/drawing/2014/main" id="{FBDA78DC-5323-914B-C5C5-D4AFFD2F4A8D}"/>
                </a:ext>
              </a:extLst>
            </p:cNvPr>
            <p:cNvSpPr txBox="1"/>
            <p:nvPr/>
          </p:nvSpPr>
          <p:spPr>
            <a:xfrm>
              <a:off x="9857370" y="4797152"/>
              <a:ext cx="212403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røntgen-</a:t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stråling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Tekstboks 57364">
              <a:extLst>
                <a:ext uri="{FF2B5EF4-FFF2-40B4-BE49-F238E27FC236}">
                  <a16:creationId xmlns:a16="http://schemas.microsoft.com/office/drawing/2014/main" id="{B777D2EC-8FBC-1C83-3C9E-0FAE277E5D87}"/>
                </a:ext>
              </a:extLst>
            </p:cNvPr>
            <p:cNvSpPr txBox="1"/>
            <p:nvPr/>
          </p:nvSpPr>
          <p:spPr>
            <a:xfrm>
              <a:off x="9120336" y="4817138"/>
              <a:ext cx="104391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UV-</a:t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stråling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4" name="Rett pilkobling 3">
              <a:extLst>
                <a:ext uri="{FF2B5EF4-FFF2-40B4-BE49-F238E27FC236}">
                  <a16:creationId xmlns:a16="http://schemas.microsoft.com/office/drawing/2014/main" id="{C7F93B30-7D1B-6EBC-F415-665365E5D604}"/>
                </a:ext>
              </a:extLst>
            </p:cNvPr>
            <p:cNvCxnSpPr>
              <a:cxnSpLocks/>
            </p:cNvCxnSpPr>
            <p:nvPr/>
          </p:nvCxnSpPr>
          <p:spPr>
            <a:xfrm>
              <a:off x="5851401" y="4782989"/>
              <a:ext cx="23760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tt pilkobling 5">
              <a:extLst>
                <a:ext uri="{FF2B5EF4-FFF2-40B4-BE49-F238E27FC236}">
                  <a16:creationId xmlns:a16="http://schemas.microsoft.com/office/drawing/2014/main" id="{920A9823-D5EE-5CE3-61AF-FD94467A3109}"/>
                </a:ext>
              </a:extLst>
            </p:cNvPr>
            <p:cNvCxnSpPr>
              <a:cxnSpLocks/>
            </p:cNvCxnSpPr>
            <p:nvPr/>
          </p:nvCxnSpPr>
          <p:spPr>
            <a:xfrm>
              <a:off x="10209981" y="4778102"/>
              <a:ext cx="125327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tt pilkobling 6">
              <a:extLst>
                <a:ext uri="{FF2B5EF4-FFF2-40B4-BE49-F238E27FC236}">
                  <a16:creationId xmlns:a16="http://schemas.microsoft.com/office/drawing/2014/main" id="{269E564A-8975-B9E1-B5D2-E0C22B2C2E1A}"/>
                </a:ext>
              </a:extLst>
            </p:cNvPr>
            <p:cNvCxnSpPr>
              <a:cxnSpLocks/>
            </p:cNvCxnSpPr>
            <p:nvPr/>
          </p:nvCxnSpPr>
          <p:spPr>
            <a:xfrm>
              <a:off x="8885045" y="4782989"/>
              <a:ext cx="1315411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kstboks 57364">
              <a:extLst>
                <a:ext uri="{FF2B5EF4-FFF2-40B4-BE49-F238E27FC236}">
                  <a16:creationId xmlns:a16="http://schemas.microsoft.com/office/drawing/2014/main" id="{A5F2FA9D-53EE-7D8A-D556-0E30A659C8AA}"/>
                </a:ext>
              </a:extLst>
            </p:cNvPr>
            <p:cNvSpPr txBox="1"/>
            <p:nvPr/>
          </p:nvSpPr>
          <p:spPr>
            <a:xfrm>
              <a:off x="6528048" y="4809852"/>
              <a:ext cx="104391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</a:t>
              </a:r>
              <a:r>
                <a:rPr lang="nn-NO" sz="1600" dirty="0" err="1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infrarød</a:t>
              </a: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stråling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val Callout 30"/>
          <p:cNvSpPr/>
          <p:nvPr/>
        </p:nvSpPr>
        <p:spPr>
          <a:xfrm>
            <a:off x="3790886" y="5112433"/>
            <a:ext cx="5385264" cy="1616666"/>
          </a:xfrm>
          <a:prstGeom prst="wedgeEllipseCallout">
            <a:avLst>
              <a:gd name="adj1" fmla="val -39450"/>
              <a:gd name="adj2" fmla="val -925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En frekvens på 1 GHz vil si </a:t>
            </a:r>
            <a:r>
              <a:rPr lang="nb-NO" sz="2200" dirty="0" smtClean="0">
                <a:solidFill>
                  <a:schemeClr val="bg1"/>
                </a:solidFill>
              </a:rPr>
              <a:t/>
            </a:r>
            <a:br>
              <a:rPr lang="nb-NO" sz="2200" dirty="0" smtClean="0">
                <a:solidFill>
                  <a:schemeClr val="bg1"/>
                </a:solidFill>
              </a:rPr>
            </a:br>
            <a:r>
              <a:rPr lang="nb-NO" sz="2200" dirty="0" smtClean="0">
                <a:solidFill>
                  <a:schemeClr val="bg1"/>
                </a:solidFill>
              </a:rPr>
              <a:t>at </a:t>
            </a:r>
            <a:r>
              <a:rPr lang="nb-NO" sz="2200" dirty="0">
                <a:solidFill>
                  <a:schemeClr val="bg1"/>
                </a:solidFill>
              </a:rPr>
              <a:t>bølgene svinger opp og ned </a:t>
            </a:r>
            <a:br>
              <a:rPr lang="nb-NO" sz="2200" dirty="0">
                <a:solidFill>
                  <a:schemeClr val="bg1"/>
                </a:solidFill>
              </a:rPr>
            </a:br>
            <a:r>
              <a:rPr lang="nb-NO" sz="2400" dirty="0"/>
              <a:t>1 000 000 000 (én milliard) ganger i sekundet.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19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86B9E36-98AF-20D7-74D6-6E62D532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7" y="-1261061"/>
            <a:ext cx="10972800" cy="1143000"/>
          </a:xfrm>
        </p:spPr>
        <p:txBody>
          <a:bodyPr/>
          <a:lstStyle/>
          <a:p>
            <a:r>
              <a:rPr lang="nb-NO" dirty="0"/>
              <a:t>Hvordan sende informasjon med bølger?</a:t>
            </a:r>
          </a:p>
        </p:txBody>
      </p:sp>
      <p:pic>
        <p:nvPicPr>
          <p:cNvPr id="4" name="Picture 3" descr="Hodetelefoner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3836" y="836712"/>
            <a:ext cx="6552728" cy="5603883"/>
          </a:xfrm>
          <a:prstGeom prst="rect">
            <a:avLst/>
          </a:prstGeom>
        </p:spPr>
      </p:pic>
      <p:pic>
        <p:nvPicPr>
          <p:cNvPr id="6" name="Picture 5" descr="Mobiltelefon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480" y="2852936"/>
            <a:ext cx="1606097" cy="24868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3372" y="476672"/>
            <a:ext cx="680461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>
                <a:solidFill>
                  <a:schemeClr val="bg1"/>
                </a:solidFill>
              </a:rPr>
              <a:t>Det er ulike måter å bruke egenskaper hos de elektromagnetiske bølgene på for å få sendt informasjon. En måte som blant annet brukes i </a:t>
            </a:r>
            <a:r>
              <a:rPr lang="nb-NO" sz="2200" dirty="0" err="1">
                <a:solidFill>
                  <a:schemeClr val="bg1"/>
                </a:solidFill>
              </a:rPr>
              <a:t>w</a:t>
            </a:r>
            <a:r>
              <a:rPr lang="nb-NO" sz="2200" dirty="0" err="1" smtClean="0">
                <a:solidFill>
                  <a:schemeClr val="bg1"/>
                </a:solidFill>
              </a:rPr>
              <a:t>ifi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og </a:t>
            </a:r>
            <a:r>
              <a:rPr lang="nb-NO" sz="2200" dirty="0" err="1" smtClean="0">
                <a:solidFill>
                  <a:schemeClr val="bg1"/>
                </a:solidFill>
              </a:rPr>
              <a:t>bluetooth</a:t>
            </a:r>
            <a:r>
              <a:rPr lang="nb-NO" sz="2200" dirty="0">
                <a:solidFill>
                  <a:schemeClr val="bg1"/>
                </a:solidFill>
              </a:rPr>
              <a:t>, er å veksle mellom å sende bølger på to ulike frekvenser.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213265" y="5589240"/>
            <a:ext cx="5616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>
                <a:solidFill>
                  <a:schemeClr val="bg1"/>
                </a:solidFill>
              </a:rPr>
              <a:t>Data fra sender:  … 0 1 0 1 1 …</a:t>
            </a:r>
          </a:p>
        </p:txBody>
      </p:sp>
      <p:grpSp>
        <p:nvGrpSpPr>
          <p:cNvPr id="5" name="Gruppe 4" descr="Bølger som veksler mellom to ulike frekvenser/bølgelengder for å sende 0, 1, 0, 1, 1.">
            <a:extLst>
              <a:ext uri="{FF2B5EF4-FFF2-40B4-BE49-F238E27FC236}">
                <a16:creationId xmlns:a16="http://schemas.microsoft.com/office/drawing/2014/main" id="{D4079011-92CC-768A-7F9C-179B20E2A273}"/>
              </a:ext>
            </a:extLst>
          </p:cNvPr>
          <p:cNvGrpSpPr/>
          <p:nvPr/>
        </p:nvGrpSpPr>
        <p:grpSpPr>
          <a:xfrm>
            <a:off x="4149064" y="2780928"/>
            <a:ext cx="3601791" cy="2062832"/>
            <a:chOff x="4149064" y="2780928"/>
            <a:chExt cx="3601791" cy="2062832"/>
          </a:xfrm>
        </p:grpSpPr>
        <p:grpSp>
          <p:nvGrpSpPr>
            <p:cNvPr id="2" name="Gruppe 1">
              <a:extLst>
                <a:ext uri="{FF2B5EF4-FFF2-40B4-BE49-F238E27FC236}">
                  <a16:creationId xmlns:a16="http://schemas.microsoft.com/office/drawing/2014/main" id="{E8CCB962-F441-4692-FD76-C88C2F61B56C}"/>
                </a:ext>
              </a:extLst>
            </p:cNvPr>
            <p:cNvGrpSpPr/>
            <p:nvPr/>
          </p:nvGrpSpPr>
          <p:grpSpPr>
            <a:xfrm>
              <a:off x="4149064" y="2780928"/>
              <a:ext cx="3601791" cy="2062832"/>
              <a:chOff x="4149064" y="2780928"/>
              <a:chExt cx="3601791" cy="2062832"/>
            </a:xfrm>
          </p:grpSpPr>
          <p:sp>
            <p:nvSpPr>
              <p:cNvPr id="16" name="Freeform 15"/>
              <p:cNvSpPr/>
              <p:nvPr/>
            </p:nvSpPr>
            <p:spPr>
              <a:xfrm>
                <a:off x="5269495" y="3042731"/>
                <a:ext cx="413149" cy="1336039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6353639"/>
                  <a:gd name="connsiteY0" fmla="*/ 2197101 h 2223507"/>
                  <a:gd name="connsiteX1" fmla="*/ 1117600 w 6353639"/>
                  <a:gd name="connsiteY1" fmla="*/ 63501 h 2223507"/>
                  <a:gd name="connsiteX2" fmla="*/ 1866900 w 6353639"/>
                  <a:gd name="connsiteY2" fmla="*/ 2197101 h 2223507"/>
                  <a:gd name="connsiteX3" fmla="*/ 2794000 w 6353639"/>
                  <a:gd name="connsiteY3" fmla="*/ 1 h 2223507"/>
                  <a:gd name="connsiteX4" fmla="*/ 3543297 w 6353639"/>
                  <a:gd name="connsiteY4" fmla="*/ 2195387 h 2223507"/>
                  <a:gd name="connsiteX5" fmla="*/ 4203700 w 6353639"/>
                  <a:gd name="connsiteY5" fmla="*/ 50801 h 2223507"/>
                  <a:gd name="connsiteX6" fmla="*/ 4612412 w 6353639"/>
                  <a:gd name="connsiteY6" fmla="*/ 2174761 h 2223507"/>
                  <a:gd name="connsiteX7" fmla="*/ 6352670 w 6353639"/>
                  <a:gd name="connsiteY7" fmla="*/ 1502584 h 222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3639" h="2223507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254250" y="1932797"/>
                      <a:pt x="4612412" y="2174761"/>
                    </a:cubicBezTo>
                    <a:cubicBezTo>
                      <a:pt x="4970574" y="2416725"/>
                      <a:pt x="6396061" y="1688850"/>
                      <a:pt x="6352670" y="150258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5596398" y="3042731"/>
                <a:ext cx="831578" cy="1360480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5178386"/>
                  <a:gd name="connsiteY0" fmla="*/ 2197101 h 2264183"/>
                  <a:gd name="connsiteX1" fmla="*/ 1117600 w 5178386"/>
                  <a:gd name="connsiteY1" fmla="*/ 63501 h 2264183"/>
                  <a:gd name="connsiteX2" fmla="*/ 1866900 w 5178386"/>
                  <a:gd name="connsiteY2" fmla="*/ 2197101 h 2264183"/>
                  <a:gd name="connsiteX3" fmla="*/ 2794000 w 5178386"/>
                  <a:gd name="connsiteY3" fmla="*/ 1 h 2264183"/>
                  <a:gd name="connsiteX4" fmla="*/ 3543297 w 5178386"/>
                  <a:gd name="connsiteY4" fmla="*/ 2195387 h 2264183"/>
                  <a:gd name="connsiteX5" fmla="*/ 4203700 w 5178386"/>
                  <a:gd name="connsiteY5" fmla="*/ 50801 h 2264183"/>
                  <a:gd name="connsiteX6" fmla="*/ 4612412 w 5178386"/>
                  <a:gd name="connsiteY6" fmla="*/ 2174761 h 2264183"/>
                  <a:gd name="connsiteX7" fmla="*/ 5175422 w 5178386"/>
                  <a:gd name="connsiteY7" fmla="*/ 1787920 h 2264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78386" h="2264183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450458" y="1885241"/>
                      <a:pt x="4612412" y="2174761"/>
                    </a:cubicBezTo>
                    <a:cubicBezTo>
                      <a:pt x="4774366" y="2464281"/>
                      <a:pt x="5218813" y="1974186"/>
                      <a:pt x="5175422" y="178792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4942796" y="3056155"/>
                <a:ext cx="360808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5988152"/>
                  <a:gd name="connsiteY0" fmla="*/ 2212953 h 2219499"/>
                  <a:gd name="connsiteX1" fmla="*/ 1483810 w 5988152"/>
                  <a:gd name="connsiteY1" fmla="*/ 63501 h 2219499"/>
                  <a:gd name="connsiteX2" fmla="*/ 2233110 w 5988152"/>
                  <a:gd name="connsiteY2" fmla="*/ 2197101 h 2219499"/>
                  <a:gd name="connsiteX3" fmla="*/ 3160210 w 5988152"/>
                  <a:gd name="connsiteY3" fmla="*/ 1 h 2219499"/>
                  <a:gd name="connsiteX4" fmla="*/ 3909507 w 5988152"/>
                  <a:gd name="connsiteY4" fmla="*/ 2195387 h 2219499"/>
                  <a:gd name="connsiteX5" fmla="*/ 4569910 w 5988152"/>
                  <a:gd name="connsiteY5" fmla="*/ 50801 h 2219499"/>
                  <a:gd name="connsiteX6" fmla="*/ 4978622 w 5988152"/>
                  <a:gd name="connsiteY6" fmla="*/ 2174761 h 2219499"/>
                  <a:gd name="connsiteX7" fmla="*/ 5986482 w 5988152"/>
                  <a:gd name="connsiteY7" fmla="*/ 1462953 h 2219499"/>
                  <a:gd name="connsiteX0" fmla="*/ 0 w 5548709"/>
                  <a:gd name="connsiteY0" fmla="*/ 2086137 h 2219499"/>
                  <a:gd name="connsiteX1" fmla="*/ 1044367 w 5548709"/>
                  <a:gd name="connsiteY1" fmla="*/ 63501 h 2219499"/>
                  <a:gd name="connsiteX2" fmla="*/ 1793667 w 5548709"/>
                  <a:gd name="connsiteY2" fmla="*/ 2197101 h 2219499"/>
                  <a:gd name="connsiteX3" fmla="*/ 2720767 w 5548709"/>
                  <a:gd name="connsiteY3" fmla="*/ 1 h 2219499"/>
                  <a:gd name="connsiteX4" fmla="*/ 3470064 w 5548709"/>
                  <a:gd name="connsiteY4" fmla="*/ 2195387 h 2219499"/>
                  <a:gd name="connsiteX5" fmla="*/ 4130467 w 5548709"/>
                  <a:gd name="connsiteY5" fmla="*/ 50801 h 2219499"/>
                  <a:gd name="connsiteX6" fmla="*/ 4539179 w 5548709"/>
                  <a:gd name="connsiteY6" fmla="*/ 2174761 h 2219499"/>
                  <a:gd name="connsiteX7" fmla="*/ 5547039 w 5548709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48709" h="2219499">
                    <a:moveTo>
                      <a:pt x="0" y="2086137"/>
                    </a:moveTo>
                    <a:cubicBezTo>
                      <a:pt x="627591" y="1996178"/>
                      <a:pt x="745422" y="45007"/>
                      <a:pt x="1044367" y="63501"/>
                    </a:cubicBezTo>
                    <a:cubicBezTo>
                      <a:pt x="1343312" y="81995"/>
                      <a:pt x="1514267" y="2207684"/>
                      <a:pt x="1793667" y="2197101"/>
                    </a:cubicBezTo>
                    <a:cubicBezTo>
                      <a:pt x="2073067" y="2186518"/>
                      <a:pt x="2441368" y="287"/>
                      <a:pt x="2720767" y="1"/>
                    </a:cubicBezTo>
                    <a:cubicBezTo>
                      <a:pt x="3000166" y="-285"/>
                      <a:pt x="3235114" y="2186920"/>
                      <a:pt x="3470064" y="2195387"/>
                    </a:cubicBezTo>
                    <a:cubicBezTo>
                      <a:pt x="3705014" y="2203854"/>
                      <a:pt x="3952281" y="54239"/>
                      <a:pt x="4130467" y="50801"/>
                    </a:cubicBezTo>
                    <a:cubicBezTo>
                      <a:pt x="4308653" y="47363"/>
                      <a:pt x="4303084" y="1939402"/>
                      <a:pt x="4539179" y="2174761"/>
                    </a:cubicBezTo>
                    <a:cubicBezTo>
                      <a:pt x="4775274" y="2410120"/>
                      <a:pt x="5590430" y="1649219"/>
                      <a:pt x="5547039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6723690" y="3050751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4149064" y="3044401"/>
                <a:ext cx="826841" cy="1334572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5178386"/>
                  <a:gd name="connsiteY0" fmla="*/ 2197101 h 2264183"/>
                  <a:gd name="connsiteX1" fmla="*/ 1117600 w 5178386"/>
                  <a:gd name="connsiteY1" fmla="*/ 63501 h 2264183"/>
                  <a:gd name="connsiteX2" fmla="*/ 1866900 w 5178386"/>
                  <a:gd name="connsiteY2" fmla="*/ 2197101 h 2264183"/>
                  <a:gd name="connsiteX3" fmla="*/ 2794000 w 5178386"/>
                  <a:gd name="connsiteY3" fmla="*/ 1 h 2264183"/>
                  <a:gd name="connsiteX4" fmla="*/ 3543297 w 5178386"/>
                  <a:gd name="connsiteY4" fmla="*/ 2195387 h 2264183"/>
                  <a:gd name="connsiteX5" fmla="*/ 4203700 w 5178386"/>
                  <a:gd name="connsiteY5" fmla="*/ 50801 h 2264183"/>
                  <a:gd name="connsiteX6" fmla="*/ 4612412 w 5178386"/>
                  <a:gd name="connsiteY6" fmla="*/ 2174761 h 2264183"/>
                  <a:gd name="connsiteX7" fmla="*/ 5175422 w 5178386"/>
                  <a:gd name="connsiteY7" fmla="*/ 1787920 h 2264183"/>
                  <a:gd name="connsiteX0" fmla="*/ 0 w 5148888"/>
                  <a:gd name="connsiteY0" fmla="*/ 2197101 h 2221066"/>
                  <a:gd name="connsiteX1" fmla="*/ 1117600 w 5148888"/>
                  <a:gd name="connsiteY1" fmla="*/ 63501 h 2221066"/>
                  <a:gd name="connsiteX2" fmla="*/ 1866900 w 5148888"/>
                  <a:gd name="connsiteY2" fmla="*/ 2197101 h 2221066"/>
                  <a:gd name="connsiteX3" fmla="*/ 2794000 w 5148888"/>
                  <a:gd name="connsiteY3" fmla="*/ 1 h 2221066"/>
                  <a:gd name="connsiteX4" fmla="*/ 3543297 w 5148888"/>
                  <a:gd name="connsiteY4" fmla="*/ 2195387 h 2221066"/>
                  <a:gd name="connsiteX5" fmla="*/ 4203700 w 5148888"/>
                  <a:gd name="connsiteY5" fmla="*/ 50801 h 2221066"/>
                  <a:gd name="connsiteX6" fmla="*/ 4612412 w 5148888"/>
                  <a:gd name="connsiteY6" fmla="*/ 2174761 h 2221066"/>
                  <a:gd name="connsiteX7" fmla="*/ 5145762 w 5148888"/>
                  <a:gd name="connsiteY7" fmla="*/ 1478805 h 2221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48888" h="2221066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455402" y="1936760"/>
                      <a:pt x="4612412" y="2174761"/>
                    </a:cubicBezTo>
                    <a:cubicBezTo>
                      <a:pt x="4769422" y="2412762"/>
                      <a:pt x="5189153" y="1665071"/>
                      <a:pt x="5145762" y="147880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31" name="Freeform 30"/>
              <p:cNvSpPr/>
              <p:nvPr/>
            </p:nvSpPr>
            <p:spPr>
              <a:xfrm>
                <a:off x="6392229" y="3064175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7385285" y="3064657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33" name="Freeform 32"/>
              <p:cNvSpPr/>
              <p:nvPr/>
            </p:nvSpPr>
            <p:spPr>
              <a:xfrm>
                <a:off x="7053824" y="3078081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5620776" y="278092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6369997" y="278092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7074971" y="278894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7717459" y="278894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4926663" y="278894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174934" y="278092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Rectangle 40"/>
            <p:cNvSpPr/>
            <p:nvPr/>
          </p:nvSpPr>
          <p:spPr>
            <a:xfrm>
              <a:off x="5114043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399956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542217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256303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828130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b-NO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7896200" y="5603428"/>
            <a:ext cx="3888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>
                <a:solidFill>
                  <a:schemeClr val="bg1"/>
                </a:solidFill>
              </a:rPr>
              <a:t>Data som mottas:  … 0 1 0 1 1 …</a:t>
            </a:r>
          </a:p>
        </p:txBody>
      </p:sp>
      <p:sp>
        <p:nvSpPr>
          <p:cNvPr id="35" name="Oval Callout 34"/>
          <p:cNvSpPr/>
          <p:nvPr/>
        </p:nvSpPr>
        <p:spPr>
          <a:xfrm>
            <a:off x="6945798" y="1052736"/>
            <a:ext cx="4910842" cy="2184701"/>
          </a:xfrm>
          <a:prstGeom prst="wedgeEllipseCallout">
            <a:avLst>
              <a:gd name="adj1" fmla="val 51174"/>
              <a:gd name="adj2" fmla="val 62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Innen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telekommunikasjon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er </a:t>
            </a:r>
            <a:r>
              <a:rPr lang="en-US" sz="2200" i="1" dirty="0" err="1">
                <a:solidFill>
                  <a:schemeClr val="bg1"/>
                </a:solidFill>
              </a:rPr>
              <a:t>rekkevidde</a:t>
            </a:r>
            <a:r>
              <a:rPr lang="en-US" sz="2200" dirty="0">
                <a:solidFill>
                  <a:schemeClr val="bg1"/>
                </a:solidFill>
              </a:rPr>
              <a:t> den </a:t>
            </a:r>
            <a:r>
              <a:rPr lang="en-US" sz="2200" dirty="0" err="1">
                <a:solidFill>
                  <a:schemeClr val="bg1"/>
                </a:solidFill>
              </a:rPr>
              <a:t>maksimale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avstanden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mellom</a:t>
            </a:r>
            <a:r>
              <a:rPr lang="en-US" sz="2200" dirty="0">
                <a:solidFill>
                  <a:schemeClr val="bg1"/>
                </a:solidFill>
              </a:rPr>
              <a:t> sender og </a:t>
            </a:r>
            <a:r>
              <a:rPr lang="en-US" sz="2200" dirty="0" err="1">
                <a:solidFill>
                  <a:schemeClr val="bg1"/>
                </a:solidFill>
              </a:rPr>
              <a:t>mottaker</a:t>
            </a:r>
            <a:r>
              <a:rPr lang="en-US" sz="2200" dirty="0">
                <a:solidFill>
                  <a:schemeClr val="bg1"/>
                </a:solidFill>
              </a:rPr>
              <a:t> der </a:t>
            </a:r>
            <a:r>
              <a:rPr lang="en-US" sz="2200" dirty="0" err="1">
                <a:solidFill>
                  <a:schemeClr val="bg1"/>
                </a:solidFill>
              </a:rPr>
              <a:t>korrekte</a:t>
            </a:r>
            <a:r>
              <a:rPr lang="en-US" sz="2200" dirty="0">
                <a:solidFill>
                  <a:schemeClr val="bg1"/>
                </a:solidFill>
              </a:rPr>
              <a:t> data </a:t>
            </a:r>
            <a:r>
              <a:rPr lang="en-US" sz="2200" dirty="0" err="1">
                <a:solidFill>
                  <a:schemeClr val="bg1"/>
                </a:solidFill>
              </a:rPr>
              <a:t>mottas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7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B11FC661-7B2F-C6A3-BE4E-4F3CAD2C8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1251520"/>
            <a:ext cx="10972800" cy="1143000"/>
          </a:xfrm>
        </p:spPr>
        <p:txBody>
          <a:bodyPr/>
          <a:lstStyle/>
          <a:p>
            <a:r>
              <a:rPr lang="nb-NO" dirty="0"/>
              <a:t>Diskuter</a:t>
            </a:r>
          </a:p>
        </p:txBody>
      </p:sp>
      <p:pic>
        <p:nvPicPr>
          <p:cNvPr id="4" name="Picture 3" descr="Mobiltelefo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48" y="3270341"/>
            <a:ext cx="1606097" cy="2486860"/>
          </a:xfrm>
          <a:prstGeom prst="rect">
            <a:avLst/>
          </a:prstGeom>
        </p:spPr>
      </p:pic>
      <p:pic>
        <p:nvPicPr>
          <p:cNvPr id="3" name="Picture 2" descr="Hodetelefoner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904" y="1254117"/>
            <a:ext cx="6552728" cy="5603883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2962804" y="836712"/>
            <a:ext cx="4538199" cy="1800200"/>
          </a:xfrm>
          <a:prstGeom prst="wedgeEllipseCallout">
            <a:avLst>
              <a:gd name="adj1" fmla="val 51174"/>
              <a:gd name="adj2" fmla="val 62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Diskuter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i</a:t>
            </a:r>
            <a:r>
              <a:rPr lang="en-US" sz="2200" dirty="0">
                <a:solidFill>
                  <a:schemeClr val="bg1"/>
                </a:solidFill>
              </a:rPr>
              <a:t> par: 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 err="1">
                <a:solidFill>
                  <a:schemeClr val="bg1"/>
                </a:solidFill>
              </a:rPr>
              <a:t>Hva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påvirker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rekkevidden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til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wifi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og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bluetooth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chemeClr val="bg1"/>
                </a:solidFill>
              </a:rPr>
              <a:t>Oppsummering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609600" y="1600201"/>
            <a:ext cx="6206480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b-NO" sz="2200" dirty="0" err="1">
                <a:solidFill>
                  <a:schemeClr val="bg1"/>
                </a:solidFill>
              </a:rPr>
              <a:t>Wifi</a:t>
            </a:r>
            <a:r>
              <a:rPr lang="nb-NO" sz="2200" dirty="0">
                <a:solidFill>
                  <a:schemeClr val="bg1"/>
                </a:solidFill>
              </a:rPr>
              <a:t>, </a:t>
            </a:r>
            <a:r>
              <a:rPr lang="nb-NO" sz="2200" dirty="0" err="1">
                <a:solidFill>
                  <a:schemeClr val="bg1"/>
                </a:solidFill>
              </a:rPr>
              <a:t>bluetooth</a:t>
            </a:r>
            <a:r>
              <a:rPr lang="nb-NO" sz="2200" dirty="0">
                <a:solidFill>
                  <a:schemeClr val="bg1"/>
                </a:solidFill>
              </a:rPr>
              <a:t>, 5G o.l. bruker den delen av det elektromagnetiske spekteret vi kaller mikrobølger.</a:t>
            </a:r>
          </a:p>
          <a:p>
            <a:pPr>
              <a:spcAft>
                <a:spcPts val="600"/>
              </a:spcAft>
            </a:pPr>
            <a:r>
              <a:rPr lang="nb-NO" sz="2200" dirty="0">
                <a:solidFill>
                  <a:schemeClr val="bg1"/>
                </a:solidFill>
              </a:rPr>
              <a:t>Rekkevidden påvirkes blant annet av at </a:t>
            </a:r>
          </a:p>
          <a:p>
            <a:pPr lvl="1">
              <a:spcAft>
                <a:spcPts val="600"/>
              </a:spcAft>
            </a:pPr>
            <a:r>
              <a:rPr lang="nb-NO" sz="2200" dirty="0" smtClean="0">
                <a:solidFill>
                  <a:schemeClr val="bg1"/>
                </a:solidFill>
              </a:rPr>
              <a:t>effekten til </a:t>
            </a:r>
            <a:r>
              <a:rPr lang="nb-NO" sz="2200" dirty="0">
                <a:solidFill>
                  <a:schemeClr val="bg1"/>
                </a:solidFill>
              </a:rPr>
              <a:t>signalene avtar med økt avstand. Man kan sende med større effekt, men da vil det brukes mer energi og mer av batterikapasiteten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nb-NO" sz="2200" dirty="0" smtClean="0">
                <a:solidFill>
                  <a:schemeClr val="bg1"/>
                </a:solidFill>
              </a:rPr>
              <a:t>bølgene </a:t>
            </a:r>
            <a:r>
              <a:rPr lang="nb-NO" sz="2200" dirty="0">
                <a:solidFill>
                  <a:schemeClr val="bg1"/>
                </a:solidFill>
              </a:rPr>
              <a:t>kan forstyrres av støy (annen stråling) og hindringer (f.eks. vegger)</a:t>
            </a:r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0336" y="1560984"/>
            <a:ext cx="849921" cy="1296145"/>
          </a:xfrm>
          <a:prstGeom prst="rect">
            <a:avLst/>
          </a:prstGeom>
        </p:spPr>
      </p:pic>
      <p:pic>
        <p:nvPicPr>
          <p:cNvPr id="22" name="Picture 2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861" y="4077072"/>
            <a:ext cx="1162335" cy="1008112"/>
          </a:xfrm>
          <a:prstGeom prst="rect">
            <a:avLst/>
          </a:prstGeom>
        </p:spPr>
      </p:pic>
      <p:sp>
        <p:nvSpPr>
          <p:cNvPr id="6" name="Oval Callout 1">
            <a:extLst>
              <a:ext uri="{FF2B5EF4-FFF2-40B4-BE49-F238E27FC236}">
                <a16:creationId xmlns:a16="http://schemas.microsoft.com/office/drawing/2014/main" id="{EA599823-CA7C-A5B2-3639-EFC215D121B3}"/>
              </a:ext>
            </a:extLst>
          </p:cNvPr>
          <p:cNvSpPr/>
          <p:nvPr/>
        </p:nvSpPr>
        <p:spPr>
          <a:xfrm>
            <a:off x="7577852" y="3863182"/>
            <a:ext cx="3934888" cy="1800200"/>
          </a:xfrm>
          <a:prstGeom prst="wedgeEllipseCallout">
            <a:avLst>
              <a:gd name="adj1" fmla="val 54994"/>
              <a:gd name="adj2" fmla="val 56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Antennen i øreplugger sitter mer skjult av ørene/hodet og vil gi kortere rekkevidde.</a:t>
            </a:r>
          </a:p>
        </p:txBody>
      </p:sp>
    </p:spTree>
    <p:extLst>
      <p:ext uri="{BB962C8B-B14F-4D97-AF65-F5344CB8AC3E}">
        <p14:creationId xmlns:p14="http://schemas.microsoft.com/office/powerpoint/2010/main" val="283647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15446</TotalTime>
  <Words>338</Words>
  <Application>Microsoft Office PowerPoint</Application>
  <PresentationFormat>Widescreen</PresentationFormat>
  <Paragraphs>52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SimSun</vt:lpstr>
      <vt:lpstr>Arial</vt:lpstr>
      <vt:lpstr>Calibri</vt:lpstr>
      <vt:lpstr>Times New Roman</vt:lpstr>
      <vt:lpstr>Office-tema</vt:lpstr>
      <vt:lpstr>Hvor lang rekkevidde har bluetooth og wifi? </vt:lpstr>
      <vt:lpstr>Hva har vi undersøkt?</vt:lpstr>
      <vt:lpstr>Bluetooth og wifi</vt:lpstr>
      <vt:lpstr>Se film</vt:lpstr>
      <vt:lpstr>Det elektromagnetiske spekteret</vt:lpstr>
      <vt:lpstr>Hvordan sende informasjon med bølger?</vt:lpstr>
      <vt:lpstr>Diskuter</vt:lpstr>
      <vt:lpstr>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442</cp:revision>
  <dcterms:created xsi:type="dcterms:W3CDTF">2016-11-04T13:38:15Z</dcterms:created>
  <dcterms:modified xsi:type="dcterms:W3CDTF">2023-04-24T15:42:17Z</dcterms:modified>
</cp:coreProperties>
</file>