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8" r:id="rId2"/>
    <p:sldId id="269" r:id="rId3"/>
    <p:sldId id="256" r:id="rId4"/>
    <p:sldId id="285" r:id="rId5"/>
    <p:sldId id="286" r:id="rId6"/>
    <p:sldId id="287" r:id="rId7"/>
    <p:sldId id="25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67" r:id="rId16"/>
    <p:sldId id="282" r:id="rId17"/>
    <p:sldId id="278" r:id="rId18"/>
    <p:sldId id="283" r:id="rId19"/>
    <p:sldId id="261" r:id="rId20"/>
    <p:sldId id="297" r:id="rId21"/>
    <p:sldId id="276" r:id="rId22"/>
    <p:sldId id="262" r:id="rId23"/>
    <p:sldId id="279" r:id="rId24"/>
    <p:sldId id="277" r:id="rId25"/>
    <p:sldId id="281" r:id="rId26"/>
    <p:sldId id="298" r:id="rId27"/>
    <p:sldId id="299" r:id="rId28"/>
  </p:sldIdLst>
  <p:sldSz cx="9906000" cy="6858000" type="A4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33" autoAdjust="0"/>
  </p:normalViewPr>
  <p:slideViewPr>
    <p:cSldViewPr>
      <p:cViewPr>
        <p:scale>
          <a:sx n="111" d="100"/>
          <a:sy n="111" d="100"/>
        </p:scale>
        <p:origin x="-72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89856-F16F-43DE-996D-70B96C1FAAC7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F5441-12BD-4E10-AECF-28A8CC2FB0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36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48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780337" y="274640"/>
            <a:ext cx="2414588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6576" y="274640"/>
            <a:ext cx="7078663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74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39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49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6576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48301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71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53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29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23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39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716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9362614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naturfag.no/aim/naturfag3/files/2/1/4/94951a72554e1c06a174712d4b605576d388f9075e/21494951a72554e1c06a174712d4b605576d388f9075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88640"/>
            <a:ext cx="6728037" cy="5208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52" y="2973106"/>
            <a:ext cx="4736317" cy="3552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0" name="TekstSylinder 69"/>
          <p:cNvSpPr txBox="1"/>
          <p:nvPr/>
        </p:nvSpPr>
        <p:spPr>
          <a:xfrm rot="16200000">
            <a:off x="936748" y="1234433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latin typeface="Comic Sans MS" panose="030F0702030302020204" pitchFamily="66" charset="0"/>
              </a:rPr>
              <a:t>Raudlauk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Tjukkleik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Høgda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menneske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4" descr="Dna, Biologi, Medisin, Gene, Mikrobiologi, Analyse"/>
          <p:cNvPicPr>
            <a:picLocks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r="15913"/>
          <a:stretch/>
        </p:blipFill>
        <p:spPr bwMode="auto">
          <a:xfrm>
            <a:off x="3728864" y="1244314"/>
            <a:ext cx="2786400" cy="270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err="1" smtClean="0">
                <a:solidFill>
                  <a:schemeClr val="bg1"/>
                </a:solidFill>
              </a:rPr>
              <a:t>Breidda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>
                <a:solidFill>
                  <a:schemeClr val="bg1"/>
                </a:solidFill>
              </a:rPr>
              <a:t>til DNA</a:t>
            </a:r>
          </a:p>
        </p:txBody>
      </p:sp>
      <p:grpSp>
        <p:nvGrpSpPr>
          <p:cNvPr id="32" name="Gruppe 31"/>
          <p:cNvGrpSpPr/>
          <p:nvPr/>
        </p:nvGrpSpPr>
        <p:grpSpPr>
          <a:xfrm>
            <a:off x="8985448" y="753566"/>
            <a:ext cx="920552" cy="708765"/>
            <a:chOff x="3904879" y="692696"/>
            <a:chExt cx="920552" cy="708765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4034860" y="883371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uppe 4"/>
          <p:cNvGrpSpPr/>
          <p:nvPr/>
        </p:nvGrpSpPr>
        <p:grpSpPr>
          <a:xfrm>
            <a:off x="7919501" y="855748"/>
            <a:ext cx="338554" cy="1843647"/>
            <a:chOff x="7919501" y="836712"/>
            <a:chExt cx="338554" cy="1843647"/>
          </a:xfrm>
        </p:grpSpPr>
        <p:sp>
          <p:nvSpPr>
            <p:cNvPr id="36" name="TekstSylinder 35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>
                  <a:latin typeface="Comic Sans MS" panose="030F0702030302020204" pitchFamily="66" charset="0"/>
                </a:rPr>
                <a:t>Breidda</a:t>
              </a:r>
              <a:r>
                <a:rPr lang="nb-NO" sz="1600" dirty="0">
                  <a:latin typeface="Comic Sans MS" panose="030F0702030302020204" pitchFamily="66" charset="0"/>
                </a:rPr>
                <a:t>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Rett pil 36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12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0" name="TekstSylinder 69"/>
          <p:cNvSpPr txBox="1"/>
          <p:nvPr/>
        </p:nvSpPr>
        <p:spPr>
          <a:xfrm rot="16200000">
            <a:off x="989647" y="1215324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latin typeface="Comic Sans MS" panose="030F0702030302020204" pitchFamily="66" charset="0"/>
              </a:rPr>
              <a:t>Raudløk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Tjukkleik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Høgda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menneske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4" descr="Dna, Biologi, Medisin, Gene, Mikrobiologi, Analyse"/>
          <p:cNvPicPr>
            <a:picLocks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r="15913"/>
          <a:stretch/>
        </p:blipFill>
        <p:spPr bwMode="auto">
          <a:xfrm>
            <a:off x="3728864" y="1244314"/>
            <a:ext cx="2786400" cy="270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Lengda </a:t>
            </a:r>
            <a:r>
              <a:rPr lang="nb-NO" b="1" dirty="0" smtClean="0">
                <a:solidFill>
                  <a:schemeClr val="bg1"/>
                </a:solidFill>
              </a:rPr>
              <a:t>til </a:t>
            </a:r>
            <a:r>
              <a:rPr lang="nb-NO" b="1" dirty="0">
                <a:solidFill>
                  <a:schemeClr val="bg1"/>
                </a:solidFill>
              </a:rPr>
              <a:t>DNA</a:t>
            </a:r>
          </a:p>
        </p:txBody>
      </p:sp>
      <p:grpSp>
        <p:nvGrpSpPr>
          <p:cNvPr id="32" name="Gruppe 31"/>
          <p:cNvGrpSpPr/>
          <p:nvPr/>
        </p:nvGrpSpPr>
        <p:grpSpPr>
          <a:xfrm>
            <a:off x="8985448" y="753566"/>
            <a:ext cx="920552" cy="708765"/>
            <a:chOff x="3904879" y="692696"/>
            <a:chExt cx="920552" cy="708765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4034860" y="883371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uppe 37"/>
          <p:cNvGrpSpPr/>
          <p:nvPr/>
        </p:nvGrpSpPr>
        <p:grpSpPr>
          <a:xfrm>
            <a:off x="1354032" y="3346445"/>
            <a:ext cx="646640" cy="1816523"/>
            <a:chOff x="8088777" y="754157"/>
            <a:chExt cx="646640" cy="1816523"/>
          </a:xfrm>
        </p:grpSpPr>
        <p:sp>
          <p:nvSpPr>
            <p:cNvPr id="39" name="TekstSylinder 38"/>
            <p:cNvSpPr txBox="1"/>
            <p:nvPr/>
          </p:nvSpPr>
          <p:spPr>
            <a:xfrm rot="16200000">
              <a:off x="7513862" y="1493142"/>
              <a:ext cx="1816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Rett pil 39"/>
            <p:cNvCxnSpPr/>
            <p:nvPr/>
          </p:nvCxnSpPr>
          <p:spPr>
            <a:xfrm>
              <a:off x="8088777" y="836712"/>
              <a:ext cx="646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e 40"/>
          <p:cNvGrpSpPr/>
          <p:nvPr/>
        </p:nvGrpSpPr>
        <p:grpSpPr>
          <a:xfrm>
            <a:off x="7919501" y="855762"/>
            <a:ext cx="338554" cy="1843647"/>
            <a:chOff x="7919501" y="836712"/>
            <a:chExt cx="338554" cy="1843647"/>
          </a:xfrm>
        </p:grpSpPr>
        <p:sp>
          <p:nvSpPr>
            <p:cNvPr id="42" name="TekstSylinder 41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>
                  <a:latin typeface="Comic Sans MS" panose="030F0702030302020204" pitchFamily="66" charset="0"/>
                </a:rPr>
                <a:t>Breidda</a:t>
              </a:r>
              <a:r>
                <a:rPr lang="nb-NO" sz="1600" dirty="0">
                  <a:latin typeface="Comic Sans MS" panose="030F0702030302020204" pitchFamily="66" charset="0"/>
                </a:rPr>
                <a:t>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3" name="Rett pil 42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ktangel 43"/>
          <p:cNvSpPr/>
          <p:nvPr/>
        </p:nvSpPr>
        <p:spPr>
          <a:xfrm>
            <a:off x="3720723" y="1254239"/>
            <a:ext cx="280570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n-N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Menneske har 46 DNA-molekyl i kvar celle. Det kortaste er 16 mm og det lengste 85 mm.  Til saman over 2 meter DNA i kvar celle!</a:t>
            </a:r>
            <a:endParaRPr lang="nb-N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3700904" y="1268760"/>
            <a:ext cx="280570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Legg du DNA-</a:t>
            </a:r>
            <a:r>
              <a:rPr lang="en-US" sz="2000" b="1" dirty="0" err="1">
                <a:solidFill>
                  <a:schemeClr val="bg1"/>
                </a:solidFill>
              </a:rPr>
              <a:t>molekyla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alle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cellene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kroppen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etter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kvarandre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vil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dei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bli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omtrent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dobbelt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lang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som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diameteren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solsystemet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vårt</a:t>
            </a:r>
            <a:r>
              <a:rPr lang="en-US" sz="2000" b="1" dirty="0">
                <a:solidFill>
                  <a:schemeClr val="bg1"/>
                </a:solidFill>
              </a:rPr>
              <a:t>!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44" grpId="0"/>
      <p:bldP spid="44" grpId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0" name="TekstSylinder 69"/>
          <p:cNvSpPr txBox="1"/>
          <p:nvPr/>
        </p:nvSpPr>
        <p:spPr>
          <a:xfrm rot="16200000">
            <a:off x="989647" y="1215324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latin typeface="Comic Sans MS" panose="030F0702030302020204" pitchFamily="66" charset="0"/>
              </a:rPr>
              <a:t>Raudløk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Tjukkleik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Høgda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menneske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7"/>
          <p:cNvPicPr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1249924"/>
            <a:ext cx="2786400" cy="270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err="1" smtClean="0">
                <a:solidFill>
                  <a:schemeClr val="bg1"/>
                </a:solidFill>
              </a:rPr>
              <a:t>Raud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smtClean="0">
                <a:solidFill>
                  <a:schemeClr val="bg1"/>
                </a:solidFill>
              </a:rPr>
              <a:t>blodcelle</a:t>
            </a:r>
            <a:endParaRPr lang="nb-NO" b="1" dirty="0">
              <a:solidFill>
                <a:schemeClr val="bg1"/>
              </a:solidFill>
            </a:endParaRPr>
          </a:p>
        </p:txBody>
      </p:sp>
      <p:grpSp>
        <p:nvGrpSpPr>
          <p:cNvPr id="32" name="Gruppe 31"/>
          <p:cNvGrpSpPr/>
          <p:nvPr/>
        </p:nvGrpSpPr>
        <p:grpSpPr>
          <a:xfrm>
            <a:off x="8985448" y="753566"/>
            <a:ext cx="920552" cy="708765"/>
            <a:chOff x="3904879" y="692696"/>
            <a:chExt cx="920552" cy="708765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4034860" y="883371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uppe 37"/>
          <p:cNvGrpSpPr/>
          <p:nvPr/>
        </p:nvGrpSpPr>
        <p:grpSpPr>
          <a:xfrm>
            <a:off x="1354032" y="3346445"/>
            <a:ext cx="646640" cy="1816523"/>
            <a:chOff x="8088777" y="754157"/>
            <a:chExt cx="646640" cy="1816523"/>
          </a:xfrm>
        </p:grpSpPr>
        <p:sp>
          <p:nvSpPr>
            <p:cNvPr id="39" name="TekstSylinder 38"/>
            <p:cNvSpPr txBox="1"/>
            <p:nvPr/>
          </p:nvSpPr>
          <p:spPr>
            <a:xfrm rot="16200000">
              <a:off x="7513862" y="1493142"/>
              <a:ext cx="1816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Rett pil 39"/>
            <p:cNvCxnSpPr/>
            <p:nvPr/>
          </p:nvCxnSpPr>
          <p:spPr>
            <a:xfrm>
              <a:off x="8088777" y="836712"/>
              <a:ext cx="646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e 40"/>
          <p:cNvGrpSpPr/>
          <p:nvPr/>
        </p:nvGrpSpPr>
        <p:grpSpPr>
          <a:xfrm>
            <a:off x="7919501" y="855762"/>
            <a:ext cx="338554" cy="1843647"/>
            <a:chOff x="7919501" y="836712"/>
            <a:chExt cx="338554" cy="1843647"/>
          </a:xfrm>
        </p:grpSpPr>
        <p:sp>
          <p:nvSpPr>
            <p:cNvPr id="42" name="TekstSylinder 41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>
                  <a:latin typeface="Comic Sans MS" panose="030F0702030302020204" pitchFamily="66" charset="0"/>
                </a:rPr>
                <a:t>Breidda</a:t>
              </a:r>
              <a:r>
                <a:rPr lang="nb-NO" sz="1600" dirty="0">
                  <a:latin typeface="Comic Sans MS" panose="030F0702030302020204" pitchFamily="66" charset="0"/>
                </a:rPr>
                <a:t>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3" name="Rett pil 42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ktangel 46"/>
          <p:cNvSpPr/>
          <p:nvPr/>
        </p:nvSpPr>
        <p:spPr>
          <a:xfrm>
            <a:off x="3700904" y="2145050"/>
            <a:ext cx="280570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Ei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typisk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raud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blodcelle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er</a:t>
            </a:r>
            <a:r>
              <a:rPr lang="en-US" sz="2000" b="1" dirty="0">
                <a:solidFill>
                  <a:schemeClr val="bg1"/>
                </a:solidFill>
              </a:rPr>
              <a:t> 6–8 </a:t>
            </a:r>
            <a:r>
              <a:rPr lang="en-US" sz="2000" b="1" dirty="0" err="1" smtClean="0">
                <a:solidFill>
                  <a:schemeClr val="bg1"/>
                </a:solidFill>
              </a:rPr>
              <a:t>mikrometer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48" name="Gruppe 47"/>
          <p:cNvGrpSpPr/>
          <p:nvPr/>
        </p:nvGrpSpPr>
        <p:grpSpPr>
          <a:xfrm>
            <a:off x="4936386" y="692696"/>
            <a:ext cx="338554" cy="1608251"/>
            <a:chOff x="7758871" y="548680"/>
            <a:chExt cx="338554" cy="1608251"/>
          </a:xfrm>
        </p:grpSpPr>
        <p:sp>
          <p:nvSpPr>
            <p:cNvPr id="49" name="TekstSylinder 48"/>
            <p:cNvSpPr txBox="1"/>
            <p:nvPr/>
          </p:nvSpPr>
          <p:spPr>
            <a:xfrm rot="16200000">
              <a:off x="7150531" y="1210037"/>
              <a:ext cx="15552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sz="1600" dirty="0" err="1" smtClean="0">
                  <a:latin typeface="Comic Sans MS" panose="030F0702030302020204" pitchFamily="66" charset="0"/>
                </a:rPr>
                <a:t>Raud</a:t>
              </a:r>
              <a:r>
                <a:rPr lang="nb-NO" sz="1600" dirty="0" smtClean="0">
                  <a:latin typeface="Comic Sans MS" panose="030F0702030302020204" pitchFamily="66" charset="0"/>
                </a:rPr>
                <a:t> </a:t>
              </a:r>
              <a:r>
                <a:rPr lang="nb-NO" sz="1600" dirty="0" smtClean="0">
                  <a:latin typeface="Comic Sans MS" panose="030F0702030302020204" pitchFamily="66" charset="0"/>
                </a:rPr>
                <a:t>blodcelle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0" name="Rett pil 49"/>
            <p:cNvCxnSpPr/>
            <p:nvPr/>
          </p:nvCxnSpPr>
          <p:spPr>
            <a:xfrm>
              <a:off x="7775485" y="548680"/>
              <a:ext cx="3022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43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6" grpId="0"/>
      <p:bldP spid="47" grpId="0"/>
      <p:bldP spid="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8" name="Gruppe 47"/>
          <p:cNvGrpSpPr/>
          <p:nvPr/>
        </p:nvGrpSpPr>
        <p:grpSpPr>
          <a:xfrm>
            <a:off x="4936386" y="692696"/>
            <a:ext cx="338554" cy="1608251"/>
            <a:chOff x="7758871" y="548680"/>
            <a:chExt cx="338554" cy="1608251"/>
          </a:xfrm>
        </p:grpSpPr>
        <p:sp>
          <p:nvSpPr>
            <p:cNvPr id="49" name="TekstSylinder 48"/>
            <p:cNvSpPr txBox="1"/>
            <p:nvPr/>
          </p:nvSpPr>
          <p:spPr>
            <a:xfrm rot="16200000">
              <a:off x="7150531" y="1210037"/>
              <a:ext cx="15552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sz="1600" dirty="0" err="1">
                  <a:latin typeface="Comic Sans MS" panose="030F0702030302020204" pitchFamily="66" charset="0"/>
                </a:rPr>
                <a:t>Raud</a:t>
              </a:r>
              <a:r>
                <a:rPr lang="nb-NO" sz="1600" dirty="0">
                  <a:latin typeface="Comic Sans MS" panose="030F0702030302020204" pitchFamily="66" charset="0"/>
                </a:rPr>
                <a:t> blodcelle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0" name="Rett pil 49"/>
            <p:cNvCxnSpPr/>
            <p:nvPr/>
          </p:nvCxnSpPr>
          <p:spPr>
            <a:xfrm>
              <a:off x="7775485" y="548680"/>
              <a:ext cx="3022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kstSylinder 69"/>
          <p:cNvSpPr txBox="1"/>
          <p:nvPr/>
        </p:nvSpPr>
        <p:spPr>
          <a:xfrm rot="16200000">
            <a:off x="989647" y="1215324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latin typeface="Comic Sans MS" panose="030F0702030302020204" pitchFamily="66" charset="0"/>
              </a:rPr>
              <a:t>Raudløk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Tjukkleik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Høgda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menneske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12" descr="Bakterier, Art, Imitasjon, Aureus, Blod Celler, Jern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t="12590"/>
          <a:stretch/>
        </p:blipFill>
        <p:spPr bwMode="auto">
          <a:xfrm>
            <a:off x="3727409" y="1244314"/>
            <a:ext cx="2786400" cy="270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err="1" smtClean="0">
                <a:solidFill>
                  <a:schemeClr val="bg1"/>
                </a:solidFill>
              </a:rPr>
              <a:t>Bakteriar</a:t>
            </a:r>
            <a:endParaRPr lang="nb-NO" b="1" dirty="0">
              <a:solidFill>
                <a:schemeClr val="bg1"/>
              </a:solidFill>
            </a:endParaRPr>
          </a:p>
        </p:txBody>
      </p:sp>
      <p:grpSp>
        <p:nvGrpSpPr>
          <p:cNvPr id="32" name="Gruppe 31"/>
          <p:cNvGrpSpPr/>
          <p:nvPr/>
        </p:nvGrpSpPr>
        <p:grpSpPr>
          <a:xfrm>
            <a:off x="8985448" y="753566"/>
            <a:ext cx="920552" cy="708765"/>
            <a:chOff x="3904879" y="692696"/>
            <a:chExt cx="920552" cy="708765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4034860" y="883371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</a:t>
              </a:r>
            </a:p>
          </p:txBody>
        </p:sp>
      </p:grpSp>
      <p:grpSp>
        <p:nvGrpSpPr>
          <p:cNvPr id="38" name="Gruppe 37"/>
          <p:cNvGrpSpPr/>
          <p:nvPr/>
        </p:nvGrpSpPr>
        <p:grpSpPr>
          <a:xfrm>
            <a:off x="1354032" y="3346445"/>
            <a:ext cx="646640" cy="1816523"/>
            <a:chOff x="8088777" y="754157"/>
            <a:chExt cx="646640" cy="1816523"/>
          </a:xfrm>
        </p:grpSpPr>
        <p:sp>
          <p:nvSpPr>
            <p:cNvPr id="39" name="TekstSylinder 38"/>
            <p:cNvSpPr txBox="1"/>
            <p:nvPr/>
          </p:nvSpPr>
          <p:spPr>
            <a:xfrm rot="16200000">
              <a:off x="7513862" y="1493142"/>
              <a:ext cx="1816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Rett pil 39"/>
            <p:cNvCxnSpPr/>
            <p:nvPr/>
          </p:nvCxnSpPr>
          <p:spPr>
            <a:xfrm>
              <a:off x="8088777" y="836712"/>
              <a:ext cx="646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e 40"/>
          <p:cNvGrpSpPr/>
          <p:nvPr/>
        </p:nvGrpSpPr>
        <p:grpSpPr>
          <a:xfrm>
            <a:off x="7919501" y="855762"/>
            <a:ext cx="338554" cy="1843647"/>
            <a:chOff x="7919501" y="836712"/>
            <a:chExt cx="338554" cy="1843647"/>
          </a:xfrm>
        </p:grpSpPr>
        <p:sp>
          <p:nvSpPr>
            <p:cNvPr id="42" name="TekstSylinder 41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>
                  <a:latin typeface="Comic Sans MS" panose="030F0702030302020204" pitchFamily="66" charset="0"/>
                </a:rPr>
                <a:t>Breidda</a:t>
              </a:r>
              <a:r>
                <a:rPr lang="nb-NO" sz="1600" dirty="0">
                  <a:latin typeface="Comic Sans MS" panose="030F0702030302020204" pitchFamily="66" charset="0"/>
                </a:rPr>
                <a:t>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3" name="Rett pil 42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ktangel 46"/>
          <p:cNvSpPr/>
          <p:nvPr/>
        </p:nvSpPr>
        <p:spPr>
          <a:xfrm>
            <a:off x="3584849" y="1145937"/>
            <a:ext cx="2960239" cy="2431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900" b="1" dirty="0" err="1" smtClean="0">
                <a:solidFill>
                  <a:schemeClr val="bg1"/>
                </a:solidFill>
              </a:rPr>
              <a:t>Bakteriar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er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éincella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organismar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</a:rPr>
              <a:t>o</a:t>
            </a:r>
            <a:r>
              <a:rPr lang="nb-NO" sz="1900" b="1" dirty="0" smtClean="0"/>
              <a:t>g typisk </a:t>
            </a:r>
            <a:r>
              <a:rPr lang="nb-NO" sz="1900" b="1" dirty="0" err="1" smtClean="0"/>
              <a:t>berre</a:t>
            </a:r>
            <a:r>
              <a:rPr lang="nb-NO" sz="1900" b="1" dirty="0" smtClean="0"/>
              <a:t> </a:t>
            </a:r>
            <a:r>
              <a:rPr lang="nb-NO" sz="1900" b="1" dirty="0" err="1" smtClean="0"/>
              <a:t>nokre</a:t>
            </a:r>
            <a:r>
              <a:rPr lang="nb-NO" sz="1900" b="1" dirty="0" smtClean="0"/>
              <a:t> </a:t>
            </a:r>
            <a:r>
              <a:rPr lang="nb-NO" sz="1900" b="1" dirty="0"/>
              <a:t>få mikrometer </a:t>
            </a:r>
            <a:r>
              <a:rPr lang="nb-NO" sz="1900" b="1" dirty="0" smtClean="0"/>
              <a:t>lange. </a:t>
            </a:r>
            <a:r>
              <a:rPr lang="nb-NO" sz="1900" b="1" dirty="0" smtClean="0"/>
              <a:t>Men </a:t>
            </a:r>
            <a:r>
              <a:rPr lang="nb-NO" sz="1900" b="1" dirty="0" smtClean="0"/>
              <a:t>den største bakterien i verda </a:t>
            </a:r>
            <a:r>
              <a:rPr lang="nb-NO" sz="1900" b="1" i="1" dirty="0" err="1" smtClean="0"/>
              <a:t>Thiomargarita</a:t>
            </a:r>
            <a:r>
              <a:rPr lang="nb-NO" sz="1900" b="1" i="1" dirty="0" smtClean="0"/>
              <a:t> </a:t>
            </a:r>
            <a:r>
              <a:rPr lang="nb-NO" sz="1900" b="1" i="1" dirty="0" err="1"/>
              <a:t>namibiensis</a:t>
            </a:r>
            <a:r>
              <a:rPr lang="nb-NO" sz="1900" b="1" dirty="0"/>
              <a:t> har </a:t>
            </a:r>
            <a:r>
              <a:rPr lang="nb-NO" sz="1900" b="1" dirty="0" err="1" smtClean="0"/>
              <a:t>ein</a:t>
            </a:r>
            <a:r>
              <a:rPr lang="nb-NO" sz="1900" b="1" dirty="0" smtClean="0"/>
              <a:t> </a:t>
            </a:r>
            <a:r>
              <a:rPr lang="nb-NO" sz="1900" b="1" dirty="0" err="1" smtClean="0"/>
              <a:t>gjennomsnittleg</a:t>
            </a:r>
            <a:r>
              <a:rPr lang="nb-NO" sz="1900" b="1" dirty="0" smtClean="0"/>
              <a:t> </a:t>
            </a:r>
            <a:r>
              <a:rPr lang="nb-NO" sz="1900" b="1" dirty="0"/>
              <a:t>diameter på 0,2 mm</a:t>
            </a:r>
            <a:r>
              <a:rPr lang="nb-NO" sz="1900" b="1" dirty="0" smtClean="0"/>
              <a:t>.</a:t>
            </a:r>
            <a:endParaRPr lang="nb-NO" sz="1900" b="1" dirty="0"/>
          </a:p>
        </p:txBody>
      </p:sp>
      <p:grpSp>
        <p:nvGrpSpPr>
          <p:cNvPr id="9" name="Gruppe 8"/>
          <p:cNvGrpSpPr/>
          <p:nvPr/>
        </p:nvGrpSpPr>
        <p:grpSpPr>
          <a:xfrm>
            <a:off x="3584849" y="4121204"/>
            <a:ext cx="2592287" cy="1107996"/>
            <a:chOff x="3584849" y="4121204"/>
            <a:chExt cx="2592287" cy="1107996"/>
          </a:xfrm>
        </p:grpSpPr>
        <p:sp>
          <p:nvSpPr>
            <p:cNvPr id="45" name="TekstSylinder 44"/>
            <p:cNvSpPr txBox="1"/>
            <p:nvPr/>
          </p:nvSpPr>
          <p:spPr>
            <a:xfrm rot="16200000">
              <a:off x="4445749" y="4505925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Bakterier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2" name="Rett pil 51"/>
            <p:cNvCxnSpPr/>
            <p:nvPr/>
          </p:nvCxnSpPr>
          <p:spPr>
            <a:xfrm>
              <a:off x="3584849" y="4161255"/>
              <a:ext cx="25922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60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6" grpId="0"/>
      <p:bldP spid="47" grpId="0"/>
      <p:bldP spid="4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8" name="Gruppe 47"/>
          <p:cNvGrpSpPr/>
          <p:nvPr/>
        </p:nvGrpSpPr>
        <p:grpSpPr>
          <a:xfrm>
            <a:off x="4936386" y="692696"/>
            <a:ext cx="338554" cy="1608251"/>
            <a:chOff x="7758871" y="548680"/>
            <a:chExt cx="338554" cy="1608251"/>
          </a:xfrm>
        </p:grpSpPr>
        <p:sp>
          <p:nvSpPr>
            <p:cNvPr id="49" name="TekstSylinder 48"/>
            <p:cNvSpPr txBox="1"/>
            <p:nvPr/>
          </p:nvSpPr>
          <p:spPr>
            <a:xfrm rot="16200000">
              <a:off x="7150531" y="1210037"/>
              <a:ext cx="15552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sz="1600" dirty="0" err="1">
                  <a:latin typeface="Comic Sans MS" panose="030F0702030302020204" pitchFamily="66" charset="0"/>
                </a:rPr>
                <a:t>Raud</a:t>
              </a:r>
              <a:r>
                <a:rPr lang="nb-NO" sz="1600" dirty="0">
                  <a:latin typeface="Comic Sans MS" panose="030F0702030302020204" pitchFamily="66" charset="0"/>
                </a:rPr>
                <a:t> blodcelle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0" name="Rett pil 49"/>
            <p:cNvCxnSpPr/>
            <p:nvPr/>
          </p:nvCxnSpPr>
          <p:spPr>
            <a:xfrm>
              <a:off x="7775485" y="548680"/>
              <a:ext cx="3022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kstSylinder 69"/>
          <p:cNvSpPr txBox="1"/>
          <p:nvPr/>
        </p:nvSpPr>
        <p:spPr>
          <a:xfrm rot="16200000">
            <a:off x="989647" y="1215324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latin typeface="Comic Sans MS" panose="030F0702030302020204" pitchFamily="66" charset="0"/>
              </a:rPr>
              <a:t>Raudløk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Tjukkleik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Høgda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menneske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2" descr="Virus Infiserte Celler, Dna, Sykdom, Biologi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26" y="1249710"/>
            <a:ext cx="2786400" cy="270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Virus</a:t>
            </a:r>
            <a:endParaRPr lang="nb-NO" b="1" dirty="0">
              <a:solidFill>
                <a:schemeClr val="bg1"/>
              </a:solidFill>
            </a:endParaRPr>
          </a:p>
        </p:txBody>
      </p:sp>
      <p:grpSp>
        <p:nvGrpSpPr>
          <p:cNvPr id="32" name="Gruppe 31"/>
          <p:cNvGrpSpPr/>
          <p:nvPr/>
        </p:nvGrpSpPr>
        <p:grpSpPr>
          <a:xfrm>
            <a:off x="8985448" y="753566"/>
            <a:ext cx="920552" cy="708765"/>
            <a:chOff x="3904879" y="692696"/>
            <a:chExt cx="920552" cy="708765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4034860" y="883371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uppe 37"/>
          <p:cNvGrpSpPr/>
          <p:nvPr/>
        </p:nvGrpSpPr>
        <p:grpSpPr>
          <a:xfrm>
            <a:off x="1354032" y="3429000"/>
            <a:ext cx="646640" cy="1649009"/>
            <a:chOff x="8088777" y="836712"/>
            <a:chExt cx="646640" cy="1649009"/>
          </a:xfrm>
        </p:grpSpPr>
        <p:sp>
          <p:nvSpPr>
            <p:cNvPr id="39" name="TekstSylinder 38"/>
            <p:cNvSpPr txBox="1"/>
            <p:nvPr/>
          </p:nvSpPr>
          <p:spPr>
            <a:xfrm rot="16200000">
              <a:off x="7598821" y="1493142"/>
              <a:ext cx="1646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Lengda </a:t>
              </a:r>
              <a:r>
                <a:rPr lang="nb-NO" sz="1600" dirty="0" smtClean="0">
                  <a:latin typeface="Comic Sans MS" panose="030F0702030302020204" pitchFamily="66" charset="0"/>
                </a:rPr>
                <a:t>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Rett pil 39"/>
            <p:cNvCxnSpPr/>
            <p:nvPr/>
          </p:nvCxnSpPr>
          <p:spPr>
            <a:xfrm>
              <a:off x="8088777" y="836712"/>
              <a:ext cx="646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e 40"/>
          <p:cNvGrpSpPr/>
          <p:nvPr/>
        </p:nvGrpSpPr>
        <p:grpSpPr>
          <a:xfrm>
            <a:off x="7919501" y="855762"/>
            <a:ext cx="338554" cy="1843647"/>
            <a:chOff x="7919501" y="836712"/>
            <a:chExt cx="338554" cy="1843647"/>
          </a:xfrm>
        </p:grpSpPr>
        <p:sp>
          <p:nvSpPr>
            <p:cNvPr id="42" name="TekstSylinder 41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>
                  <a:latin typeface="Comic Sans MS" panose="030F0702030302020204" pitchFamily="66" charset="0"/>
                </a:rPr>
                <a:t>Breidda</a:t>
              </a:r>
              <a:r>
                <a:rPr lang="nb-NO" sz="1600" dirty="0">
                  <a:latin typeface="Comic Sans MS" panose="030F0702030302020204" pitchFamily="66" charset="0"/>
                </a:rPr>
                <a:t>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3" name="Rett pil 42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e 8"/>
          <p:cNvGrpSpPr/>
          <p:nvPr/>
        </p:nvGrpSpPr>
        <p:grpSpPr>
          <a:xfrm>
            <a:off x="3584849" y="4124410"/>
            <a:ext cx="2592287" cy="1101584"/>
            <a:chOff x="3584849" y="4124410"/>
            <a:chExt cx="2592287" cy="1101584"/>
          </a:xfrm>
        </p:grpSpPr>
        <p:sp>
          <p:nvSpPr>
            <p:cNvPr id="45" name="TekstSylinder 44"/>
            <p:cNvSpPr txBox="1"/>
            <p:nvPr/>
          </p:nvSpPr>
          <p:spPr>
            <a:xfrm rot="16200000">
              <a:off x="4448955" y="4505925"/>
              <a:ext cx="1101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 smtClean="0">
                  <a:latin typeface="Comic Sans MS" panose="030F0702030302020204" pitchFamily="66" charset="0"/>
                </a:rPr>
                <a:t>Bakteriar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2" name="Rett pil 51"/>
            <p:cNvCxnSpPr/>
            <p:nvPr/>
          </p:nvCxnSpPr>
          <p:spPr>
            <a:xfrm>
              <a:off x="3584849" y="4161255"/>
              <a:ext cx="25922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e 52"/>
          <p:cNvGrpSpPr/>
          <p:nvPr/>
        </p:nvGrpSpPr>
        <p:grpSpPr>
          <a:xfrm>
            <a:off x="5889104" y="2780928"/>
            <a:ext cx="1296144" cy="725856"/>
            <a:chOff x="4088905" y="4161255"/>
            <a:chExt cx="1296144" cy="725856"/>
          </a:xfrm>
        </p:grpSpPr>
        <p:sp>
          <p:nvSpPr>
            <p:cNvPr id="54" name="TekstSylinder 53"/>
            <p:cNvSpPr txBox="1"/>
            <p:nvPr/>
          </p:nvSpPr>
          <p:spPr>
            <a:xfrm rot="16200000">
              <a:off x="4565456" y="4377036"/>
              <a:ext cx="681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Virus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5" name="Rett pil 54"/>
            <p:cNvCxnSpPr/>
            <p:nvPr/>
          </p:nvCxnSpPr>
          <p:spPr>
            <a:xfrm>
              <a:off x="4088905" y="4161255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36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8" y="-535918"/>
            <a:ext cx="10505660" cy="9596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7545288" y="157147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5848029" y="1940845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6393160" y="193151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6978555" y="1926163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978422" y="228600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7545288" y="228600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8121352" y="228600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688085" y="228600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/>
          <p:cNvSpPr/>
          <p:nvPr/>
        </p:nvSpPr>
        <p:spPr>
          <a:xfrm>
            <a:off x="9254818" y="2276673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/>
          <p:cNvSpPr/>
          <p:nvPr/>
        </p:nvSpPr>
        <p:spPr>
          <a:xfrm>
            <a:off x="2131606" y="1556128"/>
            <a:ext cx="448812" cy="253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/>
        </p:nvSpPr>
        <p:spPr>
          <a:xfrm>
            <a:off x="2026960" y="1948744"/>
            <a:ext cx="469638" cy="162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/>
          <p:cNvSpPr/>
          <p:nvPr/>
        </p:nvSpPr>
        <p:spPr>
          <a:xfrm>
            <a:off x="1932092" y="2177992"/>
            <a:ext cx="610226" cy="19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2260636" y="210726"/>
            <a:ext cx="639564" cy="337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/>
          <p:cNvSpPr/>
          <p:nvPr/>
        </p:nvSpPr>
        <p:spPr>
          <a:xfrm>
            <a:off x="1352600" y="187976"/>
            <a:ext cx="1491100" cy="337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TekstSylinder 11"/>
          <p:cNvSpPr txBox="1"/>
          <p:nvPr/>
        </p:nvSpPr>
        <p:spPr>
          <a:xfrm>
            <a:off x="704528" y="119981"/>
            <a:ext cx="1040765" cy="377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800" b="1" kern="1200" dirty="0" err="1">
                <a:solidFill>
                  <a:srgbClr val="FFFFFF"/>
                </a:solidFill>
                <a:effectLst>
                  <a:outerShdw dist="38100" dir="1800000" algn="ctr">
                    <a:schemeClr val="tx1"/>
                  </a:outerShdw>
                </a:effectLst>
                <a:latin typeface="Calibri"/>
                <a:ea typeface="SimSun"/>
                <a:cs typeface="Times New Roman"/>
              </a:rPr>
              <a:t>Elevark</a:t>
            </a:r>
            <a:r>
              <a:rPr lang="nb-NO" sz="1800" b="1" kern="1200" dirty="0">
                <a:solidFill>
                  <a:srgbClr val="FFFFFF"/>
                </a:solidFill>
                <a:effectLst>
                  <a:outerShdw dist="38100" dir="1800000" algn="ctr">
                    <a:schemeClr val="tx1"/>
                  </a:outerShdw>
                </a:effectLst>
                <a:latin typeface="Calibri"/>
                <a:ea typeface="SimSun"/>
                <a:cs typeface="Times New Roman"/>
              </a:rPr>
              <a:t> 3</a:t>
            </a:r>
            <a:endParaRPr lang="nb-NO" sz="1200" dirty="0">
              <a:effectLst/>
              <a:latin typeface="Times New Roman"/>
              <a:ea typeface="SimSun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174433" y="756158"/>
            <a:ext cx="10166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Gjer</a:t>
            </a:r>
            <a:r>
              <a:rPr lang="nb-N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om:</a:t>
            </a:r>
            <a:endParaRPr lang="nb-NO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5" y="-1395536"/>
            <a:ext cx="9301429" cy="835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1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2237"/>
          <a:stretch/>
        </p:blipFill>
        <p:spPr bwMode="auto">
          <a:xfrm>
            <a:off x="39350" y="404664"/>
            <a:ext cx="9866650" cy="554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456" y="1700808"/>
            <a:ext cx="4916219" cy="23042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 smtClean="0"/>
              <a:t>Menneske har ca. 5 </a:t>
            </a:r>
            <a:r>
              <a:rPr lang="nb-NO" sz="1800" dirty="0" err="1" smtClean="0"/>
              <a:t>millionar</a:t>
            </a:r>
            <a:r>
              <a:rPr lang="nb-NO" sz="1800" dirty="0" smtClean="0"/>
              <a:t> </a:t>
            </a:r>
            <a:r>
              <a:rPr lang="nb-NO" sz="1800" dirty="0" err="1" smtClean="0"/>
              <a:t>raude</a:t>
            </a:r>
            <a:r>
              <a:rPr lang="nb-NO" sz="1800" dirty="0" smtClean="0"/>
              <a:t> blodceller per </a:t>
            </a:r>
            <a:r>
              <a:rPr lang="nb-NO" sz="1800" dirty="0" err="1" smtClean="0"/>
              <a:t>mikroliter</a:t>
            </a:r>
            <a:r>
              <a:rPr lang="nb-NO" sz="1800" dirty="0" smtClean="0"/>
              <a:t> blod. </a:t>
            </a:r>
            <a:r>
              <a:rPr lang="nb-NO" sz="1800" dirty="0" err="1" smtClean="0"/>
              <a:t>Ein</a:t>
            </a:r>
            <a:r>
              <a:rPr lang="nb-NO" sz="1800" dirty="0" smtClean="0"/>
              <a:t> </a:t>
            </a:r>
            <a:r>
              <a:rPr lang="nb-NO" sz="1800" dirty="0" err="1" smtClean="0"/>
              <a:t>vaksen</a:t>
            </a:r>
            <a:r>
              <a:rPr lang="nb-NO" sz="1800" dirty="0" smtClean="0"/>
              <a:t> har ca. 5 liter blod i kroppen.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 smtClean="0"/>
              <a:t>Kor mange </a:t>
            </a:r>
            <a:r>
              <a:rPr lang="nb-NO" sz="1800" dirty="0" err="1" smtClean="0"/>
              <a:t>raude</a:t>
            </a:r>
            <a:r>
              <a:rPr lang="nb-NO" sz="1800" dirty="0" smtClean="0"/>
              <a:t> blodceller har </a:t>
            </a:r>
            <a:r>
              <a:rPr lang="nb-NO" sz="1800" dirty="0" err="1" smtClean="0"/>
              <a:t>ein</a:t>
            </a:r>
            <a:r>
              <a:rPr lang="nb-NO" sz="1800" dirty="0" smtClean="0"/>
              <a:t> </a:t>
            </a:r>
            <a:r>
              <a:rPr lang="nb-NO" sz="1800" dirty="0" err="1" smtClean="0"/>
              <a:t>vaksen</a:t>
            </a:r>
            <a:r>
              <a:rPr lang="nb-NO" sz="1800" dirty="0" smtClean="0"/>
              <a:t> totalt?</a:t>
            </a:r>
            <a:endParaRPr lang="nb-NO" sz="1800" dirty="0" smtClean="0"/>
          </a:p>
        </p:txBody>
      </p:sp>
    </p:spTree>
    <p:extLst>
      <p:ext uri="{BB962C8B-B14F-4D97-AF65-F5344CB8AC3E}">
        <p14:creationId xmlns:p14="http://schemas.microsoft.com/office/powerpoint/2010/main" val="26885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" y="620688"/>
            <a:ext cx="981573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innhold 2"/>
          <p:cNvSpPr txBox="1">
            <a:spLocks/>
          </p:cNvSpPr>
          <p:nvPr/>
        </p:nvSpPr>
        <p:spPr>
          <a:xfrm>
            <a:off x="56456" y="1124744"/>
            <a:ext cx="4916219" cy="18002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800" dirty="0" smtClean="0"/>
              <a:t>Menneske har ca. 5 </a:t>
            </a:r>
            <a:r>
              <a:rPr lang="nb-NO" sz="1800" dirty="0" err="1" smtClean="0"/>
              <a:t>millionar</a:t>
            </a:r>
            <a:r>
              <a:rPr lang="nb-NO" sz="1800" dirty="0" smtClean="0"/>
              <a:t> </a:t>
            </a:r>
            <a:r>
              <a:rPr lang="nb-NO" sz="1800" dirty="0" err="1" smtClean="0"/>
              <a:t>raude</a:t>
            </a:r>
            <a:r>
              <a:rPr lang="nb-NO" sz="1800" dirty="0" smtClean="0"/>
              <a:t> blodceller per </a:t>
            </a:r>
            <a:r>
              <a:rPr lang="nb-NO" sz="1800" dirty="0" err="1" smtClean="0"/>
              <a:t>mikroliter</a:t>
            </a:r>
            <a:r>
              <a:rPr lang="nb-NO" sz="1800" dirty="0" smtClean="0"/>
              <a:t> blod. </a:t>
            </a:r>
            <a:r>
              <a:rPr lang="nb-NO" sz="1800" dirty="0" err="1" smtClean="0"/>
              <a:t>Ein</a:t>
            </a:r>
            <a:r>
              <a:rPr lang="nb-NO" sz="1800" dirty="0" smtClean="0"/>
              <a:t> </a:t>
            </a:r>
            <a:r>
              <a:rPr lang="nb-NO" sz="1800" dirty="0" err="1" smtClean="0"/>
              <a:t>vaksen</a:t>
            </a:r>
            <a:r>
              <a:rPr lang="nb-NO" sz="1800" dirty="0" smtClean="0"/>
              <a:t> har ca. 5 liter blod i kroppen.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dirty="0" smtClean="0"/>
              <a:t>Kor mange </a:t>
            </a:r>
            <a:r>
              <a:rPr lang="nb-NO" sz="1800" dirty="0" err="1" smtClean="0"/>
              <a:t>raude</a:t>
            </a:r>
            <a:r>
              <a:rPr lang="nb-NO" sz="1800" dirty="0" smtClean="0"/>
              <a:t> blodceller har </a:t>
            </a:r>
            <a:r>
              <a:rPr lang="nb-NO" sz="1800" dirty="0" err="1" smtClean="0"/>
              <a:t>ein</a:t>
            </a:r>
            <a:r>
              <a:rPr lang="nb-NO" sz="1800" dirty="0" smtClean="0"/>
              <a:t> </a:t>
            </a:r>
            <a:r>
              <a:rPr lang="nb-NO" sz="1800" dirty="0" err="1" smtClean="0"/>
              <a:t>vaksen</a:t>
            </a:r>
            <a:r>
              <a:rPr lang="nb-NO" sz="1800" dirty="0" smtClean="0"/>
              <a:t> totalt?</a:t>
            </a:r>
            <a:endParaRPr lang="nb-NO" sz="1800" dirty="0" smtClean="0"/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128464" y="3068960"/>
            <a:ext cx="4916219" cy="18002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 smtClean="0"/>
              <a:t>5 l = 5 000 000 µl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5 000 000 x 5 000 000 = 25 000 000 000 000</a:t>
            </a:r>
          </a:p>
          <a:p>
            <a:pPr marL="0" indent="0">
              <a:buNone/>
            </a:pPr>
            <a:r>
              <a:rPr lang="nb-NO" sz="1800" dirty="0"/>
              <a:t> </a:t>
            </a:r>
            <a:r>
              <a:rPr lang="nb-NO" sz="1800" dirty="0" smtClean="0"/>
              <a:t>                (25 </a:t>
            </a:r>
            <a:r>
              <a:rPr lang="nb-NO" sz="1800" dirty="0" err="1" smtClean="0"/>
              <a:t>billionar</a:t>
            </a:r>
            <a:r>
              <a:rPr lang="nb-NO" sz="1800" dirty="0" smtClean="0"/>
              <a:t> = 25 000 </a:t>
            </a:r>
            <a:r>
              <a:rPr lang="nb-NO" sz="1800" dirty="0" err="1" smtClean="0"/>
              <a:t>milliardar</a:t>
            </a:r>
            <a:r>
              <a:rPr lang="nb-NO" sz="1800" dirty="0" smtClean="0"/>
              <a:t>)</a:t>
            </a:r>
            <a:endParaRPr lang="nb-NO" sz="1800" dirty="0" smtClean="0"/>
          </a:p>
        </p:txBody>
      </p:sp>
    </p:spTree>
    <p:extLst>
      <p:ext uri="{BB962C8B-B14F-4D97-AF65-F5344CB8AC3E}">
        <p14:creationId xmlns:p14="http://schemas.microsoft.com/office/powerpoint/2010/main" val="7906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72480" y="260648"/>
            <a:ext cx="9361040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nn-NO" dirty="0" smtClean="0"/>
              <a:t>Kor stor er ei laukcelle?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5300" y="1600201"/>
            <a:ext cx="4241676" cy="4997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dirty="0" smtClean="0"/>
              <a:t>Diameteren til eit hårstrå er 0,04–0,1 mm, altså 40–100 µm. Hårstrået på bildet er 70 µm tjukt. </a:t>
            </a:r>
          </a:p>
          <a:p>
            <a:pPr marL="0" indent="0">
              <a:buNone/>
            </a:pPr>
            <a:endParaRPr lang="nn-NO" sz="2400" dirty="0" smtClean="0"/>
          </a:p>
          <a:p>
            <a:pPr marL="0" indent="0">
              <a:buNone/>
            </a:pPr>
            <a:r>
              <a:rPr lang="nn-NO" sz="2400" dirty="0" smtClean="0"/>
              <a:t>Bruk mikroskopbildet til å </a:t>
            </a:r>
            <a:r>
              <a:rPr lang="nn-NO" sz="2400" dirty="0" smtClean="0"/>
              <a:t/>
            </a:r>
            <a:br>
              <a:rPr lang="nn-NO" sz="2400" dirty="0" smtClean="0"/>
            </a:br>
            <a:r>
              <a:rPr lang="nn-NO" sz="2400" dirty="0" smtClean="0"/>
              <a:t>rekne ut omtrent kor lang </a:t>
            </a:r>
            <a:br>
              <a:rPr lang="nn-NO" sz="2400" dirty="0" smtClean="0"/>
            </a:br>
            <a:r>
              <a:rPr lang="nn-NO" sz="2400" dirty="0" smtClean="0"/>
              <a:t>og brei ei laukcelle er.</a:t>
            </a:r>
          </a:p>
          <a:p>
            <a:pPr marL="0" indent="0">
              <a:buNone/>
            </a:pPr>
            <a:endParaRPr lang="nn-NO" sz="2400" dirty="0" smtClean="0"/>
          </a:p>
          <a:p>
            <a:pPr marL="0" indent="0">
              <a:buNone/>
            </a:pPr>
            <a:r>
              <a:rPr lang="nn-NO" sz="2400" dirty="0" smtClean="0"/>
              <a:t>Plasser lengda til laukcellene </a:t>
            </a:r>
            <a:br>
              <a:rPr lang="nn-NO" sz="2400" dirty="0" smtClean="0"/>
            </a:br>
            <a:r>
              <a:rPr lang="nn-NO" sz="2400" dirty="0" smtClean="0"/>
              <a:t>inn på skalaen (elevark 2).</a:t>
            </a:r>
            <a:br>
              <a:rPr lang="nn-NO" sz="2400" dirty="0" smtClean="0"/>
            </a:br>
            <a:endParaRPr lang="nn-NO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5" y="1135326"/>
            <a:ext cx="5616624" cy="56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2"/>
          <p:cNvSpPr txBox="1"/>
          <p:nvPr/>
        </p:nvSpPr>
        <p:spPr>
          <a:xfrm>
            <a:off x="992560" y="908720"/>
            <a:ext cx="6984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400" b="1" dirty="0" smtClean="0"/>
              <a:t>Nøkkelsetning:</a:t>
            </a:r>
          </a:p>
          <a:p>
            <a:r>
              <a:rPr lang="nn-NO" sz="2800" b="1" dirty="0" smtClean="0"/>
              <a:t>Celler er så små at vi bruker mikroskop for å undersøke dei.</a:t>
            </a:r>
            <a:endParaRPr lang="nn-NO" sz="28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86" y="2996952"/>
            <a:ext cx="4518918" cy="3389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lassholder for innhold 3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8"/>
          <a:stretch/>
        </p:blipFill>
        <p:spPr>
          <a:xfrm>
            <a:off x="560512" y="2996952"/>
            <a:ext cx="3932319" cy="3402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Bildeforklaring formet som en ellipse 2"/>
          <p:cNvSpPr/>
          <p:nvPr/>
        </p:nvSpPr>
        <p:spPr>
          <a:xfrm>
            <a:off x="2432720" y="2232159"/>
            <a:ext cx="3672408" cy="1772904"/>
          </a:xfrm>
          <a:prstGeom prst="wedgeEllipseCallout">
            <a:avLst>
              <a:gd name="adj1" fmla="val 81135"/>
              <a:gd name="adj2" fmla="val 78634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800" b="1" dirty="0" smtClean="0"/>
              <a:t>Men kor smått er det???</a:t>
            </a:r>
            <a:endParaRPr lang="nn-NO" sz="2800" b="1" dirty="0"/>
          </a:p>
        </p:txBody>
      </p:sp>
    </p:spTree>
    <p:extLst>
      <p:ext uri="{BB962C8B-B14F-4D97-AF65-F5344CB8AC3E}">
        <p14:creationId xmlns:p14="http://schemas.microsoft.com/office/powerpoint/2010/main" val="1221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" name="Gruppe 52"/>
          <p:cNvGrpSpPr/>
          <p:nvPr/>
        </p:nvGrpSpPr>
        <p:grpSpPr>
          <a:xfrm>
            <a:off x="5889104" y="2780928"/>
            <a:ext cx="1296144" cy="725856"/>
            <a:chOff x="4088905" y="4161255"/>
            <a:chExt cx="1296144" cy="725856"/>
          </a:xfrm>
        </p:grpSpPr>
        <p:sp>
          <p:nvSpPr>
            <p:cNvPr id="54" name="TekstSylinder 53"/>
            <p:cNvSpPr txBox="1"/>
            <p:nvPr/>
          </p:nvSpPr>
          <p:spPr>
            <a:xfrm rot="16200000">
              <a:off x="4565456" y="4377036"/>
              <a:ext cx="681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Virus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5" name="Rett pil 54"/>
            <p:cNvCxnSpPr/>
            <p:nvPr/>
          </p:nvCxnSpPr>
          <p:spPr>
            <a:xfrm>
              <a:off x="4088905" y="4161255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e 47"/>
          <p:cNvGrpSpPr/>
          <p:nvPr/>
        </p:nvGrpSpPr>
        <p:grpSpPr>
          <a:xfrm>
            <a:off x="4936386" y="692696"/>
            <a:ext cx="338554" cy="1555352"/>
            <a:chOff x="7758871" y="548680"/>
            <a:chExt cx="338554" cy="1555352"/>
          </a:xfrm>
        </p:grpSpPr>
        <p:sp>
          <p:nvSpPr>
            <p:cNvPr id="49" name="TekstSylinder 48"/>
            <p:cNvSpPr txBox="1"/>
            <p:nvPr/>
          </p:nvSpPr>
          <p:spPr>
            <a:xfrm rot="16200000">
              <a:off x="7203430" y="1210037"/>
              <a:ext cx="1449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sz="1600" dirty="0" smtClean="0">
                  <a:latin typeface="Comic Sans MS" panose="030F0702030302020204" pitchFamily="66" charset="0"/>
                </a:rPr>
                <a:t>Rød blodcelle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0" name="Rett pil 49"/>
            <p:cNvCxnSpPr/>
            <p:nvPr/>
          </p:nvCxnSpPr>
          <p:spPr>
            <a:xfrm>
              <a:off x="7775485" y="548680"/>
              <a:ext cx="3022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kstSylinder 69"/>
          <p:cNvSpPr txBox="1"/>
          <p:nvPr/>
        </p:nvSpPr>
        <p:spPr>
          <a:xfrm rot="16200000">
            <a:off x="936748" y="1234433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latin typeface="Comic Sans MS" panose="030F0702030302020204" pitchFamily="66" charset="0"/>
              </a:rPr>
              <a:t>Raudlauk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Tjukkleik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Høgda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menneske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9" descr="http://myriverside.sd43.bc.ca/calistac-2013/files/2014/05/Red_Onion_Cells-1g1n8v8-300x224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92" y="1255744"/>
            <a:ext cx="2786400" cy="270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Lengda </a:t>
            </a:r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 </a:t>
            </a:r>
            <a:r>
              <a:rPr lang="nb-NO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laukceller</a:t>
            </a:r>
            <a:endParaRPr lang="nb-N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uppe 31"/>
          <p:cNvGrpSpPr/>
          <p:nvPr/>
        </p:nvGrpSpPr>
        <p:grpSpPr>
          <a:xfrm>
            <a:off x="8985448" y="753566"/>
            <a:ext cx="920552" cy="708765"/>
            <a:chOff x="3904879" y="692696"/>
            <a:chExt cx="920552" cy="708765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4034860" y="883371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uppe 37"/>
          <p:cNvGrpSpPr/>
          <p:nvPr/>
        </p:nvGrpSpPr>
        <p:grpSpPr>
          <a:xfrm>
            <a:off x="1354032" y="3429000"/>
            <a:ext cx="646640" cy="1649009"/>
            <a:chOff x="8088777" y="836712"/>
            <a:chExt cx="646640" cy="1649009"/>
          </a:xfrm>
        </p:grpSpPr>
        <p:sp>
          <p:nvSpPr>
            <p:cNvPr id="39" name="TekstSylinder 38"/>
            <p:cNvSpPr txBox="1"/>
            <p:nvPr/>
          </p:nvSpPr>
          <p:spPr>
            <a:xfrm rot="16200000">
              <a:off x="7598821" y="1493142"/>
              <a:ext cx="1646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Lengda </a:t>
              </a:r>
              <a:r>
                <a:rPr lang="nb-NO" sz="1600" dirty="0" smtClean="0">
                  <a:latin typeface="Comic Sans MS" panose="030F0702030302020204" pitchFamily="66" charset="0"/>
                </a:rPr>
                <a:t>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Rett pil 39"/>
            <p:cNvCxnSpPr/>
            <p:nvPr/>
          </p:nvCxnSpPr>
          <p:spPr>
            <a:xfrm>
              <a:off x="8088777" y="836712"/>
              <a:ext cx="646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e 40"/>
          <p:cNvGrpSpPr/>
          <p:nvPr/>
        </p:nvGrpSpPr>
        <p:grpSpPr>
          <a:xfrm>
            <a:off x="7919501" y="855762"/>
            <a:ext cx="338554" cy="1843647"/>
            <a:chOff x="7919501" y="836712"/>
            <a:chExt cx="338554" cy="1843647"/>
          </a:xfrm>
        </p:grpSpPr>
        <p:sp>
          <p:nvSpPr>
            <p:cNvPr id="42" name="TekstSylinder 41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>
                  <a:latin typeface="Comic Sans MS" panose="030F0702030302020204" pitchFamily="66" charset="0"/>
                </a:rPr>
                <a:t>Breidda</a:t>
              </a:r>
              <a:r>
                <a:rPr lang="nb-NO" sz="1600" dirty="0">
                  <a:latin typeface="Comic Sans MS" panose="030F0702030302020204" pitchFamily="66" charset="0"/>
                </a:rPr>
                <a:t>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3" name="Rett pil 42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e 8"/>
          <p:cNvGrpSpPr/>
          <p:nvPr/>
        </p:nvGrpSpPr>
        <p:grpSpPr>
          <a:xfrm>
            <a:off x="3584849" y="4124410"/>
            <a:ext cx="2592287" cy="1101584"/>
            <a:chOff x="3584849" y="4124410"/>
            <a:chExt cx="2592287" cy="1101584"/>
          </a:xfrm>
        </p:grpSpPr>
        <p:sp>
          <p:nvSpPr>
            <p:cNvPr id="45" name="TekstSylinder 44"/>
            <p:cNvSpPr txBox="1"/>
            <p:nvPr/>
          </p:nvSpPr>
          <p:spPr>
            <a:xfrm rot="16200000">
              <a:off x="4448955" y="4505925"/>
              <a:ext cx="1101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 smtClean="0">
                  <a:latin typeface="Comic Sans MS" panose="030F0702030302020204" pitchFamily="66" charset="0"/>
                </a:rPr>
                <a:t>Bakteriar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2" name="Rett pil 51"/>
            <p:cNvCxnSpPr/>
            <p:nvPr/>
          </p:nvCxnSpPr>
          <p:spPr>
            <a:xfrm>
              <a:off x="3584849" y="4161255"/>
              <a:ext cx="25922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e 55"/>
          <p:cNvGrpSpPr/>
          <p:nvPr/>
        </p:nvGrpSpPr>
        <p:grpSpPr>
          <a:xfrm>
            <a:off x="3584849" y="1890383"/>
            <a:ext cx="432047" cy="2114681"/>
            <a:chOff x="4953002" y="4154906"/>
            <a:chExt cx="432047" cy="2114681"/>
          </a:xfrm>
        </p:grpSpPr>
        <p:sp>
          <p:nvSpPr>
            <p:cNvPr id="57" name="TekstSylinder 56"/>
            <p:cNvSpPr txBox="1"/>
            <p:nvPr/>
          </p:nvSpPr>
          <p:spPr>
            <a:xfrm rot="16200000">
              <a:off x="4092370" y="5042970"/>
              <a:ext cx="2114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løkceller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8" name="Rett pil 57"/>
            <p:cNvCxnSpPr/>
            <p:nvPr/>
          </p:nvCxnSpPr>
          <p:spPr>
            <a:xfrm>
              <a:off x="4953002" y="4161255"/>
              <a:ext cx="4320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4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72480" y="260648"/>
            <a:ext cx="9361040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nn-NO" dirty="0" smtClean="0"/>
              <a:t>Kor stor er ei laukcelle?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15380" y="1340768"/>
            <a:ext cx="733802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n-NO" sz="2400" dirty="0" smtClean="0"/>
              <a:t>Tenk dykk at vi forstørrar ei laukcelle til å bli like stor som ein murstein (10 x 20 cm). Kor stor ville da lauken blitt?</a:t>
            </a:r>
            <a:endParaRPr lang="nn-NO" sz="2400" dirty="0" smtClean="0"/>
          </a:p>
        </p:txBody>
      </p:sp>
      <p:pic>
        <p:nvPicPr>
          <p:cNvPr id="7170" name="Picture 2" descr="https://scontent.fosl1-1.fna.fbcdn.net/v/t1.0-0/s526x395/13221076_487920951403818_811216009443442883_n.jpg?oh=fecbb63d3167d12774bbf180c4f16b33&amp;oe=5888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58" y="2564904"/>
            <a:ext cx="3481138" cy="3906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naturfag.no/aim/naturfag3/files/b/6/4/92d8862f27900633db021795532d357d2b505d4afc/b6492d8862f27900633db021795532d357d2b505d4afc.jpg/Crop/Scale?Crop:geometry=4032x3024%2b0%2b0&amp;Scale:geometry=%3E800x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" y="2564904"/>
            <a:ext cx="5208523" cy="3906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83" y="4071664"/>
            <a:ext cx="3643427" cy="242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3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5300" y="1340768"/>
            <a:ext cx="9282236" cy="4525963"/>
          </a:xfrm>
        </p:spPr>
        <p:txBody>
          <a:bodyPr>
            <a:noAutofit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n-NO" sz="1800" dirty="0"/>
              <a:t>K</a:t>
            </a:r>
            <a:r>
              <a:rPr lang="nn-NO" sz="1800" dirty="0" smtClean="0"/>
              <a:t>or mange mikrometer lang er ei laukcelle?</a:t>
            </a:r>
            <a:br>
              <a:rPr lang="nn-NO" sz="1800" dirty="0" smtClean="0"/>
            </a:br>
            <a:r>
              <a:rPr lang="nn-NO" sz="1800" dirty="0" smtClean="0"/>
              <a:t>_____________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n-NO" sz="1800" dirty="0" smtClean="0"/>
              <a:t>Kor mange mikrometer lang er ein murstein?</a:t>
            </a:r>
            <a:br>
              <a:rPr lang="nn-NO" sz="1800" dirty="0" smtClean="0"/>
            </a:br>
            <a:r>
              <a:rPr lang="nn-NO" sz="1800" dirty="0" smtClean="0"/>
              <a:t>_________________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n-NO" sz="1800" dirty="0"/>
              <a:t>K</a:t>
            </a:r>
            <a:r>
              <a:rPr lang="nn-NO" sz="1800" dirty="0" smtClean="0"/>
              <a:t>or mange gonger større er mursteinen enn laukcella?</a:t>
            </a:r>
            <a:br>
              <a:rPr lang="nn-NO" sz="1800" dirty="0" smtClean="0"/>
            </a:br>
            <a:r>
              <a:rPr lang="nn-NO" sz="1800" dirty="0" smtClean="0"/>
              <a:t>_____________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n-NO" sz="1800" dirty="0" smtClean="0"/>
              <a:t>Kor mange cm er diameteren til ein lauk?</a:t>
            </a:r>
            <a:br>
              <a:rPr lang="nn-NO" sz="1800" dirty="0" smtClean="0"/>
            </a:br>
            <a:r>
              <a:rPr lang="nn-NO" sz="1800" dirty="0" smtClean="0"/>
              <a:t>____________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n-NO" sz="1800" dirty="0" smtClean="0"/>
              <a:t>Kor stor blir diameteren på lauken om vi forstørrar han like mange gonger som i punkt 3?</a:t>
            </a:r>
            <a:br>
              <a:rPr lang="nn-NO" sz="1800" dirty="0" smtClean="0"/>
            </a:br>
            <a:r>
              <a:rPr lang="nn-NO" sz="1800" dirty="0" smtClean="0"/>
              <a:t>_____________</a:t>
            </a:r>
            <a:endParaRPr lang="nn-NO" sz="1800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70651"/>
              </p:ext>
            </p:extLst>
          </p:nvPr>
        </p:nvGraphicFramePr>
        <p:xfrm>
          <a:off x="6897216" y="2467364"/>
          <a:ext cx="2594154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579"/>
                <a:gridCol w="366213"/>
                <a:gridCol w="366213"/>
                <a:gridCol w="397510"/>
                <a:gridCol w="366213"/>
                <a:gridCol w="366213"/>
                <a:gridCol w="366213"/>
              </a:tblGrid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m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dm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cm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mm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µm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0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0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0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0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0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1424608" y="1876762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000" b="1" dirty="0" smtClean="0"/>
              <a:t>200 µm</a:t>
            </a:r>
            <a:endParaRPr lang="nn-NO" sz="2000" b="1" dirty="0"/>
          </a:p>
        </p:txBody>
      </p:sp>
      <p:sp>
        <p:nvSpPr>
          <p:cNvPr id="6" name="Rektangel 5"/>
          <p:cNvSpPr/>
          <p:nvPr/>
        </p:nvSpPr>
        <p:spPr>
          <a:xfrm>
            <a:off x="992560" y="2915652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 smtClean="0"/>
              <a:t>20 cm = 200 000 µm</a:t>
            </a:r>
            <a:endParaRPr lang="nn-NO" b="1" dirty="0"/>
          </a:p>
        </p:txBody>
      </p:sp>
      <p:sp>
        <p:nvSpPr>
          <p:cNvPr id="7" name="Rektangel 6"/>
          <p:cNvSpPr/>
          <p:nvPr/>
        </p:nvSpPr>
        <p:spPr>
          <a:xfrm>
            <a:off x="1424608" y="3851756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 smtClean="0"/>
              <a:t>1 000</a:t>
            </a:r>
            <a:endParaRPr lang="nn-NO" b="1" dirty="0"/>
          </a:p>
        </p:txBody>
      </p:sp>
      <p:sp>
        <p:nvSpPr>
          <p:cNvPr id="9" name="Rektangel 8"/>
          <p:cNvSpPr/>
          <p:nvPr/>
        </p:nvSpPr>
        <p:spPr>
          <a:xfrm>
            <a:off x="1424608" y="4859868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 smtClean="0"/>
              <a:t>8 cm</a:t>
            </a:r>
            <a:endParaRPr lang="nn-NO" b="1" dirty="0"/>
          </a:p>
        </p:txBody>
      </p:sp>
      <p:sp>
        <p:nvSpPr>
          <p:cNvPr id="10" name="Rektangel 9"/>
          <p:cNvSpPr/>
          <p:nvPr/>
        </p:nvSpPr>
        <p:spPr>
          <a:xfrm>
            <a:off x="1424608" y="586798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 smtClean="0"/>
              <a:t>80 m</a:t>
            </a:r>
            <a:endParaRPr lang="nn-NO" b="1" dirty="0"/>
          </a:p>
        </p:txBody>
      </p:sp>
      <p:sp>
        <p:nvSpPr>
          <p:cNvPr id="11" name="Rektangel 10"/>
          <p:cNvSpPr/>
          <p:nvPr/>
        </p:nvSpPr>
        <p:spPr>
          <a:xfrm>
            <a:off x="272480" y="260648"/>
            <a:ext cx="9361040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95300" y="116632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dirty="0" smtClean="0"/>
              <a:t>K</a:t>
            </a:r>
            <a:r>
              <a:rPr lang="nn-NO" dirty="0" smtClean="0"/>
              <a:t>or stor blir lauken?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309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46556" cy="746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57" y="5085184"/>
            <a:ext cx="1723799" cy="114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9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s://pixabay.com/static/uploads/photo/2013/01/18/06/53/blood-75301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4293095"/>
            <a:ext cx="3254193" cy="2440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272480" y="260648"/>
            <a:ext cx="9361040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nn-NO" dirty="0" smtClean="0"/>
              <a:t>Kor stor er ei raud blodcelle?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44888" y="1456185"/>
            <a:ext cx="5681836" cy="4997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 smtClean="0"/>
              <a:t>Ekstraoppgåve</a:t>
            </a:r>
          </a:p>
          <a:p>
            <a:pPr marL="0" indent="0">
              <a:buNone/>
            </a:pPr>
            <a:r>
              <a:rPr lang="nn-NO" sz="2400" dirty="0" smtClean="0"/>
              <a:t>Om </a:t>
            </a:r>
            <a:r>
              <a:rPr lang="nn-NO" sz="2400" dirty="0" smtClean="0"/>
              <a:t>lau</a:t>
            </a:r>
            <a:r>
              <a:rPr lang="nn-NO" sz="2400" dirty="0" smtClean="0"/>
              <a:t>kcella er forstørra til å bli like stor som ein murstein, kor stor vil da ei raud blodcelle bli? Som eit knappenålshovud, som ein ert eller som ein bordtennisball?</a:t>
            </a:r>
          </a:p>
          <a:p>
            <a:pPr marL="0" indent="0">
              <a:buNone/>
            </a:pPr>
            <a:r>
              <a:rPr lang="nn-NO" sz="2400" dirty="0" smtClean="0"/>
              <a:t>Ei typisk raud blodcelle er 6–8 mikrometer.</a:t>
            </a:r>
          </a:p>
          <a:p>
            <a:pPr marL="0" indent="0">
              <a:buNone/>
            </a:pPr>
            <a:endParaRPr lang="nn-NO" sz="2400" dirty="0" smtClean="0"/>
          </a:p>
        </p:txBody>
      </p:sp>
      <p:pic>
        <p:nvPicPr>
          <p:cNvPr id="6" name="Picture 4" descr="http://www.naturfag.no/aim/naturfag3/files/b/6/4/92d8862f27900633db021795532d357d2b505d4afc/b6492d8862f27900633db021795532d357d2b505d4afc.jpg/Crop/Scale?Crop:geometry=4032x3024%2b0%2b0&amp;Scale:geometry=%3E800x8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5"/>
          <a:stretch/>
        </p:blipFill>
        <p:spPr bwMode="auto">
          <a:xfrm>
            <a:off x="137247" y="1268760"/>
            <a:ext cx="3242052" cy="2894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43" y="2476163"/>
            <a:ext cx="2267856" cy="15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73" y="5800336"/>
            <a:ext cx="1624385" cy="58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ktangel 9"/>
          <p:cNvSpPr/>
          <p:nvPr/>
        </p:nvSpPr>
        <p:spPr>
          <a:xfrm>
            <a:off x="2054184" y="5013176"/>
            <a:ext cx="8210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7200" b="1" dirty="0" smtClean="0">
                <a:solidFill>
                  <a:schemeClr val="bg1"/>
                </a:solidFill>
              </a:rPr>
              <a:t>? </a:t>
            </a:r>
            <a:endParaRPr lang="nn-NO" sz="7200" b="1" dirty="0">
              <a:solidFill>
                <a:schemeClr val="bg1"/>
              </a:solidFill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9978">
            <a:off x="3418582" y="5467459"/>
            <a:ext cx="1696548" cy="21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 descr="https://pixabay.com/static/uploads/photo/2010/12/13/10/20/peas-2686_960_7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7"/>
          <a:stretch/>
        </p:blipFill>
        <p:spPr bwMode="auto">
          <a:xfrm>
            <a:off x="4808984" y="4308720"/>
            <a:ext cx="2259360" cy="22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pixabay.com/static/uploads/photo/2014/08/01/10/42/table-tennis-407489_960_72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1" t="50230" r="10929" b="19427"/>
          <a:stretch/>
        </p:blipFill>
        <p:spPr bwMode="auto">
          <a:xfrm>
            <a:off x="7127344" y="4309282"/>
            <a:ext cx="2434168" cy="227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ace.com/images/i/000/041/524/original/nakhla-mars-meteorite-s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462"/>
            <a:ext cx="9906000" cy="62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4160912" y="5301208"/>
            <a:ext cx="3096344" cy="8640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 w="571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8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" name="Gruppe 52"/>
          <p:cNvGrpSpPr/>
          <p:nvPr/>
        </p:nvGrpSpPr>
        <p:grpSpPr>
          <a:xfrm>
            <a:off x="5889104" y="2780928"/>
            <a:ext cx="1296144" cy="725856"/>
            <a:chOff x="4088905" y="4161255"/>
            <a:chExt cx="1296144" cy="725856"/>
          </a:xfrm>
        </p:grpSpPr>
        <p:sp>
          <p:nvSpPr>
            <p:cNvPr id="54" name="TekstSylinder 53"/>
            <p:cNvSpPr txBox="1"/>
            <p:nvPr/>
          </p:nvSpPr>
          <p:spPr>
            <a:xfrm rot="16200000">
              <a:off x="4565456" y="4377036"/>
              <a:ext cx="681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Virus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5" name="Rett pil 54"/>
            <p:cNvCxnSpPr/>
            <p:nvPr/>
          </p:nvCxnSpPr>
          <p:spPr>
            <a:xfrm>
              <a:off x="4088905" y="4161255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e 47"/>
          <p:cNvGrpSpPr/>
          <p:nvPr/>
        </p:nvGrpSpPr>
        <p:grpSpPr>
          <a:xfrm>
            <a:off x="4936386" y="692696"/>
            <a:ext cx="338554" cy="1608251"/>
            <a:chOff x="7758871" y="548680"/>
            <a:chExt cx="338554" cy="1608251"/>
          </a:xfrm>
        </p:grpSpPr>
        <p:sp>
          <p:nvSpPr>
            <p:cNvPr id="49" name="TekstSylinder 48"/>
            <p:cNvSpPr txBox="1"/>
            <p:nvPr/>
          </p:nvSpPr>
          <p:spPr>
            <a:xfrm rot="16200000">
              <a:off x="7150531" y="1210037"/>
              <a:ext cx="15552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sz="1600" dirty="0" err="1">
                  <a:latin typeface="Comic Sans MS" panose="030F0702030302020204" pitchFamily="66" charset="0"/>
                </a:rPr>
                <a:t>Raud</a:t>
              </a:r>
              <a:r>
                <a:rPr lang="nb-NO" sz="1600" dirty="0">
                  <a:latin typeface="Comic Sans MS" panose="030F0702030302020204" pitchFamily="66" charset="0"/>
                </a:rPr>
                <a:t> blodcelle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0" name="Rett pil 49"/>
            <p:cNvCxnSpPr/>
            <p:nvPr/>
          </p:nvCxnSpPr>
          <p:spPr>
            <a:xfrm>
              <a:off x="7775485" y="548680"/>
              <a:ext cx="3022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kstSylinder 69"/>
          <p:cNvSpPr txBox="1"/>
          <p:nvPr/>
        </p:nvSpPr>
        <p:spPr>
          <a:xfrm rot="16200000">
            <a:off x="936748" y="1234433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latin typeface="Comic Sans MS" panose="030F0702030302020204" pitchFamily="66" charset="0"/>
              </a:rPr>
              <a:t>Raudlauk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20688"/>
            <a:ext cx="616073" cy="2470548"/>
            <a:chOff x="3904879" y="620688"/>
            <a:chExt cx="616073" cy="247054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878891" y="1686685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Tjukkleik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Høgda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menneske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e 31"/>
          <p:cNvGrpSpPr/>
          <p:nvPr/>
        </p:nvGrpSpPr>
        <p:grpSpPr>
          <a:xfrm>
            <a:off x="8985448" y="753566"/>
            <a:ext cx="920552" cy="708765"/>
            <a:chOff x="3904879" y="692696"/>
            <a:chExt cx="920552" cy="708765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4034860" y="883371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uppe 37"/>
          <p:cNvGrpSpPr/>
          <p:nvPr/>
        </p:nvGrpSpPr>
        <p:grpSpPr>
          <a:xfrm>
            <a:off x="1354032" y="3429000"/>
            <a:ext cx="646640" cy="1649009"/>
            <a:chOff x="8088777" y="836712"/>
            <a:chExt cx="646640" cy="1649009"/>
          </a:xfrm>
        </p:grpSpPr>
        <p:sp>
          <p:nvSpPr>
            <p:cNvPr id="39" name="TekstSylinder 38"/>
            <p:cNvSpPr txBox="1"/>
            <p:nvPr/>
          </p:nvSpPr>
          <p:spPr>
            <a:xfrm rot="16200000">
              <a:off x="7598821" y="1493142"/>
              <a:ext cx="1646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Lengda </a:t>
              </a:r>
              <a:r>
                <a:rPr lang="nb-NO" sz="1600" dirty="0" smtClean="0">
                  <a:latin typeface="Comic Sans MS" panose="030F0702030302020204" pitchFamily="66" charset="0"/>
                </a:rPr>
                <a:t>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Rett pil 39"/>
            <p:cNvCxnSpPr/>
            <p:nvPr/>
          </p:nvCxnSpPr>
          <p:spPr>
            <a:xfrm>
              <a:off x="8088777" y="836712"/>
              <a:ext cx="646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e 40"/>
          <p:cNvGrpSpPr/>
          <p:nvPr/>
        </p:nvGrpSpPr>
        <p:grpSpPr>
          <a:xfrm>
            <a:off x="7919501" y="855762"/>
            <a:ext cx="338554" cy="1843647"/>
            <a:chOff x="7919501" y="836712"/>
            <a:chExt cx="338554" cy="1843647"/>
          </a:xfrm>
        </p:grpSpPr>
        <p:sp>
          <p:nvSpPr>
            <p:cNvPr id="42" name="TekstSylinder 41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>
                  <a:latin typeface="Comic Sans MS" panose="030F0702030302020204" pitchFamily="66" charset="0"/>
                </a:rPr>
                <a:t>Breidda</a:t>
              </a:r>
              <a:r>
                <a:rPr lang="nb-NO" sz="1600" dirty="0">
                  <a:latin typeface="Comic Sans MS" panose="030F0702030302020204" pitchFamily="66" charset="0"/>
                </a:rPr>
                <a:t>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3" name="Rett pil 42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e 8"/>
          <p:cNvGrpSpPr/>
          <p:nvPr/>
        </p:nvGrpSpPr>
        <p:grpSpPr>
          <a:xfrm>
            <a:off x="3584849" y="4124410"/>
            <a:ext cx="2592287" cy="1101584"/>
            <a:chOff x="3584849" y="4124410"/>
            <a:chExt cx="2592287" cy="1101584"/>
          </a:xfrm>
        </p:grpSpPr>
        <p:sp>
          <p:nvSpPr>
            <p:cNvPr id="45" name="TekstSylinder 44"/>
            <p:cNvSpPr txBox="1"/>
            <p:nvPr/>
          </p:nvSpPr>
          <p:spPr>
            <a:xfrm rot="16200000">
              <a:off x="4448955" y="4505925"/>
              <a:ext cx="1101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 smtClean="0">
                  <a:latin typeface="Comic Sans MS" panose="030F0702030302020204" pitchFamily="66" charset="0"/>
                </a:rPr>
                <a:t>Bakteriar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2" name="Rett pil 51"/>
            <p:cNvCxnSpPr/>
            <p:nvPr/>
          </p:nvCxnSpPr>
          <p:spPr>
            <a:xfrm>
              <a:off x="3584849" y="4161255"/>
              <a:ext cx="25922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e 55"/>
          <p:cNvGrpSpPr/>
          <p:nvPr/>
        </p:nvGrpSpPr>
        <p:grpSpPr>
          <a:xfrm>
            <a:off x="3584849" y="1890383"/>
            <a:ext cx="432047" cy="2114681"/>
            <a:chOff x="4953002" y="4154906"/>
            <a:chExt cx="432047" cy="2114681"/>
          </a:xfrm>
        </p:grpSpPr>
        <p:sp>
          <p:nvSpPr>
            <p:cNvPr id="57" name="TekstSylinder 56"/>
            <p:cNvSpPr txBox="1"/>
            <p:nvPr/>
          </p:nvSpPr>
          <p:spPr>
            <a:xfrm rot="16200000">
              <a:off x="4092370" y="5042970"/>
              <a:ext cx="2114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løkceller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8" name="Rett pil 57"/>
            <p:cNvCxnSpPr/>
            <p:nvPr/>
          </p:nvCxnSpPr>
          <p:spPr>
            <a:xfrm>
              <a:off x="4953002" y="4161255"/>
              <a:ext cx="4320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2" descr="http://www.space.com/images/i/000/041/524/original/nakhla-mars-meteorite-sem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5969" r="23404" b="13528"/>
          <a:stretch/>
        </p:blipFill>
        <p:spPr bwMode="auto">
          <a:xfrm>
            <a:off x="3731344" y="1249336"/>
            <a:ext cx="2786400" cy="26663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80752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Lengda </a:t>
            </a:r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 funn i meteoritt</a:t>
            </a:r>
            <a:endParaRPr lang="nb-N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0" name="Gruppe 59"/>
          <p:cNvGrpSpPr/>
          <p:nvPr/>
        </p:nvGrpSpPr>
        <p:grpSpPr>
          <a:xfrm>
            <a:off x="4098049" y="2319949"/>
            <a:ext cx="338554" cy="2740858"/>
            <a:chOff x="7963790" y="836712"/>
            <a:chExt cx="338554" cy="2740858"/>
          </a:xfrm>
        </p:grpSpPr>
        <p:sp>
          <p:nvSpPr>
            <p:cNvPr id="61" name="TekstSylinder 60"/>
            <p:cNvSpPr txBox="1"/>
            <p:nvPr/>
          </p:nvSpPr>
          <p:spPr>
            <a:xfrm rot="16200000">
              <a:off x="6769552" y="2044779"/>
              <a:ext cx="27270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Lengda </a:t>
              </a:r>
              <a:r>
                <a:rPr lang="nb-NO" sz="1600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til funn i meteoritt</a:t>
              </a:r>
              <a:endParaRPr lang="nb-NO" sz="16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62" name="Rett pil 61"/>
            <p:cNvCxnSpPr/>
            <p:nvPr/>
          </p:nvCxnSpPr>
          <p:spPr>
            <a:xfrm>
              <a:off x="8088777" y="836712"/>
              <a:ext cx="1215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52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400" b="1" dirty="0" smtClean="0"/>
                <a:t>   1 m           100 mm          10 mm            1 mm       100 µm           10 µm             1 µm        100 nm           10 nm             1 nm          0,1 nm</a:t>
              </a:r>
              <a:endParaRPr lang="nn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n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" name="Gruppe 52"/>
          <p:cNvGrpSpPr/>
          <p:nvPr/>
        </p:nvGrpSpPr>
        <p:grpSpPr>
          <a:xfrm>
            <a:off x="5889104" y="2780928"/>
            <a:ext cx="1296144" cy="725856"/>
            <a:chOff x="4088905" y="4161255"/>
            <a:chExt cx="1296144" cy="725856"/>
          </a:xfrm>
        </p:grpSpPr>
        <p:sp>
          <p:nvSpPr>
            <p:cNvPr id="54" name="TekstSylinder 53"/>
            <p:cNvSpPr txBox="1"/>
            <p:nvPr/>
          </p:nvSpPr>
          <p:spPr>
            <a:xfrm rot="16200000">
              <a:off x="4565456" y="4377036"/>
              <a:ext cx="681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600" dirty="0" smtClean="0">
                  <a:latin typeface="Comic Sans MS" panose="030F0702030302020204" pitchFamily="66" charset="0"/>
                </a:rPr>
                <a:t>Virus</a:t>
              </a:r>
              <a:endParaRPr lang="nn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5" name="Rett pil 54"/>
            <p:cNvCxnSpPr/>
            <p:nvPr/>
          </p:nvCxnSpPr>
          <p:spPr>
            <a:xfrm>
              <a:off x="4088905" y="4161255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e 47"/>
          <p:cNvGrpSpPr/>
          <p:nvPr/>
        </p:nvGrpSpPr>
        <p:grpSpPr>
          <a:xfrm>
            <a:off x="4936386" y="692696"/>
            <a:ext cx="338554" cy="1608251"/>
            <a:chOff x="7758871" y="548680"/>
            <a:chExt cx="338554" cy="1608251"/>
          </a:xfrm>
        </p:grpSpPr>
        <p:sp>
          <p:nvSpPr>
            <p:cNvPr id="49" name="TekstSylinder 48"/>
            <p:cNvSpPr txBox="1"/>
            <p:nvPr/>
          </p:nvSpPr>
          <p:spPr>
            <a:xfrm rot="16200000">
              <a:off x="7150531" y="1210037"/>
              <a:ext cx="15552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n-NO" sz="1600" dirty="0" smtClean="0">
                  <a:latin typeface="Comic Sans MS" panose="030F0702030302020204" pitchFamily="66" charset="0"/>
                </a:rPr>
                <a:t>Raud blodcelle</a:t>
              </a:r>
              <a:endParaRPr lang="nn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0" name="Rett pil 49"/>
            <p:cNvCxnSpPr/>
            <p:nvPr/>
          </p:nvCxnSpPr>
          <p:spPr>
            <a:xfrm>
              <a:off x="7775485" y="548680"/>
              <a:ext cx="3022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kstSylinder 69"/>
          <p:cNvSpPr txBox="1"/>
          <p:nvPr/>
        </p:nvSpPr>
        <p:spPr>
          <a:xfrm rot="16200000">
            <a:off x="936748" y="1234433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600" dirty="0" smtClean="0">
                <a:latin typeface="Comic Sans MS" panose="030F0702030302020204" pitchFamily="66" charset="0"/>
              </a:rPr>
              <a:t>Raudlauk</a:t>
            </a:r>
            <a:endParaRPr lang="nn-NO" sz="1600" dirty="0">
              <a:latin typeface="Comic Sans MS" panose="030F0702030302020204" pitchFamily="66" charset="0"/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20688"/>
            <a:ext cx="616073" cy="2470548"/>
            <a:chOff x="3904879" y="620688"/>
            <a:chExt cx="616073" cy="247054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878891" y="1686685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600" dirty="0" smtClean="0">
                  <a:latin typeface="Comic Sans MS" panose="030F0702030302020204" pitchFamily="66" charset="0"/>
                </a:rPr>
                <a:t>Tjukkleik på eit hårstrå</a:t>
              </a:r>
              <a:endParaRPr lang="nn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600" dirty="0" smtClean="0">
                  <a:latin typeface="Comic Sans MS" panose="030F0702030302020204" pitchFamily="66" charset="0"/>
                </a:rPr>
                <a:t>Høgda på eit menneske</a:t>
              </a:r>
              <a:endParaRPr lang="nn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e 31"/>
          <p:cNvGrpSpPr/>
          <p:nvPr/>
        </p:nvGrpSpPr>
        <p:grpSpPr>
          <a:xfrm>
            <a:off x="8985448" y="753566"/>
            <a:ext cx="920552" cy="708765"/>
            <a:chOff x="3904879" y="692696"/>
            <a:chExt cx="920552" cy="708765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4034860" y="883371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600" dirty="0" smtClean="0">
                  <a:latin typeface="Comic Sans MS" panose="030F0702030302020204" pitchFamily="66" charset="0"/>
                </a:rPr>
                <a:t>Atom</a:t>
              </a:r>
              <a:endParaRPr lang="nn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uppe 37"/>
          <p:cNvGrpSpPr/>
          <p:nvPr/>
        </p:nvGrpSpPr>
        <p:grpSpPr>
          <a:xfrm>
            <a:off x="1354032" y="3429000"/>
            <a:ext cx="646640" cy="1649009"/>
            <a:chOff x="8088777" y="836712"/>
            <a:chExt cx="646640" cy="1649009"/>
          </a:xfrm>
        </p:grpSpPr>
        <p:sp>
          <p:nvSpPr>
            <p:cNvPr id="39" name="TekstSylinder 38"/>
            <p:cNvSpPr txBox="1"/>
            <p:nvPr/>
          </p:nvSpPr>
          <p:spPr>
            <a:xfrm rot="16200000">
              <a:off x="7598821" y="1493142"/>
              <a:ext cx="1646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600" dirty="0" smtClean="0">
                  <a:latin typeface="Comic Sans MS" panose="030F0702030302020204" pitchFamily="66" charset="0"/>
                </a:rPr>
                <a:t>Lengda til DNA</a:t>
              </a:r>
              <a:endParaRPr lang="nn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Rett pil 39"/>
            <p:cNvCxnSpPr/>
            <p:nvPr/>
          </p:nvCxnSpPr>
          <p:spPr>
            <a:xfrm>
              <a:off x="8088777" y="836712"/>
              <a:ext cx="646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e 40"/>
          <p:cNvGrpSpPr/>
          <p:nvPr/>
        </p:nvGrpSpPr>
        <p:grpSpPr>
          <a:xfrm>
            <a:off x="7919501" y="855762"/>
            <a:ext cx="338554" cy="1843647"/>
            <a:chOff x="7919501" y="836712"/>
            <a:chExt cx="338554" cy="1843647"/>
          </a:xfrm>
        </p:grpSpPr>
        <p:sp>
          <p:nvSpPr>
            <p:cNvPr id="42" name="TekstSylinder 41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600" dirty="0" smtClean="0">
                  <a:latin typeface="Comic Sans MS" panose="030F0702030302020204" pitchFamily="66" charset="0"/>
                </a:rPr>
                <a:t>Breidda til DNA</a:t>
              </a:r>
              <a:endParaRPr lang="nn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3" name="Rett pil 42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e 8"/>
          <p:cNvGrpSpPr/>
          <p:nvPr/>
        </p:nvGrpSpPr>
        <p:grpSpPr>
          <a:xfrm>
            <a:off x="3584849" y="4124410"/>
            <a:ext cx="2592287" cy="1101584"/>
            <a:chOff x="3584849" y="4124410"/>
            <a:chExt cx="2592287" cy="1101584"/>
          </a:xfrm>
        </p:grpSpPr>
        <p:sp>
          <p:nvSpPr>
            <p:cNvPr id="45" name="TekstSylinder 44"/>
            <p:cNvSpPr txBox="1"/>
            <p:nvPr/>
          </p:nvSpPr>
          <p:spPr>
            <a:xfrm rot="16200000">
              <a:off x="4448955" y="4505925"/>
              <a:ext cx="1101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600" dirty="0" smtClean="0">
                  <a:latin typeface="Comic Sans MS" panose="030F0702030302020204" pitchFamily="66" charset="0"/>
                </a:rPr>
                <a:t>Bakteriar</a:t>
              </a:r>
              <a:endParaRPr lang="nn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2" name="Rett pil 51"/>
            <p:cNvCxnSpPr/>
            <p:nvPr/>
          </p:nvCxnSpPr>
          <p:spPr>
            <a:xfrm>
              <a:off x="3584849" y="4161255"/>
              <a:ext cx="25922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e 55"/>
          <p:cNvGrpSpPr/>
          <p:nvPr/>
        </p:nvGrpSpPr>
        <p:grpSpPr>
          <a:xfrm>
            <a:off x="3584849" y="1890383"/>
            <a:ext cx="432047" cy="2114681"/>
            <a:chOff x="4953002" y="4154906"/>
            <a:chExt cx="432047" cy="2114681"/>
          </a:xfrm>
        </p:grpSpPr>
        <p:sp>
          <p:nvSpPr>
            <p:cNvPr id="57" name="TekstSylinder 56"/>
            <p:cNvSpPr txBox="1"/>
            <p:nvPr/>
          </p:nvSpPr>
          <p:spPr>
            <a:xfrm rot="16200000">
              <a:off x="4092370" y="5042970"/>
              <a:ext cx="2114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600" dirty="0" err="1" smtClean="0">
                  <a:latin typeface="Comic Sans MS" panose="030F0702030302020204" pitchFamily="66" charset="0"/>
                </a:rPr>
                <a:t>Lengden</a:t>
              </a:r>
              <a:r>
                <a:rPr lang="nn-NO" sz="1600" dirty="0" smtClean="0">
                  <a:latin typeface="Comic Sans MS" panose="030F0702030302020204" pitchFamily="66" charset="0"/>
                </a:rPr>
                <a:t> til </a:t>
              </a:r>
              <a:r>
                <a:rPr lang="nn-NO" sz="1600" dirty="0" err="1" smtClean="0">
                  <a:latin typeface="Comic Sans MS" panose="030F0702030302020204" pitchFamily="66" charset="0"/>
                </a:rPr>
                <a:t>løkceller</a:t>
              </a:r>
              <a:endParaRPr lang="nn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8" name="Rett pil 57"/>
            <p:cNvCxnSpPr/>
            <p:nvPr/>
          </p:nvCxnSpPr>
          <p:spPr>
            <a:xfrm>
              <a:off x="4953002" y="4161255"/>
              <a:ext cx="4320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/>
          <p:cNvGrpSpPr/>
          <p:nvPr/>
        </p:nvGrpSpPr>
        <p:grpSpPr>
          <a:xfrm>
            <a:off x="4098049" y="2319949"/>
            <a:ext cx="338554" cy="2740858"/>
            <a:chOff x="7963790" y="836712"/>
            <a:chExt cx="338554" cy="2740858"/>
          </a:xfrm>
        </p:grpSpPr>
        <p:sp>
          <p:nvSpPr>
            <p:cNvPr id="61" name="TekstSylinder 60"/>
            <p:cNvSpPr txBox="1"/>
            <p:nvPr/>
          </p:nvSpPr>
          <p:spPr>
            <a:xfrm rot="16200000">
              <a:off x="6769552" y="2044779"/>
              <a:ext cx="27270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600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Lengda til funn i meteoritt</a:t>
              </a:r>
              <a:endParaRPr lang="nn-NO" sz="16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62" name="Rett pil 61"/>
            <p:cNvCxnSpPr/>
            <p:nvPr/>
          </p:nvCxnSpPr>
          <p:spPr>
            <a:xfrm>
              <a:off x="8088777" y="836712"/>
              <a:ext cx="1215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ktangel 62"/>
          <p:cNvSpPr/>
          <p:nvPr/>
        </p:nvSpPr>
        <p:spPr>
          <a:xfrm>
            <a:off x="570545" y="655633"/>
            <a:ext cx="3097072" cy="240065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n-NO" sz="2000" b="1" dirty="0" smtClean="0"/>
              <a:t>Tenk – par – del </a:t>
            </a:r>
          </a:p>
          <a:p>
            <a:pPr>
              <a:spcAft>
                <a:spcPts val="600"/>
              </a:spcAft>
            </a:pPr>
            <a:r>
              <a:rPr lang="nn-NO" sz="2000" b="1" dirty="0" smtClean="0"/>
              <a:t>S</a:t>
            </a:r>
            <a:r>
              <a:rPr lang="nn-NO" sz="2000" dirty="0" smtClean="0"/>
              <a:t>amanlikn funnet i meteoritten med cellene.</a:t>
            </a:r>
          </a:p>
          <a:p>
            <a:pPr>
              <a:spcAft>
                <a:spcPts val="600"/>
              </a:spcAft>
            </a:pPr>
            <a:r>
              <a:rPr lang="nn-NO" sz="2000" dirty="0" smtClean="0"/>
              <a:t>Kan funnet vere av ei celle?</a:t>
            </a:r>
          </a:p>
          <a:p>
            <a:pPr>
              <a:spcAft>
                <a:spcPts val="600"/>
              </a:spcAft>
            </a:pPr>
            <a:r>
              <a:rPr lang="nn-NO" sz="2000" dirty="0" smtClean="0"/>
              <a:t>Kva er bevisa dine?</a:t>
            </a:r>
          </a:p>
          <a:p>
            <a:pPr>
              <a:spcAft>
                <a:spcPts val="600"/>
              </a:spcAft>
            </a:pPr>
            <a:r>
              <a:rPr lang="nn-NO" sz="2000" dirty="0" smtClean="0"/>
              <a:t>Trekk din slutning!</a:t>
            </a:r>
            <a:endParaRPr lang="nn-NO" sz="2000" dirty="0" smtClean="0"/>
          </a:p>
        </p:txBody>
      </p:sp>
    </p:spTree>
    <p:extLst>
      <p:ext uri="{BB962C8B-B14F-4D97-AF65-F5344CB8AC3E}">
        <p14:creationId xmlns:p14="http://schemas.microsoft.com/office/powerpoint/2010/main" val="22483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56457" y="1385900"/>
            <a:ext cx="9786003" cy="4923420"/>
            <a:chOff x="56457" y="1385900"/>
            <a:chExt cx="9786003" cy="4923420"/>
          </a:xfrm>
        </p:grpSpPr>
        <p:sp>
          <p:nvSpPr>
            <p:cNvPr id="4" name="Rektangel 3"/>
            <p:cNvSpPr/>
            <p:nvPr/>
          </p:nvSpPr>
          <p:spPr>
            <a:xfrm flipV="1">
              <a:off x="56457" y="1457907"/>
              <a:ext cx="9786003" cy="485141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uppe 29"/>
            <p:cNvGrpSpPr/>
            <p:nvPr/>
          </p:nvGrpSpPr>
          <p:grpSpPr>
            <a:xfrm>
              <a:off x="344487" y="1385900"/>
              <a:ext cx="8928992" cy="4905836"/>
              <a:chOff x="344488" y="2708920"/>
              <a:chExt cx="8928992" cy="216024"/>
            </a:xfrm>
          </p:grpSpPr>
          <p:cxnSp>
            <p:nvCxnSpPr>
              <p:cNvPr id="7" name="Rett linje 6"/>
              <p:cNvCxnSpPr/>
              <p:nvPr/>
            </p:nvCxnSpPr>
            <p:spPr>
              <a:xfrm flipV="1">
                <a:off x="344488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ett linje 8"/>
              <p:cNvCxnSpPr/>
              <p:nvPr/>
            </p:nvCxnSpPr>
            <p:spPr>
              <a:xfrm flipV="1">
                <a:off x="1237387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ett linje 9"/>
              <p:cNvCxnSpPr/>
              <p:nvPr/>
            </p:nvCxnSpPr>
            <p:spPr>
              <a:xfrm flipV="1">
                <a:off x="2130286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ett linje 10"/>
              <p:cNvCxnSpPr/>
              <p:nvPr/>
            </p:nvCxnSpPr>
            <p:spPr>
              <a:xfrm flipV="1">
                <a:off x="3023185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tt linje 11"/>
              <p:cNvCxnSpPr/>
              <p:nvPr/>
            </p:nvCxnSpPr>
            <p:spPr>
              <a:xfrm flipV="1">
                <a:off x="3916084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tt linje 12"/>
              <p:cNvCxnSpPr/>
              <p:nvPr/>
            </p:nvCxnSpPr>
            <p:spPr>
              <a:xfrm flipV="1">
                <a:off x="5701882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tt linje 13"/>
              <p:cNvCxnSpPr/>
              <p:nvPr/>
            </p:nvCxnSpPr>
            <p:spPr>
              <a:xfrm flipV="1">
                <a:off x="6594781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/>
              <p:cNvCxnSpPr/>
              <p:nvPr/>
            </p:nvCxnSpPr>
            <p:spPr>
              <a:xfrm flipV="1">
                <a:off x="7487680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/>
              <p:cNvCxnSpPr/>
              <p:nvPr/>
            </p:nvCxnSpPr>
            <p:spPr>
              <a:xfrm flipV="1">
                <a:off x="8380579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/>
              <p:cNvCxnSpPr/>
              <p:nvPr/>
            </p:nvCxnSpPr>
            <p:spPr>
              <a:xfrm flipV="1">
                <a:off x="9273480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/>
              <p:cNvCxnSpPr/>
              <p:nvPr/>
            </p:nvCxnSpPr>
            <p:spPr>
              <a:xfrm flipV="1">
                <a:off x="4808983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Bildeforklaring formet som en ellipse 17"/>
          <p:cNvSpPr/>
          <p:nvPr/>
        </p:nvSpPr>
        <p:spPr>
          <a:xfrm>
            <a:off x="56457" y="22268"/>
            <a:ext cx="1894372" cy="886452"/>
          </a:xfrm>
          <a:prstGeom prst="wedgeEllipseCallout">
            <a:avLst>
              <a:gd name="adj1" fmla="val -28097"/>
              <a:gd name="adj2" fmla="val 7960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b="1" dirty="0" smtClean="0"/>
              <a:t>m = meter</a:t>
            </a:r>
            <a:endParaRPr lang="nn-NO" sz="2000" b="1" dirty="0"/>
          </a:p>
        </p:txBody>
      </p:sp>
      <p:sp>
        <p:nvSpPr>
          <p:cNvPr id="20" name="Bildeforklaring formet som en ellipse 19"/>
          <p:cNvSpPr/>
          <p:nvPr/>
        </p:nvSpPr>
        <p:spPr>
          <a:xfrm>
            <a:off x="2563906" y="22268"/>
            <a:ext cx="1894372" cy="886452"/>
          </a:xfrm>
          <a:prstGeom prst="wedgeEllipseCallout">
            <a:avLst>
              <a:gd name="adj1" fmla="val -15709"/>
              <a:gd name="adj2" fmla="val 8087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b="1" dirty="0" smtClean="0"/>
              <a:t>mm = millimeter</a:t>
            </a:r>
            <a:endParaRPr lang="nn-NO" sz="2000" b="1" dirty="0"/>
          </a:p>
        </p:txBody>
      </p:sp>
      <p:sp>
        <p:nvSpPr>
          <p:cNvPr id="21" name="Bildeforklaring formet som en ellipse 20"/>
          <p:cNvSpPr/>
          <p:nvPr/>
        </p:nvSpPr>
        <p:spPr>
          <a:xfrm>
            <a:off x="5071355" y="22268"/>
            <a:ext cx="2088230" cy="886452"/>
          </a:xfrm>
          <a:prstGeom prst="wedgeEllipseCallout">
            <a:avLst>
              <a:gd name="adj1" fmla="val -10571"/>
              <a:gd name="adj2" fmla="val 7888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b="1" dirty="0" smtClean="0"/>
              <a:t>µm = mikrometer</a:t>
            </a:r>
            <a:endParaRPr lang="nn-NO" sz="2000" b="1" dirty="0"/>
          </a:p>
        </p:txBody>
      </p:sp>
      <p:sp>
        <p:nvSpPr>
          <p:cNvPr id="22" name="Bildeforklaring formet som en ellipse 21"/>
          <p:cNvSpPr/>
          <p:nvPr/>
        </p:nvSpPr>
        <p:spPr>
          <a:xfrm>
            <a:off x="7772663" y="22268"/>
            <a:ext cx="2044981" cy="886452"/>
          </a:xfrm>
          <a:prstGeom prst="wedgeEllipseCallout">
            <a:avLst>
              <a:gd name="adj1" fmla="val 27598"/>
              <a:gd name="adj2" fmla="val 7991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b="1" dirty="0" smtClean="0"/>
              <a:t>nm = nanometer</a:t>
            </a:r>
            <a:endParaRPr lang="nn-NO" sz="2000" b="1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16003" y="1124744"/>
            <a:ext cx="982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600" b="1" dirty="0" smtClean="0"/>
              <a:t>   1 m       100 mm       10 mm         1 mm     100 µm        10 µm          1 µm     100 nm        10 nm          1 nm       0,1 nm</a:t>
            </a:r>
            <a:endParaRPr lang="nn-NO" sz="1600" b="1" dirty="0"/>
          </a:p>
        </p:txBody>
      </p:sp>
    </p:spTree>
    <p:extLst>
      <p:ext uri="{BB962C8B-B14F-4D97-AF65-F5344CB8AC3E}">
        <p14:creationId xmlns:p14="http://schemas.microsoft.com/office/powerpoint/2010/main" val="10875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56457" y="1385892"/>
            <a:ext cx="9786003" cy="4923428"/>
            <a:chOff x="56457" y="1288498"/>
            <a:chExt cx="9786003" cy="4923428"/>
          </a:xfrm>
        </p:grpSpPr>
        <p:sp>
          <p:nvSpPr>
            <p:cNvPr id="4" name="Rektangel 3"/>
            <p:cNvSpPr/>
            <p:nvPr/>
          </p:nvSpPr>
          <p:spPr>
            <a:xfrm flipV="1">
              <a:off x="56457" y="1360513"/>
              <a:ext cx="9786003" cy="485141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uppe 29"/>
            <p:cNvGrpSpPr/>
            <p:nvPr/>
          </p:nvGrpSpPr>
          <p:grpSpPr>
            <a:xfrm>
              <a:off x="344487" y="1288498"/>
              <a:ext cx="8928992" cy="4905836"/>
              <a:chOff x="344488" y="2704631"/>
              <a:chExt cx="8928992" cy="216024"/>
            </a:xfrm>
          </p:grpSpPr>
          <p:cxnSp>
            <p:nvCxnSpPr>
              <p:cNvPr id="7" name="Rett linje 6"/>
              <p:cNvCxnSpPr/>
              <p:nvPr/>
            </p:nvCxnSpPr>
            <p:spPr>
              <a:xfrm flipV="1">
                <a:off x="344488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ett linje 8"/>
              <p:cNvCxnSpPr/>
              <p:nvPr/>
            </p:nvCxnSpPr>
            <p:spPr>
              <a:xfrm flipV="1">
                <a:off x="1237387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ett linje 9"/>
              <p:cNvCxnSpPr/>
              <p:nvPr/>
            </p:nvCxnSpPr>
            <p:spPr>
              <a:xfrm flipV="1">
                <a:off x="2130286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ett linje 10"/>
              <p:cNvCxnSpPr/>
              <p:nvPr/>
            </p:nvCxnSpPr>
            <p:spPr>
              <a:xfrm flipV="1">
                <a:off x="3023185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tt linje 11"/>
              <p:cNvCxnSpPr/>
              <p:nvPr/>
            </p:nvCxnSpPr>
            <p:spPr>
              <a:xfrm flipV="1">
                <a:off x="3916084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tt linje 12"/>
              <p:cNvCxnSpPr/>
              <p:nvPr/>
            </p:nvCxnSpPr>
            <p:spPr>
              <a:xfrm flipV="1">
                <a:off x="5701882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tt linje 13"/>
              <p:cNvCxnSpPr/>
              <p:nvPr/>
            </p:nvCxnSpPr>
            <p:spPr>
              <a:xfrm flipV="1">
                <a:off x="6594781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/>
              <p:cNvCxnSpPr/>
              <p:nvPr/>
            </p:nvCxnSpPr>
            <p:spPr>
              <a:xfrm flipV="1">
                <a:off x="7487680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/>
              <p:cNvCxnSpPr/>
              <p:nvPr/>
            </p:nvCxnSpPr>
            <p:spPr>
              <a:xfrm flipV="1">
                <a:off x="8380579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/>
              <p:cNvCxnSpPr/>
              <p:nvPr/>
            </p:nvCxnSpPr>
            <p:spPr>
              <a:xfrm flipV="1">
                <a:off x="9273480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/>
              <p:cNvCxnSpPr/>
              <p:nvPr/>
            </p:nvCxnSpPr>
            <p:spPr>
              <a:xfrm flipV="1">
                <a:off x="4808983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uppe 22"/>
          <p:cNvGrpSpPr/>
          <p:nvPr/>
        </p:nvGrpSpPr>
        <p:grpSpPr>
          <a:xfrm>
            <a:off x="795599" y="50687"/>
            <a:ext cx="828000" cy="1011193"/>
            <a:chOff x="1823077" y="3038919"/>
            <a:chExt cx="1103235" cy="1011193"/>
          </a:xfrm>
        </p:grpSpPr>
        <p:sp>
          <p:nvSpPr>
            <p:cNvPr id="24" name="Bildeforklaring formet som Pil høyre 23"/>
            <p:cNvSpPr/>
            <p:nvPr/>
          </p:nvSpPr>
          <p:spPr>
            <a:xfrm rot="5400000" flipV="1">
              <a:off x="1869098" y="2992898"/>
              <a:ext cx="1011193" cy="1103235"/>
            </a:xfrm>
            <a:prstGeom prst="rightArrowCallout">
              <a:avLst>
                <a:gd name="adj1" fmla="val 0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400" dirty="0"/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1856658" y="3168582"/>
              <a:ext cx="100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 smtClean="0">
                  <a:solidFill>
                    <a:schemeClr val="bg1"/>
                  </a:solidFill>
                </a:rPr>
                <a:t>10 cm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e 25"/>
          <p:cNvGrpSpPr/>
          <p:nvPr/>
        </p:nvGrpSpPr>
        <p:grpSpPr>
          <a:xfrm>
            <a:off x="1695128" y="50420"/>
            <a:ext cx="828000" cy="1002316"/>
            <a:chOff x="1823082" y="3073803"/>
            <a:chExt cx="1103234" cy="1002316"/>
          </a:xfrm>
        </p:grpSpPr>
        <p:sp>
          <p:nvSpPr>
            <p:cNvPr id="27" name="Bildeforklaring formet som Pil høyre 26"/>
            <p:cNvSpPr/>
            <p:nvPr/>
          </p:nvSpPr>
          <p:spPr>
            <a:xfrm rot="5400000" flipV="1">
              <a:off x="1873541" y="3023344"/>
              <a:ext cx="1002316" cy="1103234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400" dirty="0"/>
            </a:p>
          </p:txBody>
        </p:sp>
        <p:sp>
          <p:nvSpPr>
            <p:cNvPr id="28" name="TekstSylinder 27"/>
            <p:cNvSpPr txBox="1"/>
            <p:nvPr/>
          </p:nvSpPr>
          <p:spPr>
            <a:xfrm>
              <a:off x="1974174" y="3199029"/>
              <a:ext cx="850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n-NO" b="1" dirty="0" smtClean="0">
                  <a:solidFill>
                    <a:schemeClr val="bg1"/>
                  </a:solidFill>
                </a:rPr>
                <a:t>1 cm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e 28"/>
          <p:cNvGrpSpPr/>
          <p:nvPr/>
        </p:nvGrpSpPr>
        <p:grpSpPr>
          <a:xfrm>
            <a:off x="3438112" y="42657"/>
            <a:ext cx="906017" cy="1010079"/>
            <a:chOff x="1586785" y="3052182"/>
            <a:chExt cx="1237369" cy="1010079"/>
          </a:xfrm>
        </p:grpSpPr>
        <p:sp>
          <p:nvSpPr>
            <p:cNvPr id="31" name="Bildeforklaring formet som Pil høyre 30"/>
            <p:cNvSpPr/>
            <p:nvPr/>
          </p:nvSpPr>
          <p:spPr>
            <a:xfrm rot="5400000" flipV="1">
              <a:off x="1716646" y="3005605"/>
              <a:ext cx="1010079" cy="1103234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32" name="TekstSylinder 31"/>
            <p:cNvSpPr txBox="1"/>
            <p:nvPr/>
          </p:nvSpPr>
          <p:spPr>
            <a:xfrm>
              <a:off x="1586785" y="3181289"/>
              <a:ext cx="1237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n-NO" b="1" dirty="0" smtClean="0">
                  <a:solidFill>
                    <a:schemeClr val="bg1"/>
                  </a:solidFill>
                </a:rPr>
                <a:t>0,1 mm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pe 32"/>
          <p:cNvGrpSpPr/>
          <p:nvPr/>
        </p:nvGrpSpPr>
        <p:grpSpPr>
          <a:xfrm>
            <a:off x="2560335" y="47829"/>
            <a:ext cx="952505" cy="1004907"/>
            <a:chOff x="1790820" y="3052183"/>
            <a:chExt cx="1217202" cy="1004907"/>
          </a:xfrm>
        </p:grpSpPr>
        <p:sp>
          <p:nvSpPr>
            <p:cNvPr id="34" name="Bildeforklaring formet som Pil høyre 33"/>
            <p:cNvSpPr/>
            <p:nvPr/>
          </p:nvSpPr>
          <p:spPr>
            <a:xfrm rot="16200000" flipH="1" flipV="1">
              <a:off x="1872241" y="3003019"/>
              <a:ext cx="1004907" cy="1103235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1790820" y="3169411"/>
              <a:ext cx="1217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n-NO" b="1" dirty="0" smtClean="0">
                  <a:solidFill>
                    <a:schemeClr val="bg1"/>
                  </a:solidFill>
                </a:rPr>
                <a:t>0,001 m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ektangel 35"/>
          <p:cNvSpPr/>
          <p:nvPr/>
        </p:nvSpPr>
        <p:spPr>
          <a:xfrm>
            <a:off x="2442166" y="1816317"/>
            <a:ext cx="3833571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n-NO" sz="2400" b="1" dirty="0" smtClean="0"/>
              <a:t>Plasser på skalaen: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b="1" dirty="0" smtClean="0"/>
              <a:t>10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b="1" dirty="0" smtClean="0"/>
              <a:t>1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b="1" dirty="0" smtClean="0"/>
              <a:t>0,1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b="1" dirty="0" smtClean="0"/>
              <a:t>0,001 m</a:t>
            </a:r>
            <a:endParaRPr lang="nn-NO" sz="2400" b="1" dirty="0"/>
          </a:p>
        </p:txBody>
      </p:sp>
      <p:sp>
        <p:nvSpPr>
          <p:cNvPr id="37" name="TekstSylinder 36"/>
          <p:cNvSpPr txBox="1"/>
          <p:nvPr/>
        </p:nvSpPr>
        <p:spPr>
          <a:xfrm>
            <a:off x="16003" y="1127942"/>
            <a:ext cx="982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600" b="1" dirty="0" smtClean="0"/>
              <a:t>   1 m       100 mm       10 mm         1 mm     100 µm        10 µm          1 µm     100 nm        10 nm          1 nm       0,1 nm</a:t>
            </a:r>
            <a:endParaRPr lang="nn-NO" sz="1600" b="1" dirty="0"/>
          </a:p>
        </p:txBody>
      </p:sp>
    </p:spTree>
    <p:extLst>
      <p:ext uri="{BB962C8B-B14F-4D97-AF65-F5344CB8AC3E}">
        <p14:creationId xmlns:p14="http://schemas.microsoft.com/office/powerpoint/2010/main" val="1301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56457" y="1385900"/>
            <a:ext cx="9786003" cy="4923420"/>
            <a:chOff x="56457" y="1385900"/>
            <a:chExt cx="9786003" cy="4923420"/>
          </a:xfrm>
        </p:grpSpPr>
        <p:sp>
          <p:nvSpPr>
            <p:cNvPr id="4" name="Rektangel 3"/>
            <p:cNvSpPr/>
            <p:nvPr/>
          </p:nvSpPr>
          <p:spPr>
            <a:xfrm flipV="1">
              <a:off x="56457" y="1457907"/>
              <a:ext cx="9786003" cy="485141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uppe 29"/>
            <p:cNvGrpSpPr/>
            <p:nvPr/>
          </p:nvGrpSpPr>
          <p:grpSpPr>
            <a:xfrm>
              <a:off x="344487" y="1385900"/>
              <a:ext cx="8928992" cy="4905836"/>
              <a:chOff x="344488" y="2708920"/>
              <a:chExt cx="8928992" cy="216024"/>
            </a:xfrm>
          </p:grpSpPr>
          <p:cxnSp>
            <p:nvCxnSpPr>
              <p:cNvPr id="7" name="Rett linje 6"/>
              <p:cNvCxnSpPr/>
              <p:nvPr/>
            </p:nvCxnSpPr>
            <p:spPr>
              <a:xfrm flipV="1">
                <a:off x="344488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ett linje 8"/>
              <p:cNvCxnSpPr/>
              <p:nvPr/>
            </p:nvCxnSpPr>
            <p:spPr>
              <a:xfrm flipV="1">
                <a:off x="1237387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ett linje 9"/>
              <p:cNvCxnSpPr/>
              <p:nvPr/>
            </p:nvCxnSpPr>
            <p:spPr>
              <a:xfrm flipV="1">
                <a:off x="2130286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ett linje 10"/>
              <p:cNvCxnSpPr/>
              <p:nvPr/>
            </p:nvCxnSpPr>
            <p:spPr>
              <a:xfrm flipV="1">
                <a:off x="3023185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tt linje 11"/>
              <p:cNvCxnSpPr/>
              <p:nvPr/>
            </p:nvCxnSpPr>
            <p:spPr>
              <a:xfrm flipV="1">
                <a:off x="3916084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tt linje 12"/>
              <p:cNvCxnSpPr/>
              <p:nvPr/>
            </p:nvCxnSpPr>
            <p:spPr>
              <a:xfrm flipV="1">
                <a:off x="5701882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tt linje 13"/>
              <p:cNvCxnSpPr/>
              <p:nvPr/>
            </p:nvCxnSpPr>
            <p:spPr>
              <a:xfrm flipV="1">
                <a:off x="6594781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/>
              <p:cNvCxnSpPr/>
              <p:nvPr/>
            </p:nvCxnSpPr>
            <p:spPr>
              <a:xfrm flipV="1">
                <a:off x="7487680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/>
              <p:cNvCxnSpPr/>
              <p:nvPr/>
            </p:nvCxnSpPr>
            <p:spPr>
              <a:xfrm flipV="1">
                <a:off x="8380579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/>
              <p:cNvCxnSpPr/>
              <p:nvPr/>
            </p:nvCxnSpPr>
            <p:spPr>
              <a:xfrm flipV="1">
                <a:off x="9273480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/>
              <p:cNvCxnSpPr/>
              <p:nvPr/>
            </p:nvCxnSpPr>
            <p:spPr>
              <a:xfrm flipV="1">
                <a:off x="4808983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uppe 22"/>
          <p:cNvGrpSpPr/>
          <p:nvPr/>
        </p:nvGrpSpPr>
        <p:grpSpPr>
          <a:xfrm>
            <a:off x="795599" y="50687"/>
            <a:ext cx="828000" cy="1011193"/>
            <a:chOff x="1823077" y="3038919"/>
            <a:chExt cx="1103235" cy="1011193"/>
          </a:xfrm>
        </p:grpSpPr>
        <p:sp>
          <p:nvSpPr>
            <p:cNvPr id="24" name="Bildeforklaring formet som Pil høyre 23"/>
            <p:cNvSpPr/>
            <p:nvPr/>
          </p:nvSpPr>
          <p:spPr>
            <a:xfrm rot="5400000" flipV="1">
              <a:off x="1869098" y="2992898"/>
              <a:ext cx="1011193" cy="1103235"/>
            </a:xfrm>
            <a:prstGeom prst="rightArrowCallout">
              <a:avLst>
                <a:gd name="adj1" fmla="val 0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400" dirty="0"/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1856658" y="3168582"/>
              <a:ext cx="100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 smtClean="0">
                  <a:solidFill>
                    <a:schemeClr val="bg1"/>
                  </a:solidFill>
                </a:rPr>
                <a:t>10 cm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e 25"/>
          <p:cNvGrpSpPr/>
          <p:nvPr/>
        </p:nvGrpSpPr>
        <p:grpSpPr>
          <a:xfrm>
            <a:off x="1695128" y="50420"/>
            <a:ext cx="828000" cy="1002316"/>
            <a:chOff x="1823082" y="3073803"/>
            <a:chExt cx="1103234" cy="1002316"/>
          </a:xfrm>
        </p:grpSpPr>
        <p:sp>
          <p:nvSpPr>
            <p:cNvPr id="27" name="Bildeforklaring formet som Pil høyre 26"/>
            <p:cNvSpPr/>
            <p:nvPr/>
          </p:nvSpPr>
          <p:spPr>
            <a:xfrm rot="5400000" flipV="1">
              <a:off x="1873541" y="3023344"/>
              <a:ext cx="1002316" cy="1103234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400" dirty="0"/>
            </a:p>
          </p:txBody>
        </p:sp>
        <p:sp>
          <p:nvSpPr>
            <p:cNvPr id="28" name="TekstSylinder 27"/>
            <p:cNvSpPr txBox="1"/>
            <p:nvPr/>
          </p:nvSpPr>
          <p:spPr>
            <a:xfrm>
              <a:off x="1974174" y="3199029"/>
              <a:ext cx="850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n-NO" b="1" dirty="0" smtClean="0">
                  <a:solidFill>
                    <a:schemeClr val="bg1"/>
                  </a:solidFill>
                </a:rPr>
                <a:t>1 cm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e 28"/>
          <p:cNvGrpSpPr/>
          <p:nvPr/>
        </p:nvGrpSpPr>
        <p:grpSpPr>
          <a:xfrm>
            <a:off x="3438112" y="42657"/>
            <a:ext cx="906017" cy="1010079"/>
            <a:chOff x="1586785" y="3052182"/>
            <a:chExt cx="1237369" cy="1010079"/>
          </a:xfrm>
        </p:grpSpPr>
        <p:sp>
          <p:nvSpPr>
            <p:cNvPr id="31" name="Bildeforklaring formet som Pil høyre 30"/>
            <p:cNvSpPr/>
            <p:nvPr/>
          </p:nvSpPr>
          <p:spPr>
            <a:xfrm rot="5400000" flipV="1">
              <a:off x="1716646" y="3005605"/>
              <a:ext cx="1010079" cy="1103234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32" name="TekstSylinder 31"/>
            <p:cNvSpPr txBox="1"/>
            <p:nvPr/>
          </p:nvSpPr>
          <p:spPr>
            <a:xfrm>
              <a:off x="1586785" y="3181289"/>
              <a:ext cx="1237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n-NO" b="1" dirty="0" smtClean="0">
                  <a:solidFill>
                    <a:schemeClr val="bg1"/>
                  </a:solidFill>
                </a:rPr>
                <a:t>0,1 mm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pe 32"/>
          <p:cNvGrpSpPr/>
          <p:nvPr/>
        </p:nvGrpSpPr>
        <p:grpSpPr>
          <a:xfrm>
            <a:off x="2560335" y="47829"/>
            <a:ext cx="952505" cy="1004907"/>
            <a:chOff x="1790820" y="3052183"/>
            <a:chExt cx="1217202" cy="1004907"/>
          </a:xfrm>
        </p:grpSpPr>
        <p:sp>
          <p:nvSpPr>
            <p:cNvPr id="34" name="Bildeforklaring formet som Pil høyre 33"/>
            <p:cNvSpPr/>
            <p:nvPr/>
          </p:nvSpPr>
          <p:spPr>
            <a:xfrm rot="16200000" flipH="1" flipV="1">
              <a:off x="1872241" y="3003019"/>
              <a:ext cx="1004907" cy="1103235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1790820" y="3169411"/>
              <a:ext cx="1217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n-NO" b="1" dirty="0" smtClean="0">
                  <a:solidFill>
                    <a:schemeClr val="bg1"/>
                  </a:solidFill>
                </a:rPr>
                <a:t>0,001 m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Rektangel 36"/>
          <p:cNvSpPr/>
          <p:nvPr/>
        </p:nvSpPr>
        <p:spPr>
          <a:xfrm>
            <a:off x="1391979" y="1618922"/>
            <a:ext cx="7387690" cy="39703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n-NO" sz="2400" b="1" dirty="0"/>
              <a:t>K</a:t>
            </a:r>
            <a:r>
              <a:rPr lang="nn-NO" sz="2400" b="1" dirty="0" smtClean="0"/>
              <a:t>or mange millimeter er det i ein meter?</a:t>
            </a:r>
            <a:br>
              <a:rPr lang="nn-NO" sz="2400" b="1" dirty="0" smtClean="0"/>
            </a:br>
            <a:endParaRPr lang="nn-NO" sz="24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n-NO" sz="2400" b="1" dirty="0" smtClean="0"/>
              <a:t>Kor mange mikrometer (µm) er det i ein millimeter?</a:t>
            </a:r>
            <a:br>
              <a:rPr lang="nn-NO" sz="2400" b="1" dirty="0" smtClean="0"/>
            </a:br>
            <a:endParaRPr lang="nn-NO" sz="24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n-NO" sz="2400" b="1" dirty="0" smtClean="0"/>
              <a:t>Kor mange mikrometer (µm) er det i ein meter?</a:t>
            </a:r>
            <a:br>
              <a:rPr lang="nn-NO" sz="2400" b="1" dirty="0" smtClean="0"/>
            </a:br>
            <a:r>
              <a:rPr lang="nn-NO" sz="2400" b="1" dirty="0" smtClean="0"/>
              <a:t/>
            </a:r>
            <a:br>
              <a:rPr lang="nn-NO" sz="2400" b="1" dirty="0" smtClean="0"/>
            </a:br>
            <a:endParaRPr lang="nn-NO" sz="2400" b="1" dirty="0" smtClean="0"/>
          </a:p>
        </p:txBody>
      </p:sp>
      <p:sp>
        <p:nvSpPr>
          <p:cNvPr id="38" name="Rektangel 37"/>
          <p:cNvSpPr/>
          <p:nvPr/>
        </p:nvSpPr>
        <p:spPr>
          <a:xfrm>
            <a:off x="1900304" y="2007428"/>
            <a:ext cx="7387690" cy="589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n-NO" sz="2400" b="1" dirty="0" smtClean="0">
                <a:solidFill>
                  <a:srgbClr val="FFFF00"/>
                </a:solidFill>
              </a:rPr>
              <a:t>1 000</a:t>
            </a:r>
            <a:endParaRPr lang="nn-NO" sz="2400" b="1" dirty="0">
              <a:solidFill>
                <a:srgbClr val="FFFF00"/>
              </a:solidFill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1899742" y="3131090"/>
            <a:ext cx="738769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n-NO" sz="2400" b="1" dirty="0" smtClean="0">
                <a:solidFill>
                  <a:srgbClr val="FFFF00"/>
                </a:solidFill>
              </a:rPr>
              <a:t>1 000</a:t>
            </a:r>
            <a:endParaRPr lang="nn-NO" sz="2400" b="1" dirty="0">
              <a:solidFill>
                <a:srgbClr val="FFFF00"/>
              </a:solidFill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1902939" y="4316317"/>
            <a:ext cx="738769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n-NO" sz="2400" b="1" dirty="0" smtClean="0">
                <a:solidFill>
                  <a:srgbClr val="FFFF00"/>
                </a:solidFill>
              </a:rPr>
              <a:t>1 000 000  </a:t>
            </a:r>
            <a:br>
              <a:rPr lang="nn-NO" sz="2400" b="1" dirty="0" smtClean="0">
                <a:solidFill>
                  <a:srgbClr val="FFFF00"/>
                </a:solidFill>
              </a:rPr>
            </a:br>
            <a:r>
              <a:rPr lang="nn-NO" sz="2400" b="1" dirty="0" smtClean="0">
                <a:solidFill>
                  <a:srgbClr val="FFFF00"/>
                </a:solidFill>
              </a:rPr>
              <a:t>Éin mikrometer er éin milliondels meter</a:t>
            </a:r>
            <a:endParaRPr lang="nn-NO" sz="2400" b="1" dirty="0">
              <a:solidFill>
                <a:srgbClr val="FFFF00"/>
              </a:solidFill>
            </a:endParaRPr>
          </a:p>
        </p:txBody>
      </p:sp>
      <p:sp>
        <p:nvSpPr>
          <p:cNvPr id="41" name="TekstSylinder 40"/>
          <p:cNvSpPr txBox="1"/>
          <p:nvPr/>
        </p:nvSpPr>
        <p:spPr>
          <a:xfrm>
            <a:off x="16003" y="1124744"/>
            <a:ext cx="982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600" b="1" dirty="0" smtClean="0"/>
              <a:t>   1 m       100 mm       10 mm         1 mm     100 µm        10 µm          1 µm     100 nm        10 nm          1 nm       0,1 nm</a:t>
            </a:r>
            <a:endParaRPr lang="nn-NO" sz="1600" b="1" dirty="0"/>
          </a:p>
        </p:txBody>
      </p:sp>
    </p:spTree>
    <p:extLst>
      <p:ext uri="{BB962C8B-B14F-4D97-AF65-F5344CB8AC3E}">
        <p14:creationId xmlns:p14="http://schemas.microsoft.com/office/powerpoint/2010/main" val="10815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/>
        </p:nvGrpSpPr>
        <p:grpSpPr>
          <a:xfrm>
            <a:off x="16003" y="1124744"/>
            <a:ext cx="9826457" cy="5184576"/>
            <a:chOff x="16003" y="1124744"/>
            <a:chExt cx="9826457" cy="5184576"/>
          </a:xfrm>
        </p:grpSpPr>
        <p:sp>
          <p:nvSpPr>
            <p:cNvPr id="5" name="TekstSylinder 4"/>
            <p:cNvSpPr txBox="1"/>
            <p:nvPr/>
          </p:nvSpPr>
          <p:spPr>
            <a:xfrm>
              <a:off x="16003" y="1124744"/>
              <a:ext cx="98251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600" b="1" dirty="0" smtClean="0"/>
                <a:t>   1 m       100 mm       10 mm         1 mm     100 µm        10 µm          1 µm     100 nm        10 nm          1 nm       0,1 nm</a:t>
              </a:r>
              <a:endParaRPr lang="nn-NO" sz="1600" b="1" dirty="0"/>
            </a:p>
          </p:txBody>
        </p:sp>
        <p:grpSp>
          <p:nvGrpSpPr>
            <p:cNvPr id="2" name="Gruppe 1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4" name="Rektangel 3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n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Gruppe 29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" name="Rett linje 6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Rett linje 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Rett linje 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Rett linje 10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ett linje 11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Rett linje 12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Rett linje 13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ett linje 14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ett linje 15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ett linje 16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Rett linje 18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3" name="Gruppe 22"/>
          <p:cNvGrpSpPr/>
          <p:nvPr/>
        </p:nvGrpSpPr>
        <p:grpSpPr>
          <a:xfrm>
            <a:off x="795599" y="50687"/>
            <a:ext cx="828000" cy="1011193"/>
            <a:chOff x="1823077" y="3038919"/>
            <a:chExt cx="1103235" cy="1011193"/>
          </a:xfrm>
        </p:grpSpPr>
        <p:sp>
          <p:nvSpPr>
            <p:cNvPr id="24" name="Bildeforklaring formet som Pil høyre 23"/>
            <p:cNvSpPr/>
            <p:nvPr/>
          </p:nvSpPr>
          <p:spPr>
            <a:xfrm rot="5400000" flipV="1">
              <a:off x="1869098" y="2992898"/>
              <a:ext cx="1011193" cy="1103235"/>
            </a:xfrm>
            <a:prstGeom prst="rightArrowCallout">
              <a:avLst>
                <a:gd name="adj1" fmla="val 0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400" dirty="0"/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1856658" y="3168582"/>
              <a:ext cx="100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 smtClean="0">
                  <a:solidFill>
                    <a:schemeClr val="bg1"/>
                  </a:solidFill>
                </a:rPr>
                <a:t>10 cm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e 25"/>
          <p:cNvGrpSpPr/>
          <p:nvPr/>
        </p:nvGrpSpPr>
        <p:grpSpPr>
          <a:xfrm>
            <a:off x="1695128" y="50420"/>
            <a:ext cx="828000" cy="1002316"/>
            <a:chOff x="1823082" y="3073803"/>
            <a:chExt cx="1103234" cy="1002316"/>
          </a:xfrm>
        </p:grpSpPr>
        <p:sp>
          <p:nvSpPr>
            <p:cNvPr id="27" name="Bildeforklaring formet som Pil høyre 26"/>
            <p:cNvSpPr/>
            <p:nvPr/>
          </p:nvSpPr>
          <p:spPr>
            <a:xfrm rot="5400000" flipV="1">
              <a:off x="1873541" y="3023344"/>
              <a:ext cx="1002316" cy="1103234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400" dirty="0"/>
            </a:p>
          </p:txBody>
        </p:sp>
        <p:sp>
          <p:nvSpPr>
            <p:cNvPr id="28" name="TekstSylinder 27"/>
            <p:cNvSpPr txBox="1"/>
            <p:nvPr/>
          </p:nvSpPr>
          <p:spPr>
            <a:xfrm>
              <a:off x="1974174" y="3199029"/>
              <a:ext cx="850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n-NO" b="1" dirty="0" smtClean="0">
                  <a:solidFill>
                    <a:schemeClr val="bg1"/>
                  </a:solidFill>
                </a:rPr>
                <a:t>1 cm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e 28"/>
          <p:cNvGrpSpPr/>
          <p:nvPr/>
        </p:nvGrpSpPr>
        <p:grpSpPr>
          <a:xfrm>
            <a:off x="3438112" y="42657"/>
            <a:ext cx="906017" cy="1010079"/>
            <a:chOff x="1586785" y="3052182"/>
            <a:chExt cx="1237369" cy="1010079"/>
          </a:xfrm>
        </p:grpSpPr>
        <p:sp>
          <p:nvSpPr>
            <p:cNvPr id="31" name="Bildeforklaring formet som Pil høyre 30"/>
            <p:cNvSpPr/>
            <p:nvPr/>
          </p:nvSpPr>
          <p:spPr>
            <a:xfrm rot="5400000" flipV="1">
              <a:off x="1716646" y="3005605"/>
              <a:ext cx="1010079" cy="1103234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32" name="TekstSylinder 31"/>
            <p:cNvSpPr txBox="1"/>
            <p:nvPr/>
          </p:nvSpPr>
          <p:spPr>
            <a:xfrm>
              <a:off x="1586785" y="3181289"/>
              <a:ext cx="1237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n-NO" b="1" dirty="0" smtClean="0">
                  <a:solidFill>
                    <a:schemeClr val="bg1"/>
                  </a:solidFill>
                </a:rPr>
                <a:t>0,1 mm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pe 32"/>
          <p:cNvGrpSpPr/>
          <p:nvPr/>
        </p:nvGrpSpPr>
        <p:grpSpPr>
          <a:xfrm>
            <a:off x="2560335" y="47829"/>
            <a:ext cx="952505" cy="1004907"/>
            <a:chOff x="1790820" y="3052183"/>
            <a:chExt cx="1217202" cy="1004907"/>
          </a:xfrm>
        </p:grpSpPr>
        <p:sp>
          <p:nvSpPr>
            <p:cNvPr id="34" name="Bildeforklaring formet som Pil høyre 33"/>
            <p:cNvSpPr/>
            <p:nvPr/>
          </p:nvSpPr>
          <p:spPr>
            <a:xfrm rot="16200000" flipH="1" flipV="1">
              <a:off x="1872241" y="3003019"/>
              <a:ext cx="1004907" cy="1103235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1790820" y="3169411"/>
              <a:ext cx="1217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n-NO" b="1" dirty="0" smtClean="0">
                  <a:solidFill>
                    <a:schemeClr val="bg1"/>
                  </a:solidFill>
                </a:rPr>
                <a:t>0,001 m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ektangel 35"/>
          <p:cNvSpPr/>
          <p:nvPr/>
        </p:nvSpPr>
        <p:spPr>
          <a:xfrm>
            <a:off x="2418271" y="1772816"/>
            <a:ext cx="6840760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n-NO" sz="2400" b="1" dirty="0" smtClean="0"/>
              <a:t>Plasser desse der de </a:t>
            </a:r>
            <a:r>
              <a:rPr lang="nn-NO" sz="2400" b="1" i="1" dirty="0" smtClean="0"/>
              <a:t>trur</a:t>
            </a:r>
            <a:r>
              <a:rPr lang="nn-NO" sz="2400" b="1" dirty="0" smtClean="0"/>
              <a:t> dei passar inn på skalaen: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 smtClean="0">
                <a:solidFill>
                  <a:schemeClr val="bg1"/>
                </a:solidFill>
              </a:rPr>
              <a:t>Raudlauk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 smtClean="0">
                <a:solidFill>
                  <a:schemeClr val="bg1"/>
                </a:solidFill>
              </a:rPr>
              <a:t>Høgda på eit menneske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 smtClean="0">
                <a:solidFill>
                  <a:schemeClr val="bg1"/>
                </a:solidFill>
              </a:rPr>
              <a:t>Atom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 smtClean="0">
                <a:solidFill>
                  <a:schemeClr val="bg1"/>
                </a:solidFill>
              </a:rPr>
              <a:t>Bakterie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 smtClean="0">
                <a:solidFill>
                  <a:schemeClr val="bg1"/>
                </a:solidFill>
              </a:rPr>
              <a:t>Virus</a:t>
            </a:r>
            <a:endParaRPr lang="nn-NO" sz="2400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961766" y="2162218"/>
            <a:ext cx="33837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 smtClean="0">
                <a:solidFill>
                  <a:schemeClr val="bg1"/>
                </a:solidFill>
              </a:rPr>
              <a:t>Tjukkleik på eit hårstrå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 smtClean="0">
                <a:solidFill>
                  <a:schemeClr val="bg1"/>
                </a:solidFill>
              </a:rPr>
              <a:t>Raud blodcelle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 smtClean="0">
                <a:solidFill>
                  <a:schemeClr val="bg1"/>
                </a:solidFill>
              </a:rPr>
              <a:t>Breidda til DNA (arvestoffet)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 smtClean="0">
                <a:solidFill>
                  <a:schemeClr val="bg1"/>
                </a:solidFill>
              </a:rPr>
              <a:t>Lengda til DNA</a:t>
            </a:r>
            <a:endParaRPr lang="nn-NO" sz="2400" dirty="0">
              <a:solidFill>
                <a:schemeClr val="bg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 rot="16200000">
            <a:off x="909184" y="2679115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dirty="0" smtClean="0">
                <a:latin typeface="Comic Sans MS" panose="030F0702030302020204" pitchFamily="66" charset="0"/>
              </a:rPr>
              <a:t>Raudlauk</a:t>
            </a:r>
            <a:endParaRPr lang="nn-NO" dirty="0">
              <a:latin typeface="Comic Sans MS" panose="030F0702030302020204" pitchFamily="66" charset="0"/>
            </a:endParaRPr>
          </a:p>
        </p:txBody>
      </p:sp>
      <p:cxnSp>
        <p:nvCxnSpPr>
          <p:cNvPr id="20" name="Rett pil 19"/>
          <p:cNvCxnSpPr/>
          <p:nvPr/>
        </p:nvCxnSpPr>
        <p:spPr>
          <a:xfrm>
            <a:off x="1308024" y="2348880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0" name="TekstSylinder 69"/>
          <p:cNvSpPr txBox="1"/>
          <p:nvPr/>
        </p:nvSpPr>
        <p:spPr>
          <a:xfrm rot="16200000">
            <a:off x="936748" y="1234433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latin typeface="Comic Sans MS" panose="030F0702030302020204" pitchFamily="66" charset="0"/>
              </a:rPr>
              <a:t>Raudlauk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7536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71" y="1268760"/>
            <a:ext cx="2787996" cy="26808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chemeClr val="bg1"/>
                </a:solidFill>
              </a:rPr>
              <a:t>Høyden på et menneske</a:t>
            </a:r>
          </a:p>
        </p:txBody>
      </p:sp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grpSp>
        <p:nvGrpSpPr>
          <p:cNvPr id="8" name="Gruppe 7"/>
          <p:cNvGrpSpPr/>
          <p:nvPr/>
        </p:nvGrpSpPr>
        <p:grpSpPr>
          <a:xfrm>
            <a:off x="41733" y="745761"/>
            <a:ext cx="414427" cy="2367956"/>
            <a:chOff x="41733" y="3461980"/>
            <a:chExt cx="414427" cy="2367956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972968" y="4476681"/>
              <a:ext cx="2367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Høgda </a:t>
              </a:r>
              <a:r>
                <a:rPr lang="nb-NO" sz="1600" dirty="0">
                  <a:latin typeface="Comic Sans MS" panose="030F0702030302020204" pitchFamily="66" charset="0"/>
                </a:rPr>
                <a:t>på </a:t>
              </a:r>
              <a:r>
                <a:rPr lang="nb-NO" sz="1600" dirty="0" err="1" smtClean="0">
                  <a:latin typeface="Comic Sans MS" panose="030F0702030302020204" pitchFamily="66" charset="0"/>
                </a:rPr>
                <a:t>eit</a:t>
              </a:r>
              <a:r>
                <a:rPr lang="nb-NO" sz="1600" dirty="0" smtClean="0">
                  <a:latin typeface="Comic Sans MS" panose="030F0702030302020204" pitchFamily="66" charset="0"/>
                </a:rPr>
                <a:t> </a:t>
              </a:r>
              <a:r>
                <a:rPr lang="nb-NO" sz="1600" dirty="0" smtClean="0">
                  <a:latin typeface="Comic Sans MS" panose="030F0702030302020204" pitchFamily="66" charset="0"/>
                </a:rPr>
                <a:t>menneske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77625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085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7" name="Picture 8" descr="https://upload.wikimedia.org/wikipedia/commons/thumb/c/c1/Menschenhaar_200_fach.jpg/1280px-Menschenhaar_200_fach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1252235"/>
            <a:ext cx="2785203" cy="27046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kstSylinder 69"/>
          <p:cNvSpPr txBox="1"/>
          <p:nvPr/>
        </p:nvSpPr>
        <p:spPr>
          <a:xfrm rot="16200000">
            <a:off x="936748" y="1252565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latin typeface="Comic Sans MS" panose="030F0702030302020204" pitchFamily="66" charset="0"/>
              </a:rPr>
              <a:t>Raudlauk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Tjukkleik </a:t>
            </a:r>
            <a:r>
              <a:rPr lang="nb-NO" b="1" dirty="0">
                <a:solidFill>
                  <a:schemeClr val="bg1"/>
                </a:solidFill>
              </a:rPr>
              <a:t>på </a:t>
            </a:r>
            <a:r>
              <a:rPr lang="nb-NO" b="1" dirty="0" err="1" smtClean="0">
                <a:solidFill>
                  <a:schemeClr val="bg1"/>
                </a:solidFill>
              </a:rPr>
              <a:t>eit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>
                <a:solidFill>
                  <a:schemeClr val="bg1"/>
                </a:solidFill>
              </a:rPr>
              <a:t>hårstrå</a:t>
            </a:r>
          </a:p>
        </p:txBody>
      </p:sp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grpSp>
        <p:nvGrpSpPr>
          <p:cNvPr id="8" name="Gruppe 7"/>
          <p:cNvGrpSpPr/>
          <p:nvPr/>
        </p:nvGrpSpPr>
        <p:grpSpPr>
          <a:xfrm>
            <a:off x="41735" y="745761"/>
            <a:ext cx="414425" cy="2367956"/>
            <a:chOff x="41735" y="3468207"/>
            <a:chExt cx="414425" cy="2367956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972966" y="4482908"/>
              <a:ext cx="2367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Høgda </a:t>
              </a:r>
              <a:r>
                <a:rPr lang="nb-NO" sz="1600" dirty="0">
                  <a:latin typeface="Comic Sans MS" panose="030F0702030302020204" pitchFamily="66" charset="0"/>
                </a:rPr>
                <a:t>på </a:t>
              </a:r>
              <a:r>
                <a:rPr lang="nb-NO" sz="1600" dirty="0" err="1" smtClean="0">
                  <a:latin typeface="Comic Sans MS" panose="030F0702030302020204" pitchFamily="66" charset="0"/>
                </a:rPr>
                <a:t>eit</a:t>
              </a:r>
              <a:r>
                <a:rPr lang="nb-NO" sz="1600" dirty="0" smtClean="0">
                  <a:latin typeface="Comic Sans MS" panose="030F0702030302020204" pitchFamily="66" charset="0"/>
                </a:rPr>
                <a:t> </a:t>
              </a:r>
              <a:r>
                <a:rPr lang="nb-NO" sz="1600" dirty="0">
                  <a:latin typeface="Comic Sans MS" panose="030F0702030302020204" pitchFamily="66" charset="0"/>
                </a:rPr>
                <a:t>menneske</a:t>
              </a: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3720723" y="1700808"/>
            <a:ext cx="280570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b-N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Hår har </a:t>
            </a:r>
            <a:r>
              <a:rPr lang="nb-NO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nb-N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diameter </a:t>
            </a:r>
            <a:r>
              <a:rPr lang="nb-NO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frå</a:t>
            </a:r>
            <a:r>
              <a:rPr lang="nb-N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0,04 til 0,1 </a:t>
            </a:r>
            <a:r>
              <a:rPr lang="nb-N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 som </a:t>
            </a:r>
            <a:r>
              <a:rPr lang="nb-N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40–100 µm.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Tjukkleik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5" grpId="0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0" name="TekstSylinder 69"/>
          <p:cNvSpPr txBox="1"/>
          <p:nvPr/>
        </p:nvSpPr>
        <p:spPr>
          <a:xfrm rot="16200000">
            <a:off x="936748" y="1234433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latin typeface="Comic Sans MS" panose="030F0702030302020204" pitchFamily="66" charset="0"/>
              </a:rPr>
              <a:t>Raudlauk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Tjukkleik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Høgda på </a:t>
              </a:r>
              <a:r>
                <a:rPr lang="nb-NO" sz="1600" dirty="0" err="1">
                  <a:latin typeface="Comic Sans MS" panose="030F0702030302020204" pitchFamily="66" charset="0"/>
                </a:rPr>
                <a:t>eit</a:t>
              </a:r>
              <a:r>
                <a:rPr lang="nb-NO" sz="1600" dirty="0">
                  <a:latin typeface="Comic Sans MS" panose="030F0702030302020204" pitchFamily="66" charset="0"/>
                </a:rPr>
                <a:t> menneske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6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1244177"/>
            <a:ext cx="2786400" cy="270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b-NO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</a:t>
            </a:r>
            <a:endParaRPr lang="nb-N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uppe 31"/>
          <p:cNvGrpSpPr/>
          <p:nvPr/>
        </p:nvGrpSpPr>
        <p:grpSpPr>
          <a:xfrm>
            <a:off x="8985448" y="753566"/>
            <a:ext cx="920552" cy="708765"/>
            <a:chOff x="3904879" y="692696"/>
            <a:chExt cx="920552" cy="708765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4034860" y="883371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19390</TotalTime>
  <Words>1103</Words>
  <Application>Microsoft Office PowerPoint</Application>
  <PresentationFormat>A4 (210 x 297 mm)</PresentationFormat>
  <Paragraphs>231</Paragraphs>
  <Slides>27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28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Kor stor er ei laukcelle?</vt:lpstr>
      <vt:lpstr>PowerPoint-presentasjon</vt:lpstr>
      <vt:lpstr>Kor stor er ei laukcelle?</vt:lpstr>
      <vt:lpstr>PowerPoint-presentasjon</vt:lpstr>
      <vt:lpstr>PowerPoint-presentasjon</vt:lpstr>
      <vt:lpstr>Kor stor er ei raud blodcelle?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151</cp:revision>
  <dcterms:created xsi:type="dcterms:W3CDTF">2016-08-26T10:46:20Z</dcterms:created>
  <dcterms:modified xsi:type="dcterms:W3CDTF">2017-01-23T14:43:51Z</dcterms:modified>
</cp:coreProperties>
</file>