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4" r:id="rId3"/>
    <p:sldId id="265" r:id="rId4"/>
    <p:sldId id="269" r:id="rId5"/>
    <p:sldId id="270" r:id="rId6"/>
    <p:sldId id="281" r:id="rId7"/>
    <p:sldId id="276" r:id="rId8"/>
    <p:sldId id="273" r:id="rId9"/>
    <p:sldId id="274" r:id="rId10"/>
    <p:sldId id="259" r:id="rId11"/>
    <p:sldId id="277" r:id="rId12"/>
    <p:sldId id="278" r:id="rId13"/>
    <p:sldId id="266" r:id="rId14"/>
    <p:sldId id="275" r:id="rId15"/>
    <p:sldId id="258" r:id="rId16"/>
    <p:sldId id="279" r:id="rId17"/>
    <p:sldId id="260" r:id="rId18"/>
    <p:sldId id="261" r:id="rId19"/>
    <p:sldId id="268" r:id="rId20"/>
    <p:sldId id="280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BC0"/>
    <a:srgbClr val="7AC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57" autoAdjust="0"/>
  </p:normalViewPr>
  <p:slideViewPr>
    <p:cSldViewPr>
      <p:cViewPr>
        <p:scale>
          <a:sx n="110" d="100"/>
          <a:sy n="110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08.06.2018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406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30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39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15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15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38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09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6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4949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4927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7871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53710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9550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3397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681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2542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178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7272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0418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4301-6679-4347-A0C4-21CBF208943B}" type="datetime1">
              <a:rPr lang="nb-NO" smtClean="0"/>
              <a:t>08.06.2018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58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5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Elektrisk krets og ledning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 smtClean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2" t="62666" r="8426" b="8484"/>
          <a:stretch/>
        </p:blipFill>
        <p:spPr bwMode="auto">
          <a:xfrm>
            <a:off x="6228184" y="581256"/>
            <a:ext cx="2602363" cy="471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43608" y="476672"/>
            <a:ext cx="4536504" cy="1584176"/>
          </a:xfrm>
          <a:prstGeom prst="wedgeEllipseCallout">
            <a:avLst>
              <a:gd name="adj1" fmla="val 45061"/>
              <a:gd name="adj2" fmla="val 56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skjer hvis vi fjerner ledningen fra under lyspæra eller på siden av gjengene?</a:t>
            </a:r>
            <a:endParaRPr lang="nb-NO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4869160"/>
            <a:ext cx="1333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Ill.: Rim Tusvik</a:t>
            </a:r>
            <a:endParaRPr lang="nb-NO" sz="105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8" y="2436972"/>
            <a:ext cx="5674116" cy="299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8222" y="5123076"/>
            <a:ext cx="15299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23592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94" y="260648"/>
            <a:ext cx="4612292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560113" y="1901345"/>
            <a:ext cx="4347855" cy="807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51520" y="3068960"/>
            <a:ext cx="698477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Det kan bare gå strøm når den </a:t>
            </a:r>
            <a:r>
              <a:rPr lang="nb-NO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elektriske kretsen 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er lukket.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25797" y="4543720"/>
            <a:ext cx="3433546" cy="829496"/>
          </a:xfrm>
          <a:prstGeom prst="wedgeEllipseCallout">
            <a:avLst>
              <a:gd name="adj1" fmla="val 26226"/>
              <a:gd name="adj2" fmla="val -83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Lærlingheftet </a:t>
            </a:r>
            <a:r>
              <a:rPr lang="nb-NO" sz="2000" dirty="0" smtClean="0">
                <a:solidFill>
                  <a:schemeClr val="bg1"/>
                </a:solidFill>
              </a:rPr>
              <a:t>side </a:t>
            </a:r>
            <a:r>
              <a:rPr lang="nb-NO" sz="2000" dirty="0">
                <a:solidFill>
                  <a:schemeClr val="bg1"/>
                </a:solidFill>
              </a:rPr>
              <a:t>3, rute 5.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07505" y="764704"/>
            <a:ext cx="4104456" cy="1136641"/>
          </a:xfrm>
          <a:prstGeom prst="wedgeRoundRectCallout">
            <a:avLst>
              <a:gd name="adj1" fmla="val -12438"/>
              <a:gd name="adj2" fmla="val 773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Da dere for noen økter siden fikk lyspæra til å lyse, hadde dere en lukket krets.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8171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  <p:pic>
        <p:nvPicPr>
          <p:cNvPr id="1026" name="Picture 2" descr="N:\Forskerføtter og leserøtter\ELEKTRISITET\Bilder\Bilder av lamper\lampe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25420" r="11406" b="26929"/>
          <a:stretch/>
        </p:blipFill>
        <p:spPr bwMode="auto">
          <a:xfrm rot="5400000">
            <a:off x="4467940" y="2884989"/>
            <a:ext cx="460060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619672" y="2568855"/>
            <a:ext cx="3013440" cy="1152128"/>
          </a:xfrm>
          <a:prstGeom prst="wedgeEllipseCallout">
            <a:avLst>
              <a:gd name="adj1" fmla="val -46550"/>
              <a:gd name="adj2" fmla="val 65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betyr </a:t>
            </a:r>
            <a:r>
              <a:rPr lang="nb-NO" sz="2200" i="1" dirty="0" smtClean="0"/>
              <a:t>å</a:t>
            </a:r>
            <a:r>
              <a:rPr lang="nb-NO" sz="2200" dirty="0" smtClean="0"/>
              <a:t> </a:t>
            </a:r>
            <a:r>
              <a:rPr lang="nb-NO" sz="2200" b="1" i="1" dirty="0" smtClean="0"/>
              <a:t>analysere</a:t>
            </a:r>
            <a:r>
              <a:rPr lang="nb-NO" sz="2200" dirty="0" smtClean="0"/>
              <a:t>? </a:t>
            </a:r>
            <a:endParaRPr lang="nb-NO" sz="22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51520" y="476672"/>
            <a:ext cx="7920880" cy="936104"/>
          </a:xfrm>
          <a:prstGeom prst="wedgeRoundRectCallout">
            <a:avLst>
              <a:gd name="adj1" fmla="val -7080"/>
              <a:gd name="adj2" fmla="val 107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Vi skal</a:t>
            </a:r>
            <a:r>
              <a:rPr lang="nb-NO" sz="2400" b="1" dirty="0" smtClean="0">
                <a:solidFill>
                  <a:schemeClr val="bg1"/>
                </a:solidFill>
              </a:rPr>
              <a:t> analysere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>
                <a:solidFill>
                  <a:schemeClr val="bg1"/>
                </a:solidFill>
              </a:rPr>
              <a:t>deler av den </a:t>
            </a:r>
            <a:r>
              <a:rPr lang="nb-NO" sz="2400" b="1" dirty="0">
                <a:solidFill>
                  <a:schemeClr val="bg1"/>
                </a:solidFill>
              </a:rPr>
              <a:t>elektriske kretsen </a:t>
            </a:r>
            <a:r>
              <a:rPr lang="nb-NO" sz="2400" dirty="0">
                <a:solidFill>
                  <a:schemeClr val="bg1"/>
                </a:solidFill>
              </a:rPr>
              <a:t>til ei </a:t>
            </a:r>
            <a:r>
              <a:rPr lang="nb-NO" sz="2400" dirty="0" smtClean="0">
                <a:solidFill>
                  <a:schemeClr val="bg1"/>
                </a:solidFill>
              </a:rPr>
              <a:t>lampe.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638"/>
            <a:ext cx="3168352" cy="1762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Callout 2"/>
          <p:cNvSpPr/>
          <p:nvPr/>
        </p:nvSpPr>
        <p:spPr>
          <a:xfrm>
            <a:off x="4139952" y="139101"/>
            <a:ext cx="2664295" cy="648072"/>
          </a:xfrm>
          <a:prstGeom prst="wedgeEllipseCallout">
            <a:avLst>
              <a:gd name="adj1" fmla="val -77832"/>
              <a:gd name="adj2" fmla="val 63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Hva er dette?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27494" y="745367"/>
            <a:ext cx="2024318" cy="593122"/>
          </a:xfrm>
          <a:prstGeom prst="wedgeRoundRectCallout">
            <a:avLst>
              <a:gd name="adj1" fmla="val -88238"/>
              <a:gd name="adj2" fmla="val -29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Lampesokkel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39952" y="1338489"/>
            <a:ext cx="4680520" cy="630790"/>
          </a:xfrm>
          <a:prstGeom prst="wedgeRoundRectCallout">
            <a:avLst>
              <a:gd name="adj1" fmla="val -59427"/>
              <a:gd name="adj2" fmla="val -44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Delen av lampa der lyspæra plasseres.</a:t>
            </a:r>
            <a:endParaRPr lang="nb-NO" sz="2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6332" r="3370"/>
          <a:stretch/>
        </p:blipFill>
        <p:spPr bwMode="auto">
          <a:xfrm>
            <a:off x="827584" y="2119182"/>
            <a:ext cx="3312368" cy="4644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4898745" y="4797152"/>
            <a:ext cx="3691014" cy="1080120"/>
          </a:xfrm>
          <a:prstGeom prst="wedgeRoundRectCallout">
            <a:avLst>
              <a:gd name="adj1" fmla="val -65168"/>
              <a:gd name="adj2" fmla="val -38918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Finn lampesokkelen og noter i kolonnen til venstre.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644009" y="2924944"/>
            <a:ext cx="4320480" cy="1476164"/>
          </a:xfrm>
          <a:prstGeom prst="wedgeRoundRectCallout">
            <a:avLst>
              <a:gd name="adj1" fmla="val -67289"/>
              <a:gd name="adj2" fmla="val -37106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Som elektrikerlærlinger skal dere notere elektrikerord i en egen ordliste i lærlingheftet.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solidFill>
                  <a:schemeClr val="tx2"/>
                </a:solidFill>
              </a:rPr>
              <a:t>Analyser</a:t>
            </a:r>
            <a:r>
              <a:rPr lang="nb-NO" sz="3200" dirty="0" smtClean="0">
                <a:solidFill>
                  <a:schemeClr val="tx2"/>
                </a:solidFill>
              </a:rPr>
              <a:t> lampesokkelen </a:t>
            </a:r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9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Plukk lampesokkelen fra hverandre. </a:t>
            </a:r>
          </a:p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Hvilke deler består den av?</a:t>
            </a:r>
            <a:r>
              <a:rPr lang="nb-NO" dirty="0" smtClean="0">
                <a:solidFill>
                  <a:schemeClr val="tx2"/>
                </a:solidFill>
              </a:rPr>
              <a:t/>
            </a:r>
            <a:br>
              <a:rPr lang="nb-NO" dirty="0" smtClean="0">
                <a:solidFill>
                  <a:schemeClr val="tx2"/>
                </a:solidFill>
              </a:rPr>
            </a:br>
            <a:endParaRPr lang="nb-NO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 smtClean="0">
              <a:solidFill>
                <a:schemeClr val="tx2"/>
              </a:solidFill>
            </a:endParaRPr>
          </a:p>
          <a:p>
            <a:r>
              <a:rPr lang="nb-NO" sz="2800" dirty="0" smtClean="0">
                <a:solidFill>
                  <a:schemeClr val="tx2"/>
                </a:solidFill>
              </a:rPr>
              <a:t>Hva slags </a:t>
            </a:r>
            <a:r>
              <a:rPr lang="nb-NO" sz="2800" b="1" dirty="0" smtClean="0">
                <a:solidFill>
                  <a:schemeClr val="tx2"/>
                </a:solidFill>
              </a:rPr>
              <a:t>form</a:t>
            </a:r>
            <a:r>
              <a:rPr lang="nb-NO" sz="2800" dirty="0" smtClean="0">
                <a:solidFill>
                  <a:schemeClr val="tx2"/>
                </a:solidFill>
              </a:rPr>
              <a:t> har delene? 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Hva slags </a:t>
            </a:r>
            <a:r>
              <a:rPr lang="nb-NO" sz="2800" b="1" dirty="0" smtClean="0">
                <a:solidFill>
                  <a:schemeClr val="tx2"/>
                </a:solidFill>
              </a:rPr>
              <a:t>materialer</a:t>
            </a:r>
            <a:r>
              <a:rPr lang="nb-NO" sz="2800" dirty="0" smtClean="0">
                <a:solidFill>
                  <a:schemeClr val="tx2"/>
                </a:solidFill>
              </a:rPr>
              <a:t> er delene laget av? 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Hva tror dere er </a:t>
            </a:r>
            <a:r>
              <a:rPr lang="nb-NO" sz="2800" b="1" dirty="0" smtClean="0">
                <a:solidFill>
                  <a:schemeClr val="tx2"/>
                </a:solidFill>
              </a:rPr>
              <a:t>funksjonen</a:t>
            </a:r>
            <a:r>
              <a:rPr lang="nb-NO" sz="2800" dirty="0" smtClean="0">
                <a:solidFill>
                  <a:schemeClr val="tx2"/>
                </a:solidFill>
              </a:rPr>
              <a:t> til delene?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14</a:t>
            </a:fld>
            <a:endParaRPr lang="nb-NO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2132856"/>
            <a:ext cx="3106275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277264" y="3605239"/>
            <a:ext cx="15128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Liv Oddrun Voll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4617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3049037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Observasjoner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22" y="1052736"/>
            <a:ext cx="711537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 smtClean="0"/>
              <a:t>Del 1</a:t>
            </a:r>
          </a:p>
          <a:p>
            <a:r>
              <a:rPr lang="nb-NO" sz="2400" dirty="0" smtClean="0"/>
              <a:t>Hva slags </a:t>
            </a:r>
            <a:r>
              <a:rPr lang="nb-NO" sz="2400" b="1" dirty="0" smtClean="0"/>
              <a:t>form</a:t>
            </a:r>
            <a:r>
              <a:rPr lang="nb-NO" sz="2400" dirty="0" smtClean="0"/>
              <a:t> har denne delen?</a:t>
            </a:r>
          </a:p>
          <a:p>
            <a:r>
              <a:rPr lang="nb-NO" sz="2400" dirty="0" smtClean="0"/>
              <a:t>Hva tror dere er </a:t>
            </a:r>
            <a:r>
              <a:rPr lang="nb-NO" sz="2400" b="1" dirty="0" smtClean="0"/>
              <a:t>funksjonen</a:t>
            </a:r>
            <a:r>
              <a:rPr lang="nb-NO" sz="2400" dirty="0" smtClean="0"/>
              <a:t> til denne delen?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b="1" dirty="0" smtClean="0"/>
              <a:t>Del 2</a:t>
            </a:r>
          </a:p>
          <a:p>
            <a:r>
              <a:rPr lang="nb-NO" sz="2400" dirty="0" smtClean="0"/>
              <a:t>Hva tror dere er </a:t>
            </a:r>
            <a:r>
              <a:rPr lang="nb-NO" sz="2400" b="1" dirty="0" smtClean="0"/>
              <a:t>funksjonen</a:t>
            </a:r>
            <a:r>
              <a:rPr lang="nb-NO" sz="2400" dirty="0" smtClean="0"/>
              <a:t> til denne delen?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b="1" dirty="0" smtClean="0"/>
              <a:t>Del 3</a:t>
            </a:r>
          </a:p>
          <a:p>
            <a:r>
              <a:rPr lang="nb-NO" sz="2400" dirty="0" smtClean="0"/>
              <a:t>Kalles kontaktstykke</a:t>
            </a:r>
          </a:p>
          <a:p>
            <a:r>
              <a:rPr lang="nb-NO" sz="2400" dirty="0" smtClean="0"/>
              <a:t>Hva slags </a:t>
            </a:r>
            <a:r>
              <a:rPr lang="nb-NO" sz="2400" b="1" dirty="0" smtClean="0"/>
              <a:t>materialer</a:t>
            </a:r>
            <a:r>
              <a:rPr lang="nb-NO" sz="2400" dirty="0" smtClean="0"/>
              <a:t> er kontaktstykket </a:t>
            </a:r>
          </a:p>
          <a:p>
            <a:pPr marL="0" indent="0">
              <a:buNone/>
            </a:pPr>
            <a:r>
              <a:rPr lang="nb-NO" sz="2400" dirty="0" smtClean="0"/>
              <a:t>     laget av? </a:t>
            </a:r>
          </a:p>
          <a:p>
            <a:r>
              <a:rPr lang="nb-NO" sz="2400" dirty="0" smtClean="0"/>
              <a:t>Hva er </a:t>
            </a:r>
            <a:r>
              <a:rPr lang="nb-NO" sz="2400" b="1" dirty="0" smtClean="0"/>
              <a:t>funksjonen</a:t>
            </a:r>
            <a:r>
              <a:rPr lang="nb-NO" sz="2400" dirty="0" smtClean="0"/>
              <a:t> til kontaktstykket? </a:t>
            </a:r>
            <a:endParaRPr lang="nb-NO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15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9" t="16502" r="16102" b="11776"/>
          <a:stretch/>
        </p:blipFill>
        <p:spPr>
          <a:xfrm>
            <a:off x="5702792" y="5259011"/>
            <a:ext cx="1584176" cy="1347088"/>
          </a:xfrm>
          <a:prstGeom prst="rect">
            <a:avLst/>
          </a:prstGeom>
        </p:spPr>
      </p:pic>
      <p:pic>
        <p:nvPicPr>
          <p:cNvPr id="5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25084" r="22129" b="13522"/>
          <a:stretch/>
        </p:blipFill>
        <p:spPr>
          <a:xfrm>
            <a:off x="7380312" y="5259012"/>
            <a:ext cx="1680762" cy="13521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60967" b="37499"/>
          <a:stretch/>
        </p:blipFill>
        <p:spPr>
          <a:xfrm>
            <a:off x="7020272" y="768056"/>
            <a:ext cx="1688232" cy="187699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t="17365" r="13473" b="40218"/>
          <a:stretch/>
        </p:blipFill>
        <p:spPr>
          <a:xfrm rot="10800000">
            <a:off x="6948264" y="3174087"/>
            <a:ext cx="1961327" cy="1257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6819" y="4431957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7004614" y="2646313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42266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617" b="54307"/>
          <a:stretch/>
        </p:blipFill>
        <p:spPr bwMode="auto">
          <a:xfrm>
            <a:off x="971599" y="476672"/>
            <a:ext cx="7155079" cy="2970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0681" y="225376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Hva er funksjonen til kontaktstykket? 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16</a:t>
            </a:fld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2483768" y="4005064"/>
            <a:ext cx="32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S</a:t>
            </a:r>
            <a:r>
              <a:rPr lang="nb-NO" sz="2400" dirty="0" smtClean="0">
                <a:solidFill>
                  <a:schemeClr val="tx2"/>
                </a:solidFill>
              </a:rPr>
              <a:t>ide 11 i lærlingheftet.  </a:t>
            </a:r>
            <a:endParaRPr lang="nb-N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4357"/>
            <a:ext cx="5616624" cy="778098"/>
          </a:xfrm>
        </p:spPr>
        <p:txBody>
          <a:bodyPr>
            <a:normAutofit/>
          </a:bodyPr>
          <a:lstStyle/>
          <a:p>
            <a:pPr algn="l"/>
            <a:r>
              <a:rPr lang="nb-NO" sz="3200" dirty="0" smtClean="0"/>
              <a:t>Hva er </a:t>
            </a:r>
            <a:r>
              <a:rPr lang="nb-NO" sz="3200" b="1" dirty="0" smtClean="0"/>
              <a:t>funksjonen</a:t>
            </a:r>
            <a:r>
              <a:rPr lang="nb-NO" sz="3200" dirty="0" smtClean="0"/>
              <a:t> til ledningen? </a:t>
            </a:r>
            <a:endParaRPr lang="nb-NO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17</a:t>
            </a:fld>
            <a:endParaRPr lang="nb-NO" dirty="0"/>
          </a:p>
        </p:txBody>
      </p:sp>
      <p:pic>
        <p:nvPicPr>
          <p:cNvPr id="4098" name="Picture 2" descr="N:\Forskerføtter og leserøtter\ELEKTRISITET\Bilder\bilder fra annica\ledninger\5R0A1718 lyse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37288" r="8983"/>
          <a:stretch/>
        </p:blipFill>
        <p:spPr bwMode="auto">
          <a:xfrm>
            <a:off x="251521" y="1179229"/>
            <a:ext cx="4695576" cy="1673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7"/>
          <a:stretch/>
        </p:blipFill>
        <p:spPr bwMode="auto">
          <a:xfrm>
            <a:off x="5559459" y="3203898"/>
            <a:ext cx="3414816" cy="3050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3955"/>
            <a:ext cx="3085479" cy="1969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1" y="2599021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sp>
        <p:nvSpPr>
          <p:cNvPr id="6" name="Oval Callout 5"/>
          <p:cNvSpPr/>
          <p:nvPr/>
        </p:nvSpPr>
        <p:spPr>
          <a:xfrm>
            <a:off x="196640" y="3284984"/>
            <a:ext cx="4358230" cy="1088818"/>
          </a:xfrm>
          <a:prstGeom prst="wedgeEllipseCallout">
            <a:avLst>
              <a:gd name="adj1" fmla="val 19202"/>
              <a:gd name="adj2" fmla="val -82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Å </a:t>
            </a:r>
            <a:r>
              <a:rPr lang="nb-NO" sz="2200" dirty="0"/>
              <a:t>være en vei strømmen kan bevege seg gjennom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472455" y="4734349"/>
            <a:ext cx="2403802" cy="494851"/>
          </a:xfrm>
          <a:prstGeom prst="wedgeRoundRectCallout">
            <a:avLst>
              <a:gd name="adj1" fmla="val 57984"/>
              <a:gd name="adj2" fmla="val -1206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Avisoleringstang</a:t>
            </a:r>
            <a:endParaRPr lang="nb-NO" sz="2200" dirty="0"/>
          </a:p>
        </p:txBody>
      </p:sp>
      <p:sp>
        <p:nvSpPr>
          <p:cNvPr id="17" name="Oval Callout 16"/>
          <p:cNvSpPr/>
          <p:nvPr/>
        </p:nvSpPr>
        <p:spPr>
          <a:xfrm>
            <a:off x="467544" y="5462064"/>
            <a:ext cx="3816423" cy="771639"/>
          </a:xfrm>
          <a:prstGeom prst="wedgeEllipseCallout">
            <a:avLst>
              <a:gd name="adj1" fmla="val 27148"/>
              <a:gd name="adj2" fmla="val -98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Analyser</a:t>
            </a:r>
            <a:r>
              <a:rPr lang="nb-NO" sz="2400" dirty="0"/>
              <a:t> ledningen. </a:t>
            </a:r>
          </a:p>
        </p:txBody>
      </p:sp>
    </p:spTree>
    <p:extLst>
      <p:ext uri="{BB962C8B-B14F-4D97-AF65-F5344CB8AC3E}">
        <p14:creationId xmlns:p14="http://schemas.microsoft.com/office/powerpoint/2010/main" val="23557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18</a:t>
            </a:fld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790" r="4132"/>
          <a:stretch/>
        </p:blipFill>
        <p:spPr bwMode="auto">
          <a:xfrm>
            <a:off x="2659747" y="1052455"/>
            <a:ext cx="1283437" cy="548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167613" y="326017"/>
            <a:ext cx="2808312" cy="864096"/>
          </a:xfrm>
          <a:prstGeom prst="wedgeEllipseCallout">
            <a:avLst>
              <a:gd name="adj1" fmla="val 37746"/>
              <a:gd name="adj2" fmla="val 72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</a:t>
            </a:r>
            <a:r>
              <a:rPr lang="nb-NO" sz="2200" b="1" dirty="0" smtClean="0"/>
              <a:t>observerte</a:t>
            </a:r>
            <a:r>
              <a:rPr lang="nb-NO" sz="2200" dirty="0" smtClean="0"/>
              <a:t> du?</a:t>
            </a:r>
            <a:endParaRPr lang="nb-NO" sz="2200" dirty="0"/>
          </a:p>
        </p:txBody>
      </p:sp>
      <p:sp>
        <p:nvSpPr>
          <p:cNvPr id="22" name="Oval Callout 21"/>
          <p:cNvSpPr/>
          <p:nvPr/>
        </p:nvSpPr>
        <p:spPr>
          <a:xfrm>
            <a:off x="31597" y="2904118"/>
            <a:ext cx="2868420" cy="1453502"/>
          </a:xfrm>
          <a:prstGeom prst="wedgeEllipseCallout">
            <a:avLst>
              <a:gd name="adj1" fmla="val 46432"/>
              <a:gd name="adj2" fmla="val -78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Hvilke </a:t>
            </a:r>
            <a:r>
              <a:rPr lang="nb-NO" sz="2000" b="1" dirty="0" smtClean="0"/>
              <a:t>materialer</a:t>
            </a:r>
            <a:r>
              <a:rPr lang="nb-NO" sz="2000" dirty="0" smtClean="0"/>
              <a:t> er delene av ledningen laget av?</a:t>
            </a:r>
            <a:endParaRPr lang="nb-NO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1489" r="3110" b="2672"/>
          <a:stretch/>
        </p:blipFill>
        <p:spPr bwMode="auto">
          <a:xfrm>
            <a:off x="3784488" y="342681"/>
            <a:ext cx="5256419" cy="4670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7944" y="4009582"/>
            <a:ext cx="25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Hvorfor er det metall innerst? </a:t>
            </a:r>
            <a:endParaRPr lang="nb-NO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5112568" cy="778098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solidFill>
                  <a:schemeClr val="tx2"/>
                </a:solidFill>
              </a:rPr>
              <a:t>Analyser</a:t>
            </a:r>
            <a:r>
              <a:rPr lang="nb-NO" sz="3200" dirty="0" smtClean="0">
                <a:solidFill>
                  <a:schemeClr val="tx2"/>
                </a:solidFill>
              </a:rPr>
              <a:t> strekkavlaster</a:t>
            </a:r>
            <a:endParaRPr lang="nb-NO" sz="32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8" t="9353" r="16685" b="48230"/>
          <a:stretch/>
        </p:blipFill>
        <p:spPr>
          <a:xfrm>
            <a:off x="147312" y="908720"/>
            <a:ext cx="2981983" cy="1785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19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42856" y="3284984"/>
            <a:ext cx="586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200" dirty="0" smtClean="0">
                <a:solidFill>
                  <a:schemeClr val="tx2"/>
                </a:solidFill>
              </a:rPr>
              <a:t>Feste ledningen til lampesokkelen</a:t>
            </a:r>
            <a:r>
              <a:rPr lang="nb-NO" sz="2400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6" y="3918340"/>
            <a:ext cx="5091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200" dirty="0" smtClean="0">
                <a:solidFill>
                  <a:schemeClr val="tx2"/>
                </a:solidFill>
              </a:rPr>
              <a:t>Unngå at du ikke trekker ut den elektriske koblingen.</a:t>
            </a:r>
            <a:endParaRPr lang="nb-NO" sz="2200" dirty="0">
              <a:solidFill>
                <a:schemeClr val="tx2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383321" y="2172132"/>
            <a:ext cx="3528391" cy="1008112"/>
          </a:xfrm>
          <a:prstGeom prst="wedgeEllipseCallout">
            <a:avLst>
              <a:gd name="adj1" fmla="val -42047"/>
              <a:gd name="adj2" fmla="val -6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er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strekkavlasteren? </a:t>
            </a:r>
            <a:endParaRPr lang="nb-NO" sz="22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407"/>
            <a:ext cx="2801655" cy="4143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Left Arrow 13"/>
          <p:cNvSpPr/>
          <p:nvPr/>
        </p:nvSpPr>
        <p:spPr>
          <a:xfrm rot="9198398">
            <a:off x="6116955" y="4170394"/>
            <a:ext cx="1168050" cy="1932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857" y="2172132"/>
            <a:ext cx="152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sp>
        <p:nvSpPr>
          <p:cNvPr id="7" name="Oval 6"/>
          <p:cNvSpPr/>
          <p:nvPr/>
        </p:nvSpPr>
        <p:spPr>
          <a:xfrm>
            <a:off x="849827" y="1036266"/>
            <a:ext cx="1800200" cy="1135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200708" y="5229200"/>
            <a:ext cx="4946309" cy="1080120"/>
          </a:xfrm>
          <a:prstGeom prst="wedgeRoundRectCallout">
            <a:avLst>
              <a:gd name="adj1" fmla="val -15922"/>
              <a:gd name="adj2" fmla="val -9486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>
                <a:solidFill>
                  <a:schemeClr val="bg1"/>
                </a:solidFill>
              </a:rPr>
              <a:t>Pass likevel på å ikke dra i ledninger. Koblingene </a:t>
            </a:r>
            <a:r>
              <a:rPr lang="nb-NO" sz="2100" dirty="0">
                <a:solidFill>
                  <a:schemeClr val="bg1"/>
                </a:solidFill>
              </a:rPr>
              <a:t>kan løsne og det kan bli brann.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573985" y="4941168"/>
            <a:ext cx="3384376" cy="1116124"/>
          </a:xfrm>
          <a:prstGeom prst="wedgeRoundRectCallout">
            <a:avLst>
              <a:gd name="adj1" fmla="val 32679"/>
              <a:gd name="adj2" fmla="val -107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>
                <a:solidFill>
                  <a:schemeClr val="bg1"/>
                </a:solidFill>
              </a:rPr>
              <a:t>Se etter strekkavlaster på ledninger hjemme (trenger ikke være lampeledning).</a:t>
            </a:r>
            <a:endParaRPr lang="nb-NO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  <p:bldP spid="14" grpId="0" animBg="1"/>
      <p:bldP spid="8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32656"/>
            <a:ext cx="4355976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Hva skjer med </a:t>
            </a:r>
            <a:r>
              <a:rPr lang="nb-NO" sz="2800" b="1" i="1" dirty="0" smtClean="0">
                <a:solidFill>
                  <a:schemeClr val="tx2"/>
                </a:solidFill>
              </a:rPr>
              <a:t>elektronene</a:t>
            </a:r>
            <a:r>
              <a:rPr lang="nb-NO" sz="2800" i="1" dirty="0" smtClean="0">
                <a:solidFill>
                  <a:schemeClr val="tx2"/>
                </a:solidFill>
              </a:rPr>
              <a:t> i lyspæra, som gjør at lyspæra lyser?</a:t>
            </a:r>
          </a:p>
          <a:p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1. Skriv: </a:t>
            </a:r>
            <a:r>
              <a:rPr lang="nb-NO" sz="2800" dirty="0">
                <a:solidFill>
                  <a:schemeClr val="tx2"/>
                </a:solidFill>
              </a:rPr>
              <a:t>L</a:t>
            </a:r>
            <a:r>
              <a:rPr lang="nb-NO" sz="2800" dirty="0" smtClean="0">
                <a:solidFill>
                  <a:schemeClr val="tx2"/>
                </a:solidFill>
              </a:rPr>
              <a:t>ærlingheftet </a:t>
            </a:r>
            <a:r>
              <a:rPr lang="nb-NO" sz="2800" dirty="0">
                <a:solidFill>
                  <a:schemeClr val="tx2"/>
                </a:solidFill>
              </a:rPr>
              <a:t>side </a:t>
            </a:r>
            <a:r>
              <a:rPr lang="nb-NO" sz="2800" dirty="0" smtClean="0">
                <a:solidFill>
                  <a:schemeClr val="tx2"/>
                </a:solidFill>
              </a:rPr>
              <a:t>24, spørsmål 4.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 </a:t>
            </a:r>
          </a:p>
          <a:p>
            <a:pPr marL="0" indent="0">
              <a:buNone/>
            </a:pPr>
            <a:r>
              <a:rPr lang="nb-NO" sz="2800" dirty="0" smtClean="0"/>
              <a:t>2. Diskuter med naboen. </a:t>
            </a:r>
            <a:br>
              <a:rPr lang="nb-NO" sz="2800" dirty="0" smtClean="0"/>
            </a:b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20</a:t>
            </a:fld>
            <a:endParaRPr lang="nb-NO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60967" b="37499"/>
          <a:stretch/>
        </p:blipFill>
        <p:spPr>
          <a:xfrm>
            <a:off x="4893814" y="578233"/>
            <a:ext cx="1800200" cy="191481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t="17365" r="13473" b="40218"/>
          <a:stretch/>
        </p:blipFill>
        <p:spPr>
          <a:xfrm>
            <a:off x="6787637" y="578233"/>
            <a:ext cx="2159408" cy="1410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 b="28730"/>
          <a:stretch/>
        </p:blipFill>
        <p:spPr>
          <a:xfrm>
            <a:off x="755576" y="2551843"/>
            <a:ext cx="6684717" cy="62444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79512" y="600936"/>
            <a:ext cx="4320480" cy="1004947"/>
          </a:xfrm>
          <a:prstGeom prst="wedgeEllipseCallout">
            <a:avLst>
              <a:gd name="adj1" fmla="val 45065"/>
              <a:gd name="adj2" fmla="val 77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Hvordan har vi </a:t>
            </a:r>
            <a:r>
              <a:rPr lang="nb-NO" sz="2200" b="1" dirty="0" smtClean="0"/>
              <a:t>analysert</a:t>
            </a:r>
            <a:r>
              <a:rPr lang="nb-NO" sz="2200" dirty="0" smtClean="0"/>
              <a:t> lampesokkel og ledning?</a:t>
            </a:r>
            <a:endParaRPr lang="nb-NO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93814" y="2219789"/>
            <a:ext cx="1312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7727186" y="1732841"/>
            <a:ext cx="13135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2737109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866992" y="3789040"/>
            <a:ext cx="3816424" cy="792088"/>
          </a:xfrm>
          <a:prstGeom prst="wedgeRoundRectCallout">
            <a:avLst>
              <a:gd name="adj1" fmla="val 52827"/>
              <a:gd name="adj2" fmla="val -98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Vi har undersøkt </a:t>
            </a:r>
            <a:r>
              <a:rPr lang="nb-NO" sz="2200" dirty="0">
                <a:solidFill>
                  <a:schemeClr val="bg1"/>
                </a:solidFill>
              </a:rPr>
              <a:t>hver del </a:t>
            </a:r>
            <a:r>
              <a:rPr lang="nb-NO" sz="2200" dirty="0" smtClean="0">
                <a:solidFill>
                  <a:schemeClr val="bg1"/>
                </a:solidFill>
              </a:rPr>
              <a:t>nøye.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04048" y="4891366"/>
            <a:ext cx="3379932" cy="841890"/>
          </a:xfrm>
          <a:prstGeom prst="wedgeRoundRectCallout">
            <a:avLst>
              <a:gd name="adj1" fmla="val 6198"/>
              <a:gd name="adj2" fmla="val -99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Vi har sett på </a:t>
            </a:r>
            <a:r>
              <a:rPr lang="nb-NO" sz="2200" b="1" dirty="0">
                <a:solidFill>
                  <a:schemeClr val="bg1"/>
                </a:solidFill>
              </a:rPr>
              <a:t>form</a:t>
            </a:r>
            <a:r>
              <a:rPr lang="nb-NO" sz="2200" dirty="0">
                <a:solidFill>
                  <a:schemeClr val="bg1"/>
                </a:solidFill>
              </a:rPr>
              <a:t>, </a:t>
            </a:r>
            <a:r>
              <a:rPr lang="nb-NO" sz="2200" b="1" dirty="0">
                <a:solidFill>
                  <a:schemeClr val="bg1"/>
                </a:solidFill>
              </a:rPr>
              <a:t>materialer</a:t>
            </a:r>
            <a:r>
              <a:rPr lang="nb-NO" sz="2200" dirty="0">
                <a:solidFill>
                  <a:schemeClr val="bg1"/>
                </a:solidFill>
              </a:rPr>
              <a:t> og </a:t>
            </a:r>
            <a:r>
              <a:rPr lang="nb-NO" sz="2200" b="1" dirty="0" smtClean="0">
                <a:solidFill>
                  <a:schemeClr val="bg1"/>
                </a:solidFill>
              </a:rPr>
              <a:t>funksjon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  <p:pic>
        <p:nvPicPr>
          <p:cNvPr id="15" name="Bil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9" t="16502" r="16102" b="11776"/>
          <a:stretch/>
        </p:blipFill>
        <p:spPr>
          <a:xfrm>
            <a:off x="6787637" y="2072910"/>
            <a:ext cx="2159408" cy="18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Lekse til i dag: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152128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7030A0"/>
                </a:solidFill>
              </a:rPr>
              <a:t>F</a:t>
            </a:r>
            <a:r>
              <a:rPr lang="nb-NO" dirty="0" smtClean="0">
                <a:solidFill>
                  <a:srgbClr val="7030A0"/>
                </a:solidFill>
              </a:rPr>
              <a:t>orklare noen hjemme hva som skjer inni lyspæra som gjør at lyspæra lyser.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pic>
        <p:nvPicPr>
          <p:cNvPr id="5" name="Picture 2" descr="Bulb, Light, Lamp, Electric, Electric Bulb, Electri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1953440" cy="34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259632" y="3861048"/>
            <a:ext cx="3370120" cy="1054170"/>
          </a:xfrm>
          <a:prstGeom prst="wedgeEllipseCallout">
            <a:avLst>
              <a:gd name="adj1" fmla="val 37561"/>
              <a:gd name="adj2" fmla="val -99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Forsto de forklaringen din?</a:t>
            </a:r>
          </a:p>
        </p:txBody>
      </p:sp>
    </p:spTree>
    <p:extLst>
      <p:ext uri="{BB962C8B-B14F-4D97-AF65-F5344CB8AC3E}">
        <p14:creationId xmlns:p14="http://schemas.microsoft.com/office/powerpoint/2010/main" val="42395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612293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/>
          </a:p>
        </p:txBody>
      </p:sp>
      <p:sp>
        <p:nvSpPr>
          <p:cNvPr id="3" name="Rounded Rectangular Callout 2"/>
          <p:cNvSpPr/>
          <p:nvPr/>
        </p:nvSpPr>
        <p:spPr>
          <a:xfrm>
            <a:off x="179512" y="692696"/>
            <a:ext cx="3528392" cy="1080120"/>
          </a:xfrm>
          <a:prstGeom prst="wedgeRoundRectCallout">
            <a:avLst>
              <a:gd name="adj1" fmla="val -18437"/>
              <a:gd name="adj2" fmla="val 71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finne ut hva en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 er.</a:t>
            </a:r>
            <a:endParaRPr lang="nb-NO" sz="2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03573" y="2348880"/>
            <a:ext cx="3384376" cy="1080120"/>
          </a:xfrm>
          <a:prstGeom prst="wedgeRoundRectCallout">
            <a:avLst>
              <a:gd name="adj1" fmla="val -18437"/>
              <a:gd name="adj2" fmla="val 71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også </a:t>
            </a:r>
            <a:r>
              <a:rPr lang="nb-NO" sz="2200" b="1" dirty="0" smtClean="0"/>
              <a:t>analysere</a:t>
            </a:r>
            <a:r>
              <a:rPr lang="nb-NO" sz="2200" dirty="0" smtClean="0"/>
              <a:t> deler av den </a:t>
            </a:r>
            <a:r>
              <a:rPr lang="nb-NO" sz="2200" b="1" dirty="0" smtClean="0"/>
              <a:t>elektriske kretsen</a:t>
            </a:r>
            <a:r>
              <a:rPr lang="nb-NO" sz="2200" dirty="0" smtClean="0"/>
              <a:t> til ei lampe.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085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0" y="620688"/>
            <a:ext cx="3347864" cy="576064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640871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Hva betyr ordet </a:t>
            </a:r>
            <a:r>
              <a:rPr lang="nb-NO" sz="2800" i="1" dirty="0" smtClean="0">
                <a:solidFill>
                  <a:schemeClr val="tx2"/>
                </a:solidFill>
              </a:rPr>
              <a:t>krets</a:t>
            </a:r>
            <a:r>
              <a:rPr lang="nb-NO" sz="2800" dirty="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endParaRPr lang="nb-NO" sz="28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/>
              <a:t>1. Tenk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/>
              <a:t>2. Diskuter med naboen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/>
              <a:t>3. Del i plenum. </a:t>
            </a:r>
          </a:p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3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149584" y="5805263"/>
            <a:ext cx="390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Jorda </a:t>
            </a:r>
            <a:r>
              <a:rPr lang="nb-NO" b="1" dirty="0" smtClean="0"/>
              <a:t>kretser</a:t>
            </a:r>
            <a:r>
              <a:rPr lang="nb-NO" dirty="0" smtClean="0"/>
              <a:t> rundt sola.  Den går i en bane – en </a:t>
            </a:r>
            <a:r>
              <a:rPr lang="nb-NO" b="1" dirty="0" smtClean="0"/>
              <a:t>krets </a:t>
            </a:r>
            <a:r>
              <a:rPr lang="nb-NO" dirty="0" smtClean="0"/>
              <a:t>–</a:t>
            </a:r>
            <a:r>
              <a:rPr lang="nb-NO" b="1" dirty="0" smtClean="0"/>
              <a:t> </a:t>
            </a:r>
            <a:r>
              <a:rPr lang="nb-NO" dirty="0" smtClean="0"/>
              <a:t>rundt sola. 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679504" y="371790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«Vi svinger oss i </a:t>
            </a:r>
            <a:r>
              <a:rPr lang="nb-NO" b="1" dirty="0" smtClean="0"/>
              <a:t>kretsen</a:t>
            </a:r>
            <a:r>
              <a:rPr lang="nb-NO" dirty="0" smtClean="0"/>
              <a:t>!» </a:t>
            </a:r>
            <a:r>
              <a:rPr lang="nb-NO" b="1" dirty="0" smtClean="0"/>
              <a:t>Kretsen </a:t>
            </a:r>
            <a:r>
              <a:rPr lang="nb-NO" dirty="0" smtClean="0"/>
              <a:t>er ringen av barn som går rundt treet. </a:t>
            </a:r>
            <a:endParaRPr lang="nb-NO" dirty="0"/>
          </a:p>
        </p:txBody>
      </p:sp>
      <p:pic>
        <p:nvPicPr>
          <p:cNvPr id="1026" name="Picture 2" descr="N:\Forskerføtter og leserøtter\ELEKTRISITET\Bilder\Bilder til PowerPointer\Jorda i bane rundt so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5" y="2923202"/>
            <a:ext cx="3784809" cy="28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 rot="7879258">
            <a:off x="2970508" y="3424149"/>
            <a:ext cx="997001" cy="2131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1028" name="Picture 4" descr="Christmas, White Male, Full Body, Santa Hat, 3D Mod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28954" r="11288" b="18406"/>
          <a:stretch/>
        </p:blipFill>
        <p:spPr bwMode="auto">
          <a:xfrm>
            <a:off x="4552352" y="776377"/>
            <a:ext cx="4387584" cy="283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 rot="8297197">
            <a:off x="8355751" y="1669189"/>
            <a:ext cx="643465" cy="2072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56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Krets</a:t>
            </a:r>
            <a:endParaRPr lang="nb-NO" sz="3600" dirty="0"/>
          </a:p>
        </p:txBody>
      </p:sp>
      <p:sp>
        <p:nvSpPr>
          <p:cNvPr id="8" name="Oval Callout 7"/>
          <p:cNvSpPr/>
          <p:nvPr/>
        </p:nvSpPr>
        <p:spPr>
          <a:xfrm>
            <a:off x="323528" y="908720"/>
            <a:ext cx="3360120" cy="936104"/>
          </a:xfrm>
          <a:prstGeom prst="wedgeEllipseCallout">
            <a:avLst>
              <a:gd name="adj1" fmla="val 39813"/>
              <a:gd name="adj2" fmla="val 63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Hva har bildene til felles</a:t>
            </a:r>
            <a:r>
              <a:rPr lang="nb-NO" sz="2200" dirty="0" smtClean="0">
                <a:solidFill>
                  <a:schemeClr val="bg1"/>
                </a:solidFill>
              </a:rPr>
              <a:t>?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 animBg="1"/>
      <p:bldP spid="1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4503" r="1741" b="21295"/>
          <a:stretch/>
        </p:blipFill>
        <p:spPr bwMode="auto">
          <a:xfrm>
            <a:off x="1121435" y="1916832"/>
            <a:ext cx="7194430" cy="3333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998585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krets</a:t>
            </a:r>
            <a:endParaRPr lang="nb-NO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99858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ring, bane</a:t>
            </a:r>
            <a:endParaRPr lang="nb-NO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683568" y="260648"/>
            <a:ext cx="3384376" cy="1224136"/>
          </a:xfrm>
          <a:prstGeom prst="wedgeEllipseCallout">
            <a:avLst>
              <a:gd name="adj1" fmla="val -49821"/>
              <a:gd name="adj2" fmla="val 61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Hvordan kan vi sammen danne en krets?</a:t>
            </a:r>
            <a:endParaRPr lang="nb-NO" sz="22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55576" y="5733256"/>
            <a:ext cx="6906949" cy="720080"/>
          </a:xfrm>
          <a:prstGeom prst="wedgeRoundRectCallout">
            <a:avLst>
              <a:gd name="adj1" fmla="val -15799"/>
              <a:gd name="adj2" fmla="val -90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I en lukket</a:t>
            </a:r>
            <a:r>
              <a:rPr lang="nb-NO" sz="2200" b="1" dirty="0">
                <a:solidFill>
                  <a:schemeClr val="bg1"/>
                </a:solidFill>
              </a:rPr>
              <a:t> elektrisk krets</a:t>
            </a:r>
            <a:r>
              <a:rPr lang="nb-NO" sz="2200" dirty="0">
                <a:solidFill>
                  <a:schemeClr val="bg1"/>
                </a:solidFill>
              </a:rPr>
              <a:t> går strømmen i en slags ring. </a:t>
            </a:r>
          </a:p>
        </p:txBody>
      </p:sp>
    </p:spTree>
    <p:extLst>
      <p:ext uri="{BB962C8B-B14F-4D97-AF65-F5344CB8AC3E}">
        <p14:creationId xmlns:p14="http://schemas.microsoft.com/office/powerpoint/2010/main" val="34625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/>
          </a:p>
        </p:txBody>
      </p:sp>
      <p:sp>
        <p:nvSpPr>
          <p:cNvPr id="9" name="Oval Callout 8"/>
          <p:cNvSpPr/>
          <p:nvPr/>
        </p:nvSpPr>
        <p:spPr>
          <a:xfrm>
            <a:off x="899592" y="3677622"/>
            <a:ext cx="4818131" cy="1389301"/>
          </a:xfrm>
          <a:prstGeom prst="wedgeEllipseCallout">
            <a:avLst>
              <a:gd name="adj1" fmla="val 53779"/>
              <a:gd name="adj2" fmla="val 50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Hvordan må batteri, ledninger og lyspære kobles for å få lyspæra til å lyse?</a:t>
            </a:r>
            <a:endParaRPr lang="nb-NO" sz="2200" dirty="0"/>
          </a:p>
        </p:txBody>
      </p:sp>
      <p:pic>
        <p:nvPicPr>
          <p:cNvPr id="2050" name="Picture 2" descr="LyspÃ¦re, PÃ¦re, Lys, IdÃ©, Energi, StrÃ¸m, Innovasj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9914" r="34029" b="6282"/>
          <a:stretch/>
        </p:blipFill>
        <p:spPr bwMode="auto">
          <a:xfrm>
            <a:off x="483430" y="260648"/>
            <a:ext cx="1872208" cy="31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2935699" y="404664"/>
            <a:ext cx="5688631" cy="1080120"/>
          </a:xfrm>
          <a:prstGeom prst="wedgeRoundRectCallout">
            <a:avLst>
              <a:gd name="adj1" fmla="val -52915"/>
              <a:gd name="adj2" fmla="val 95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For at lyspæra skal lyse må den være koblet til en strømkilde. Da får vi en</a:t>
            </a:r>
            <a:r>
              <a:rPr lang="nb-NO" sz="2200" b="1" dirty="0" smtClean="0">
                <a:solidFill>
                  <a:schemeClr val="bg1"/>
                </a:solidFill>
              </a:rPr>
              <a:t> </a:t>
            </a:r>
            <a:r>
              <a:rPr lang="nb-NO" sz="2200" b="1" dirty="0">
                <a:solidFill>
                  <a:schemeClr val="bg1"/>
                </a:solidFill>
              </a:rPr>
              <a:t>elektrisk </a:t>
            </a:r>
            <a:r>
              <a:rPr lang="nb-NO" sz="2200" b="1" dirty="0" smtClean="0">
                <a:solidFill>
                  <a:schemeClr val="bg1"/>
                </a:solidFill>
              </a:rPr>
              <a:t>krets</a:t>
            </a:r>
            <a:r>
              <a:rPr lang="nb-NO" sz="2200" dirty="0" smtClean="0">
                <a:solidFill>
                  <a:schemeClr val="bg1"/>
                </a:solidFill>
              </a:rPr>
              <a:t>. </a:t>
            </a:r>
            <a:endParaRPr lang="nb-NO" sz="2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1358292" cy="38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94" y="1628800"/>
            <a:ext cx="572230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5670" y="946557"/>
            <a:ext cx="6308538" cy="92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600" dirty="0" smtClean="0">
                <a:solidFill>
                  <a:schemeClr val="tx2"/>
                </a:solidFill>
              </a:rPr>
              <a:t>Strømmen går i en krets, fra den ene </a:t>
            </a:r>
            <a:r>
              <a:rPr lang="nb-NO" sz="2600" b="1" dirty="0" smtClean="0">
                <a:solidFill>
                  <a:schemeClr val="tx2"/>
                </a:solidFill>
              </a:rPr>
              <a:t>polen</a:t>
            </a:r>
            <a:r>
              <a:rPr lang="nb-NO" sz="2600" dirty="0" smtClean="0">
                <a:solidFill>
                  <a:schemeClr val="tx2"/>
                </a:solidFill>
              </a:rPr>
              <a:t> på batteriet…</a:t>
            </a:r>
          </a:p>
          <a:p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1294" y="2143758"/>
            <a:ext cx="250662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dirty="0" smtClean="0">
                <a:solidFill>
                  <a:schemeClr val="tx2"/>
                </a:solidFill>
              </a:rPr>
              <a:t>…til ledningen…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1294" y="3063520"/>
            <a:ext cx="306817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dirty="0" smtClean="0">
                <a:solidFill>
                  <a:schemeClr val="tx2"/>
                </a:solidFill>
              </a:rPr>
              <a:t>…og lyspæra... </a:t>
            </a:r>
            <a:endParaRPr lang="nb-NO" sz="2600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5670" y="5085184"/>
            <a:ext cx="67623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dirty="0" smtClean="0">
                <a:solidFill>
                  <a:schemeClr val="tx2"/>
                </a:solidFill>
              </a:rPr>
              <a:t>…tilbake til den andre </a:t>
            </a:r>
            <a:r>
              <a:rPr lang="nb-NO" sz="2600" b="1" dirty="0" smtClean="0">
                <a:solidFill>
                  <a:schemeClr val="tx2"/>
                </a:solidFill>
              </a:rPr>
              <a:t>polen</a:t>
            </a:r>
            <a:r>
              <a:rPr lang="nb-NO" sz="2600" dirty="0" smtClean="0">
                <a:solidFill>
                  <a:schemeClr val="tx2"/>
                </a:solidFill>
              </a:rPr>
              <a:t> på batteriet… </a:t>
            </a:r>
            <a:endParaRPr lang="nb-NO" sz="2600" dirty="0">
              <a:solidFill>
                <a:schemeClr val="tx2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1294" y="5872428"/>
            <a:ext cx="317840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dirty="0" smtClean="0">
                <a:solidFill>
                  <a:schemeClr val="tx2"/>
                </a:solidFill>
              </a:rPr>
              <a:t>…i en </a:t>
            </a:r>
            <a:r>
              <a:rPr lang="nb-NO" sz="2600" b="1" dirty="0" smtClean="0">
                <a:solidFill>
                  <a:schemeClr val="tx2"/>
                </a:solidFill>
              </a:rPr>
              <a:t>elektrisk krets. </a:t>
            </a:r>
            <a:endParaRPr lang="nb-NO" sz="2600" b="1" dirty="0">
              <a:solidFill>
                <a:schemeClr val="tx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6080748">
            <a:off x="7110395" y="1245599"/>
            <a:ext cx="613436" cy="364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ight Arrow 13"/>
          <p:cNvSpPr/>
          <p:nvPr/>
        </p:nvSpPr>
        <p:spPr>
          <a:xfrm rot="7291683">
            <a:off x="8426650" y="2291864"/>
            <a:ext cx="709124" cy="42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ight Arrow 14"/>
          <p:cNvSpPr/>
          <p:nvPr/>
        </p:nvSpPr>
        <p:spPr>
          <a:xfrm rot="12720091">
            <a:off x="7476540" y="4285303"/>
            <a:ext cx="572236" cy="388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ight Arrow 15"/>
          <p:cNvSpPr/>
          <p:nvPr/>
        </p:nvSpPr>
        <p:spPr>
          <a:xfrm rot="9398762" flipV="1">
            <a:off x="4748355" y="3581583"/>
            <a:ext cx="882208" cy="414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ight Arrow 16"/>
          <p:cNvSpPr/>
          <p:nvPr/>
        </p:nvSpPr>
        <p:spPr>
          <a:xfrm rot="20593400" flipV="1">
            <a:off x="4827478" y="1894159"/>
            <a:ext cx="959826" cy="414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1294" y="3891675"/>
            <a:ext cx="4400706" cy="90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dirty="0" smtClean="0">
                <a:solidFill>
                  <a:schemeClr val="tx2"/>
                </a:solidFill>
              </a:rPr>
              <a:t>…til den andre </a:t>
            </a:r>
            <a:r>
              <a:rPr lang="nb-NO" sz="2600" dirty="0">
                <a:solidFill>
                  <a:schemeClr val="tx2"/>
                </a:solidFill>
              </a:rPr>
              <a:t/>
            </a:r>
            <a:br>
              <a:rPr lang="nb-NO" sz="2600" dirty="0">
                <a:solidFill>
                  <a:schemeClr val="tx2"/>
                </a:solidFill>
              </a:rPr>
            </a:br>
            <a:r>
              <a:rPr lang="nb-NO" sz="2600" dirty="0" smtClean="0">
                <a:solidFill>
                  <a:schemeClr val="tx2"/>
                </a:solidFill>
              </a:rPr>
              <a:t>ledningen…</a:t>
            </a:r>
          </a:p>
        </p:txBody>
      </p:sp>
      <p:sp>
        <p:nvSpPr>
          <p:cNvPr id="3" name="Oval 2"/>
          <p:cNvSpPr/>
          <p:nvPr/>
        </p:nvSpPr>
        <p:spPr>
          <a:xfrm rot="21336432">
            <a:off x="3702931" y="2147206"/>
            <a:ext cx="5073308" cy="221808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/>
          <p:cNvSpPr txBox="1"/>
          <p:nvPr/>
        </p:nvSpPr>
        <p:spPr>
          <a:xfrm>
            <a:off x="7722558" y="1637508"/>
            <a:ext cx="15299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9786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/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620</Words>
  <Application>Microsoft Office PowerPoint</Application>
  <PresentationFormat>On-screen Show (4:3)</PresentationFormat>
  <Paragraphs>127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Office-tema</vt:lpstr>
      <vt:lpstr>Økt 5</vt:lpstr>
      <vt:lpstr>Skriv-par-del</vt:lpstr>
      <vt:lpstr>Lekse til i dag:</vt:lpstr>
      <vt:lpstr>PowerPoint Presentation</vt:lpstr>
      <vt:lpstr>Tenk-par-del</vt:lpstr>
      <vt:lpstr>Krets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Analyser lampesokkelen </vt:lpstr>
      <vt:lpstr>Observasjoner</vt:lpstr>
      <vt:lpstr>PowerPoint Presentation</vt:lpstr>
      <vt:lpstr>Hva er funksjonen til ledningen? </vt:lpstr>
      <vt:lpstr>PowerPoint Presentation</vt:lpstr>
      <vt:lpstr>Analyser strekkavlaster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421</cp:revision>
  <dcterms:created xsi:type="dcterms:W3CDTF">2017-02-13T14:57:33Z</dcterms:created>
  <dcterms:modified xsi:type="dcterms:W3CDTF">2018-06-08T07:53:29Z</dcterms:modified>
</cp:coreProperties>
</file>