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8" r:id="rId2"/>
    <p:sldId id="259" r:id="rId3"/>
    <p:sldId id="260" r:id="rId4"/>
    <p:sldId id="281" r:id="rId5"/>
    <p:sldId id="262" r:id="rId6"/>
    <p:sldId id="295" r:id="rId7"/>
    <p:sldId id="287" r:id="rId8"/>
    <p:sldId id="263" r:id="rId9"/>
    <p:sldId id="264" r:id="rId10"/>
    <p:sldId id="265" r:id="rId11"/>
    <p:sldId id="266" r:id="rId12"/>
    <p:sldId id="267" r:id="rId13"/>
    <p:sldId id="282" r:id="rId14"/>
    <p:sldId id="296" r:id="rId15"/>
    <p:sldId id="280" r:id="rId16"/>
    <p:sldId id="283" r:id="rId17"/>
    <p:sldId id="293" r:id="rId18"/>
    <p:sldId id="294" r:id="rId19"/>
    <p:sldId id="291" r:id="rId20"/>
    <p:sldId id="289" r:id="rId21"/>
    <p:sldId id="297" r:id="rId22"/>
    <p:sldId id="284" r:id="rId23"/>
    <p:sldId id="274" r:id="rId24"/>
    <p:sldId id="275" r:id="rId25"/>
    <p:sldId id="276" r:id="rId26"/>
    <p:sldId id="277" r:id="rId27"/>
    <p:sldId id="278" r:id="rId28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it Reitan" initials="BR" lastIdx="3" clrIdx="0">
    <p:extLst>
      <p:ext uri="{19B8F6BF-5375-455C-9EA6-DF929625EA0E}">
        <p15:presenceInfo xmlns:p15="http://schemas.microsoft.com/office/powerpoint/2012/main" userId="S-1-5-21-1927809936-1189766144-1318725885-4267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696"/>
    <a:srgbClr val="FFFFFF"/>
    <a:srgbClr val="FFC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34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495340-17D0-409F-95B8-327A1FD6673B}" type="datetimeFigureOut">
              <a:rPr lang="nb-NO" smtClean="0"/>
              <a:t>01.07.2025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BECB9-5A68-466F-ADC0-3EA9E5CDA82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0859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Trådløs og kabel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81EA4-0836-4B74-BBDA-4C32162B5C02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0982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82F0-171E-410E-A465-AD9591852461}" type="datetimeFigureOut">
              <a:rPr lang="nb-NO" smtClean="0"/>
              <a:t>01.07.2025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E575-AFD8-4C5E-A429-9177F3842B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2525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82F0-171E-410E-A465-AD9591852461}" type="datetimeFigureOut">
              <a:rPr lang="nb-NO" smtClean="0"/>
              <a:t>01.07.2025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E575-AFD8-4C5E-A429-9177F3842B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377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82F0-171E-410E-A465-AD9591852461}" type="datetimeFigureOut">
              <a:rPr lang="nb-NO" smtClean="0"/>
              <a:t>01.07.2025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E575-AFD8-4C5E-A429-9177F3842B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6275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82F0-171E-410E-A465-AD9591852461}" type="datetimeFigureOut">
              <a:rPr lang="nb-NO" smtClean="0"/>
              <a:t>01.07.2025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E575-AFD8-4C5E-A429-9177F3842B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2281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82F0-171E-410E-A465-AD9591852461}" type="datetimeFigureOut">
              <a:rPr lang="nb-NO" smtClean="0"/>
              <a:t>01.07.2025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E575-AFD8-4C5E-A429-9177F3842B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4172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82F0-171E-410E-A465-AD9591852461}" type="datetimeFigureOut">
              <a:rPr lang="nb-NO" smtClean="0"/>
              <a:t>01.07.2025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E575-AFD8-4C5E-A429-9177F3842B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4455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82F0-171E-410E-A465-AD9591852461}" type="datetimeFigureOut">
              <a:rPr lang="nb-NO" smtClean="0"/>
              <a:t>01.07.2025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E575-AFD8-4C5E-A429-9177F3842B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8398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82F0-171E-410E-A465-AD9591852461}" type="datetimeFigureOut">
              <a:rPr lang="nb-NO" smtClean="0"/>
              <a:t>01.07.2025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E575-AFD8-4C5E-A429-9177F3842B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478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82F0-171E-410E-A465-AD9591852461}" type="datetimeFigureOut">
              <a:rPr lang="nb-NO" smtClean="0"/>
              <a:t>01.07.2025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E575-AFD8-4C5E-A429-9177F3842B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9669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82F0-171E-410E-A465-AD9591852461}" type="datetimeFigureOut">
              <a:rPr lang="nb-NO" smtClean="0"/>
              <a:t>01.07.2025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E575-AFD8-4C5E-A429-9177F3842B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076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82F0-171E-410E-A465-AD9591852461}" type="datetimeFigureOut">
              <a:rPr lang="nb-NO" smtClean="0"/>
              <a:t>01.07.2025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E575-AFD8-4C5E-A429-9177F3842B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3958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182F0-171E-410E-A465-AD9591852461}" type="datetimeFigureOut">
              <a:rPr lang="nb-NO" smtClean="0"/>
              <a:t>01.07.2025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CE575-AFD8-4C5E-A429-9177F3842BB4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 userDrawn="1"/>
        </p:nvSpPr>
        <p:spPr>
          <a:xfrm>
            <a:off x="8605690" y="6291426"/>
            <a:ext cx="543386" cy="566574"/>
          </a:xfrm>
          <a:custGeom>
            <a:avLst/>
            <a:gdLst>
              <a:gd name="connsiteX0" fmla="*/ 0 w 725666"/>
              <a:gd name="connsiteY0" fmla="*/ 758231 h 758231"/>
              <a:gd name="connsiteX1" fmla="*/ 0 w 725666"/>
              <a:gd name="connsiteY1" fmla="*/ 0 h 758231"/>
              <a:gd name="connsiteX2" fmla="*/ 725666 w 725666"/>
              <a:gd name="connsiteY2" fmla="*/ 758231 h 758231"/>
              <a:gd name="connsiteX3" fmla="*/ 0 w 725666"/>
              <a:gd name="connsiteY3" fmla="*/ 758231 h 758231"/>
              <a:gd name="connsiteX0" fmla="*/ 0 w 726393"/>
              <a:gd name="connsiteY0" fmla="*/ 766777 h 766777"/>
              <a:gd name="connsiteX1" fmla="*/ 726393 w 726393"/>
              <a:gd name="connsiteY1" fmla="*/ 0 h 766777"/>
              <a:gd name="connsiteX2" fmla="*/ 725666 w 726393"/>
              <a:gd name="connsiteY2" fmla="*/ 766777 h 766777"/>
              <a:gd name="connsiteX3" fmla="*/ 0 w 726393"/>
              <a:gd name="connsiteY3" fmla="*/ 766777 h 76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6393" h="766777">
                <a:moveTo>
                  <a:pt x="0" y="766777"/>
                </a:moveTo>
                <a:lnTo>
                  <a:pt x="726393" y="0"/>
                </a:lnTo>
                <a:cubicBezTo>
                  <a:pt x="726151" y="255592"/>
                  <a:pt x="725908" y="511185"/>
                  <a:pt x="725666" y="766777"/>
                </a:cubicBezTo>
                <a:lnTo>
                  <a:pt x="0" y="766777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 anchor="b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830274-0B4E-4D02-AB38-178C371AA6D7}" type="slidenum">
              <a:rPr lang="nb-NO" smtClean="0">
                <a:solidFill>
                  <a:schemeClr val="bg1">
                    <a:lumMod val="65000"/>
                  </a:schemeClr>
                </a:solidFill>
              </a:rPr>
              <a:pPr algn="r"/>
              <a:t>‹#›</a:t>
            </a:fld>
            <a:endParaRPr lang="nb-NO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92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4.png"/><Relationship Id="rId7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no/url?sa=i&amp;rct=j&amp;q=&amp;esrc=s&amp;source=images&amp;cd=&amp;cad=rja&amp;uact=8&amp;ved=0ahUKEwjExPeU78PSAhWElSwKHR82C-wQjRwIBw&amp;url=https://www.proshop.no/Mobiltelefon/Apple-iPhone-5-32GB-White/2374292&amp;bvm=bv.148747831,d.bGg&amp;psig=AFQjCNEmbQUCOv2IUG7LjmDxYuYhwNwqAw&amp;ust=1488958059655570" TargetMode="External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27.png"/><Relationship Id="rId9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hyperlink" Target="http://www.google.no/url?sa=i&amp;rct=j&amp;q=&amp;esrc=s&amp;source=images&amp;cd=&amp;cad=rja&amp;uact=8&amp;ved=0ahUKEwiG_5rT7sPSAhVGhywKHbOPB4QQjRwIBw&amp;url=http://www.dressursaklart.no/?p%3D9793&amp;bvm=bv.148747831,d.bGg&amp;psig=AFQjCNFYwyFABhDs3IkG7HrhpeD8yVk9cw&amp;ust=1488957919524387" TargetMode="External"/><Relationship Id="rId7" Type="http://schemas.openxmlformats.org/officeDocument/2006/relationships/hyperlink" Target="https://www.google.no/url?sa=i&amp;rct=j&amp;q=&amp;esrc=s&amp;source=images&amp;cd=&amp;cad=rja&amp;uact=8&amp;ved=0ahUKEwirhM_C78PSAhUHXiwKHfrCBA8QjRwIBw&amp;url=https://husnes.org/2012/03/31/hvordan-tegne-oyne/&amp;bvm=bv.148747831,d.bGg&amp;psig=AFQjCNFvAK6e6CqgW4KnReVD2TYvwznyYA&amp;ust=1488958156606466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hyperlink" Target="https://www.google.no/url?sa=i&amp;rct=j&amp;q=&amp;esrc=s&amp;source=images&amp;cd=&amp;cad=rja&amp;uact=8&amp;ved=0ahUKEwjExPeU78PSAhWElSwKHR82C-wQjRwIBw&amp;url=https://www.proshop.no/Mobiltelefon/Apple-iPhone-5-32GB-White/2374292&amp;bvm=bv.148747831,d.bGg&amp;psig=AFQjCNEmbQUCOv2IUG7LjmDxYuYhwNwqAw&amp;ust=1488958059655570" TargetMode="External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tv.nrk.no/serie/schrodingers-katt/dmpv73000515/05-02-2015#t=22m59s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b="1" dirty="0"/>
              <a:t>Oppdrag snakketøy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nb-NO" sz="2800" dirty="0"/>
              <a:t>Idékonkurranse </a:t>
            </a:r>
            <a:r>
              <a:rPr lang="nb-NO" sz="2800" dirty="0" err="1"/>
              <a:t>frå</a:t>
            </a:r>
            <a:r>
              <a:rPr lang="nb-NO" sz="2800" dirty="0"/>
              <a:t> Snakketøyet AS</a:t>
            </a:r>
          </a:p>
          <a:p>
            <a:pPr marL="0" indent="0">
              <a:buNone/>
            </a:pPr>
            <a:endParaRPr lang="nb-NO" sz="2800" dirty="0"/>
          </a:p>
          <a:p>
            <a:r>
              <a:rPr lang="nb-NO" sz="2800" dirty="0"/>
              <a:t>Finn opp </a:t>
            </a:r>
            <a:r>
              <a:rPr lang="nb-NO" sz="2800" dirty="0" err="1"/>
              <a:t>eit</a:t>
            </a:r>
            <a:r>
              <a:rPr lang="nb-NO" sz="2800" dirty="0"/>
              <a:t> smart klesplagg som kommuniserer trådlaust med internett for å dekke </a:t>
            </a:r>
            <a:r>
              <a:rPr lang="nb-NO" sz="2800" dirty="0" err="1"/>
              <a:t>eit</a:t>
            </a:r>
            <a:r>
              <a:rPr lang="nb-NO" sz="2800" dirty="0"/>
              <a:t> behov. </a:t>
            </a:r>
          </a:p>
          <a:p>
            <a:r>
              <a:rPr lang="nb-NO" sz="2800" dirty="0"/>
              <a:t>Presenter idéen gjennom film eller bildeserie.</a:t>
            </a:r>
          </a:p>
          <a:p>
            <a:pPr marL="0" indent="0">
              <a:buNone/>
            </a:pPr>
            <a:endParaRPr lang="nb-NO" sz="3600" dirty="0"/>
          </a:p>
          <a:p>
            <a:endParaRPr lang="nb-NO" sz="3600" dirty="0"/>
          </a:p>
        </p:txBody>
      </p:sp>
    </p:spTree>
    <p:extLst>
      <p:ext uri="{BB962C8B-B14F-4D97-AF65-F5344CB8AC3E}">
        <p14:creationId xmlns:p14="http://schemas.microsoft.com/office/powerpoint/2010/main" val="62915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22" y="60406"/>
            <a:ext cx="3059832" cy="1642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5400" b="1" dirty="0"/>
              <a:t>Ruter</a:t>
            </a:r>
            <a:endParaRPr lang="nb-NO" b="1" dirty="0"/>
          </a:p>
        </p:txBody>
      </p:sp>
      <p:sp>
        <p:nvSpPr>
          <p:cNvPr id="2" name="Rektangel 1"/>
          <p:cNvSpPr/>
          <p:nvPr/>
        </p:nvSpPr>
        <p:spPr>
          <a:xfrm>
            <a:off x="2086213" y="1404041"/>
            <a:ext cx="47090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n-NO" sz="2400" dirty="0"/>
              <a:t>Ruterar er som vegkryss i internett.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160" y="5318577"/>
            <a:ext cx="1116632" cy="59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445224"/>
            <a:ext cx="1116632" cy="59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913346"/>
            <a:ext cx="1116632" cy="59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708920"/>
            <a:ext cx="1116632" cy="59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05064"/>
            <a:ext cx="1116632" cy="59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355440"/>
            <a:ext cx="1116632" cy="59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Rett linje 4"/>
          <p:cNvCxnSpPr/>
          <p:nvPr/>
        </p:nvCxnSpPr>
        <p:spPr>
          <a:xfrm>
            <a:off x="2987824" y="3008550"/>
            <a:ext cx="2736304" cy="604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tt linje 14"/>
          <p:cNvCxnSpPr/>
          <p:nvPr/>
        </p:nvCxnSpPr>
        <p:spPr>
          <a:xfrm>
            <a:off x="2677682" y="5681825"/>
            <a:ext cx="3910542" cy="1234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linje 13"/>
          <p:cNvCxnSpPr/>
          <p:nvPr/>
        </p:nvCxnSpPr>
        <p:spPr>
          <a:xfrm>
            <a:off x="2699792" y="3212976"/>
            <a:ext cx="396552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tt linje 16"/>
          <p:cNvCxnSpPr/>
          <p:nvPr/>
        </p:nvCxnSpPr>
        <p:spPr>
          <a:xfrm>
            <a:off x="2898068" y="3068960"/>
            <a:ext cx="2394012" cy="1368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tt linje 20"/>
          <p:cNvCxnSpPr/>
          <p:nvPr/>
        </p:nvCxnSpPr>
        <p:spPr>
          <a:xfrm flipH="1">
            <a:off x="2538028" y="4581128"/>
            <a:ext cx="558316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tt linje 21"/>
          <p:cNvCxnSpPr/>
          <p:nvPr/>
        </p:nvCxnSpPr>
        <p:spPr>
          <a:xfrm>
            <a:off x="3472104" y="4437112"/>
            <a:ext cx="1603952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tt linje 26"/>
          <p:cNvCxnSpPr/>
          <p:nvPr/>
        </p:nvCxnSpPr>
        <p:spPr>
          <a:xfrm flipH="1">
            <a:off x="5724128" y="3462164"/>
            <a:ext cx="494168" cy="9116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tt linje 27"/>
          <p:cNvCxnSpPr/>
          <p:nvPr/>
        </p:nvCxnSpPr>
        <p:spPr>
          <a:xfrm flipH="1">
            <a:off x="2677682" y="4822742"/>
            <a:ext cx="2340920" cy="6944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tt linje 28"/>
          <p:cNvCxnSpPr/>
          <p:nvPr/>
        </p:nvCxnSpPr>
        <p:spPr>
          <a:xfrm>
            <a:off x="5416320" y="4886199"/>
            <a:ext cx="1099896" cy="73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tt linje 34"/>
          <p:cNvCxnSpPr/>
          <p:nvPr/>
        </p:nvCxnSpPr>
        <p:spPr>
          <a:xfrm flipH="1">
            <a:off x="6645210" y="2446711"/>
            <a:ext cx="247084" cy="622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tt linje 36"/>
          <p:cNvCxnSpPr/>
          <p:nvPr/>
        </p:nvCxnSpPr>
        <p:spPr>
          <a:xfrm flipH="1" flipV="1">
            <a:off x="6795309" y="3262410"/>
            <a:ext cx="370216" cy="178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tt linje 38"/>
          <p:cNvCxnSpPr/>
          <p:nvPr/>
        </p:nvCxnSpPr>
        <p:spPr>
          <a:xfrm flipH="1">
            <a:off x="7549161" y="4989565"/>
            <a:ext cx="247084" cy="622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tt linje 39"/>
          <p:cNvCxnSpPr/>
          <p:nvPr/>
        </p:nvCxnSpPr>
        <p:spPr>
          <a:xfrm flipH="1" flipV="1">
            <a:off x="7699260" y="5805264"/>
            <a:ext cx="370216" cy="178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tt linje 40"/>
          <p:cNvCxnSpPr/>
          <p:nvPr/>
        </p:nvCxnSpPr>
        <p:spPr>
          <a:xfrm flipH="1">
            <a:off x="1566120" y="3068960"/>
            <a:ext cx="520094" cy="311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tt linje 41"/>
          <p:cNvCxnSpPr/>
          <p:nvPr/>
        </p:nvCxnSpPr>
        <p:spPr>
          <a:xfrm flipH="1" flipV="1">
            <a:off x="1043608" y="5169987"/>
            <a:ext cx="645130" cy="275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tt linje 44"/>
          <p:cNvCxnSpPr/>
          <p:nvPr/>
        </p:nvCxnSpPr>
        <p:spPr>
          <a:xfrm flipH="1">
            <a:off x="971600" y="5743544"/>
            <a:ext cx="748066" cy="1508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ett linje 47"/>
          <p:cNvCxnSpPr/>
          <p:nvPr/>
        </p:nvCxnSpPr>
        <p:spPr>
          <a:xfrm flipH="1">
            <a:off x="2727777" y="2446711"/>
            <a:ext cx="520094" cy="311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46" y="4861968"/>
            <a:ext cx="532962" cy="646422"/>
          </a:xfrm>
          <a:prstGeom prst="rect">
            <a:avLst/>
          </a:prstGeom>
        </p:spPr>
      </p:pic>
      <p:pic>
        <p:nvPicPr>
          <p:cNvPr id="5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476" y="5743544"/>
            <a:ext cx="532962" cy="646422"/>
          </a:xfrm>
          <a:prstGeom prst="rect">
            <a:avLst/>
          </a:prstGeom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579" y="2060489"/>
            <a:ext cx="751798" cy="49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518" y="2043314"/>
            <a:ext cx="751798" cy="49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61" y="5744854"/>
            <a:ext cx="751798" cy="49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932" y="4719269"/>
            <a:ext cx="751798" cy="49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9216" y="3146635"/>
            <a:ext cx="1214057" cy="809371"/>
          </a:xfrm>
          <a:prstGeom prst="rect">
            <a:avLst/>
          </a:prstGeom>
        </p:spPr>
      </p:pic>
      <p:pic>
        <p:nvPicPr>
          <p:cNvPr id="43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422" y="3440735"/>
            <a:ext cx="1214057" cy="80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363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22" y="60406"/>
            <a:ext cx="3059832" cy="1642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5400" b="1" dirty="0"/>
              <a:t>Ruter</a:t>
            </a:r>
            <a:endParaRPr lang="nb-NO" b="1" dirty="0"/>
          </a:p>
        </p:txBody>
      </p:sp>
      <p:sp>
        <p:nvSpPr>
          <p:cNvPr id="2" name="Rektangel 1"/>
          <p:cNvSpPr/>
          <p:nvPr/>
        </p:nvSpPr>
        <p:spPr>
          <a:xfrm>
            <a:off x="1979712" y="1340768"/>
            <a:ext cx="5904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000" dirty="0"/>
              <a:t>Funksjonen til </a:t>
            </a:r>
            <a:r>
              <a:rPr lang="nb-NO" sz="2000" dirty="0" err="1"/>
              <a:t>ein</a:t>
            </a:r>
            <a:r>
              <a:rPr lang="nb-NO" sz="2000" dirty="0"/>
              <a:t> ruter er å sende informasjonen raskeste veg videre.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158993"/>
            <a:ext cx="5580620" cy="4738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4300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22" y="60406"/>
            <a:ext cx="3059832" cy="1642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5400" b="1" dirty="0"/>
              <a:t>Ruter</a:t>
            </a:r>
            <a:endParaRPr lang="nb-NO" b="1" dirty="0"/>
          </a:p>
        </p:txBody>
      </p:sp>
      <p:sp>
        <p:nvSpPr>
          <p:cNvPr id="2" name="Rektangel 1"/>
          <p:cNvSpPr/>
          <p:nvPr/>
        </p:nvSpPr>
        <p:spPr>
          <a:xfrm>
            <a:off x="1979712" y="1340768"/>
            <a:ext cx="59046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2000" dirty="0" err="1"/>
              <a:t>Ruterar</a:t>
            </a:r>
            <a:r>
              <a:rPr lang="nb-NO" sz="2000" dirty="0"/>
              <a:t> er som vegkryss i internett, bare at </a:t>
            </a:r>
            <a:r>
              <a:rPr lang="nb-NO" sz="2000" dirty="0" err="1"/>
              <a:t>dei</a:t>
            </a:r>
            <a:r>
              <a:rPr lang="nb-NO" sz="2000" dirty="0"/>
              <a:t> i tillegg også har </a:t>
            </a:r>
            <a:r>
              <a:rPr lang="nb-NO" sz="2000" dirty="0" err="1"/>
              <a:t>rutingtabeller</a:t>
            </a:r>
            <a:r>
              <a:rPr lang="nb-NO" sz="2000" dirty="0"/>
              <a:t> som veit </a:t>
            </a:r>
            <a:r>
              <a:rPr lang="nb-NO" sz="2000" dirty="0" err="1"/>
              <a:t>raskaste</a:t>
            </a:r>
            <a:r>
              <a:rPr lang="nb-NO" sz="2000" dirty="0"/>
              <a:t> vegen </a:t>
            </a:r>
            <a:r>
              <a:rPr lang="nb-NO" sz="2000" dirty="0" err="1"/>
              <a:t>vidare</a:t>
            </a:r>
            <a:r>
              <a:rPr lang="nb-NO" sz="2000" dirty="0"/>
              <a:t>. </a:t>
            </a:r>
          </a:p>
          <a:p>
            <a:pPr algn="ctr"/>
            <a:endParaRPr lang="nb-NO" sz="20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" y="3269870"/>
            <a:ext cx="4784171" cy="3588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356992"/>
            <a:ext cx="2699792" cy="2022033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611560" y="2851875"/>
            <a:ext cx="20882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000" dirty="0" err="1"/>
              <a:t>Nettverksruterar</a:t>
            </a:r>
            <a:endParaRPr lang="nb-NO" sz="2000" dirty="0"/>
          </a:p>
        </p:txBody>
      </p:sp>
      <p:sp>
        <p:nvSpPr>
          <p:cNvPr id="9" name="Rektangel 8"/>
          <p:cNvSpPr/>
          <p:nvPr/>
        </p:nvSpPr>
        <p:spPr>
          <a:xfrm>
            <a:off x="6372200" y="5379025"/>
            <a:ext cx="20882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000" dirty="0" err="1"/>
              <a:t>Hjemmeruter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1688074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7590" y="657250"/>
            <a:ext cx="4109476" cy="57218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reflection blurRad="6350" stA="50000" endA="295" endPos="92000" dist="101600" dir="5400000" sy="-100000" algn="bl" rotWithShape="0"/>
          </a:effectLst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Bildeforklaring formet som et avrundet rektangel 4"/>
          <p:cNvSpPr/>
          <p:nvPr/>
        </p:nvSpPr>
        <p:spPr>
          <a:xfrm>
            <a:off x="5436096" y="620688"/>
            <a:ext cx="3384376" cy="570527"/>
          </a:xfrm>
          <a:prstGeom prst="wedgeRoundRectCallout">
            <a:avLst>
              <a:gd name="adj1" fmla="val -98090"/>
              <a:gd name="adj2" fmla="val 11005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>
                <a:solidFill>
                  <a:schemeClr val="tx1"/>
                </a:solidFill>
              </a:rPr>
              <a:t>ein</a:t>
            </a:r>
            <a:r>
              <a:rPr lang="nb-NO" dirty="0">
                <a:solidFill>
                  <a:schemeClr val="tx1"/>
                </a:solidFill>
              </a:rPr>
              <a:t> </a:t>
            </a:r>
            <a:r>
              <a:rPr lang="nb-NO" dirty="0" err="1">
                <a:solidFill>
                  <a:schemeClr val="tx1"/>
                </a:solidFill>
              </a:rPr>
              <a:t>snap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7" name="Bildeforklaring formet som et avrundet rektangel 6"/>
          <p:cNvSpPr/>
          <p:nvPr/>
        </p:nvSpPr>
        <p:spPr>
          <a:xfrm>
            <a:off x="5436096" y="1191215"/>
            <a:ext cx="3384376" cy="720080"/>
          </a:xfrm>
          <a:prstGeom prst="wedgeRoundRectCallout">
            <a:avLst>
              <a:gd name="adj1" fmla="val -98090"/>
              <a:gd name="adj2" fmla="val 8674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</a:rPr>
              <a:t>min telefon</a:t>
            </a:r>
          </a:p>
        </p:txBody>
      </p:sp>
      <p:sp>
        <p:nvSpPr>
          <p:cNvPr id="8" name="Bildeforklaring formet som et avrundet rektangel 7"/>
          <p:cNvSpPr/>
          <p:nvPr/>
        </p:nvSpPr>
        <p:spPr>
          <a:xfrm>
            <a:off x="5436096" y="1911295"/>
            <a:ext cx="3384376" cy="720080"/>
          </a:xfrm>
          <a:prstGeom prst="wedgeRoundRectCallout">
            <a:avLst>
              <a:gd name="adj1" fmla="val -98090"/>
              <a:gd name="adj2" fmla="val 8674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</a:rPr>
              <a:t>Kari sin telefon</a:t>
            </a:r>
          </a:p>
        </p:txBody>
      </p:sp>
      <p:sp>
        <p:nvSpPr>
          <p:cNvPr id="9" name="Bildeforklaring formet som et avrundet rektangel 8"/>
          <p:cNvSpPr/>
          <p:nvPr/>
        </p:nvSpPr>
        <p:spPr>
          <a:xfrm>
            <a:off x="5436096" y="2636912"/>
            <a:ext cx="3384376" cy="864096"/>
          </a:xfrm>
          <a:prstGeom prst="wedgeRoundRectCallout">
            <a:avLst>
              <a:gd name="adj1" fmla="val -98090"/>
              <a:gd name="adj2" fmla="val 4730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</a:rPr>
              <a:t>IP-adresse</a:t>
            </a:r>
          </a:p>
        </p:txBody>
      </p:sp>
      <p:sp>
        <p:nvSpPr>
          <p:cNvPr id="10" name="Bildeforklaring formet som et avrundet rektangel 9"/>
          <p:cNvSpPr/>
          <p:nvPr/>
        </p:nvSpPr>
        <p:spPr>
          <a:xfrm>
            <a:off x="5436096" y="3501008"/>
            <a:ext cx="3384376" cy="936104"/>
          </a:xfrm>
          <a:prstGeom prst="wedgeRoundRectCallout">
            <a:avLst>
              <a:gd name="adj1" fmla="val -96616"/>
              <a:gd name="adj2" fmla="val 1747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</a:rPr>
              <a:t>server med adresseliste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</a:rPr>
              <a:t>ruter med </a:t>
            </a:r>
            <a:r>
              <a:rPr lang="nb-NO" dirty="0" err="1">
                <a:solidFill>
                  <a:schemeClr val="tx1"/>
                </a:solidFill>
              </a:rPr>
              <a:t>rutingtabellar</a:t>
            </a:r>
            <a:r>
              <a:rPr lang="nb-NO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" name="Bildeforklaring formet som et avrundet rektangel 10"/>
          <p:cNvSpPr/>
          <p:nvPr/>
        </p:nvSpPr>
        <p:spPr>
          <a:xfrm>
            <a:off x="5436096" y="4437112"/>
            <a:ext cx="3384376" cy="720080"/>
          </a:xfrm>
          <a:prstGeom prst="wedgeRoundRectCallout">
            <a:avLst>
              <a:gd name="adj1" fmla="val -95388"/>
              <a:gd name="adj2" fmla="val -1715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>
                <a:solidFill>
                  <a:schemeClr val="tx1"/>
                </a:solidFill>
              </a:rPr>
              <a:t>wifi</a:t>
            </a:r>
            <a:endParaRPr lang="nb-NO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>
                <a:solidFill>
                  <a:schemeClr val="tx1"/>
                </a:solidFill>
              </a:rPr>
              <a:t>kablar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12" name="Bildeforklaring formet som et avrundet rektangel 11"/>
          <p:cNvSpPr/>
          <p:nvPr/>
        </p:nvSpPr>
        <p:spPr>
          <a:xfrm>
            <a:off x="5436096" y="5157192"/>
            <a:ext cx="3384376" cy="648072"/>
          </a:xfrm>
          <a:prstGeom prst="wedgeRoundRectCallout">
            <a:avLst>
              <a:gd name="adj1" fmla="val -94160"/>
              <a:gd name="adj2" fmla="val -4024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</a:rPr>
              <a:t>mobilskjermen</a:t>
            </a:r>
            <a:endParaRPr lang="nb-NO" dirty="0"/>
          </a:p>
        </p:txBody>
      </p:sp>
      <p:sp>
        <p:nvSpPr>
          <p:cNvPr id="13" name="Bildeforklaring formet som et avrundet rektangel 12"/>
          <p:cNvSpPr/>
          <p:nvPr/>
        </p:nvSpPr>
        <p:spPr>
          <a:xfrm>
            <a:off x="5436096" y="5805264"/>
            <a:ext cx="3384376" cy="864096"/>
          </a:xfrm>
          <a:prstGeom prst="wedgeRoundRectCallout">
            <a:avLst>
              <a:gd name="adj1" fmla="val -93178"/>
              <a:gd name="adj2" fmla="val -3831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>
                <a:solidFill>
                  <a:schemeClr val="tx1"/>
                </a:solidFill>
              </a:rPr>
              <a:t>passordbeskytta</a:t>
            </a:r>
            <a:r>
              <a:rPr lang="nb-NO" dirty="0">
                <a:solidFill>
                  <a:schemeClr val="tx1"/>
                </a:solidFill>
              </a:rPr>
              <a:t> (både Snapchat og mobil)</a:t>
            </a:r>
            <a:r>
              <a:rPr lang="nb-NO" dirty="0"/>
              <a:t>ar-del</a:t>
            </a:r>
          </a:p>
        </p:txBody>
      </p:sp>
    </p:spTree>
    <p:extLst>
      <p:ext uri="{BB962C8B-B14F-4D97-AF65-F5344CB8AC3E}">
        <p14:creationId xmlns:p14="http://schemas.microsoft.com/office/powerpoint/2010/main" val="369856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Lag </a:t>
            </a:r>
            <a:r>
              <a:rPr lang="nb-NO" dirty="0" err="1"/>
              <a:t>eit</a:t>
            </a:r>
            <a:r>
              <a:rPr lang="nb-NO" dirty="0"/>
              <a:t> flytskjema</a:t>
            </a:r>
            <a:br>
              <a:rPr lang="nb-NO" dirty="0"/>
            </a:br>
            <a:r>
              <a:rPr lang="nb-NO" sz="2400" dirty="0"/>
              <a:t>sende </a:t>
            </a:r>
            <a:r>
              <a:rPr lang="nb-NO" sz="2400" dirty="0" err="1"/>
              <a:t>ein</a:t>
            </a:r>
            <a:r>
              <a:rPr lang="nb-NO" sz="2400" dirty="0"/>
              <a:t> pakke</a:t>
            </a:r>
            <a:endParaRPr lang="nb-NO" dirty="0"/>
          </a:p>
        </p:txBody>
      </p:sp>
      <p:grpSp>
        <p:nvGrpSpPr>
          <p:cNvPr id="13" name="Group 12"/>
          <p:cNvGrpSpPr/>
          <p:nvPr/>
        </p:nvGrpSpPr>
        <p:grpSpPr>
          <a:xfrm>
            <a:off x="683568" y="1916832"/>
            <a:ext cx="8302072" cy="4781289"/>
            <a:chOff x="827584" y="1052736"/>
            <a:chExt cx="8374584" cy="4925577"/>
          </a:xfrm>
        </p:grpSpPr>
        <p:cxnSp>
          <p:nvCxnSpPr>
            <p:cNvPr id="19" name="Rett pil 18"/>
            <p:cNvCxnSpPr/>
            <p:nvPr/>
          </p:nvCxnSpPr>
          <p:spPr>
            <a:xfrm flipH="1">
              <a:off x="5148064" y="5229200"/>
              <a:ext cx="682330" cy="14823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Rett pil 37"/>
            <p:cNvCxnSpPr/>
            <p:nvPr/>
          </p:nvCxnSpPr>
          <p:spPr>
            <a:xfrm flipH="1">
              <a:off x="6876256" y="3933056"/>
              <a:ext cx="531728" cy="72008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kstSylinder 17"/>
            <p:cNvSpPr txBox="1"/>
            <p:nvPr/>
          </p:nvSpPr>
          <p:spPr>
            <a:xfrm>
              <a:off x="7297725" y="2708920"/>
              <a:ext cx="1904443" cy="3170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dirty="0"/>
                <a:t>sender all posten til </a:t>
              </a:r>
              <a:r>
                <a:rPr lang="nb-NO" sz="1400" dirty="0" err="1"/>
                <a:t>ein</a:t>
              </a:r>
              <a:endParaRPr lang="nb-NO" sz="1400" dirty="0"/>
            </a:p>
          </p:txBody>
        </p:sp>
        <p:sp>
          <p:nvSpPr>
            <p:cNvPr id="7" name="TekstSylinder 6"/>
            <p:cNvSpPr txBox="1"/>
            <p:nvPr/>
          </p:nvSpPr>
          <p:spPr>
            <a:xfrm>
              <a:off x="2627784" y="1700808"/>
              <a:ext cx="1440160" cy="38047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b-NO" dirty="0" err="1"/>
                <a:t>sendar</a:t>
              </a:r>
              <a:endParaRPr lang="nb-NO" dirty="0"/>
            </a:p>
          </p:txBody>
        </p:sp>
        <p:sp>
          <p:nvSpPr>
            <p:cNvPr id="10" name="TekstSylinder 9"/>
            <p:cNvSpPr txBox="1"/>
            <p:nvPr/>
          </p:nvSpPr>
          <p:spPr>
            <a:xfrm>
              <a:off x="5669523" y="1853208"/>
              <a:ext cx="144016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b-NO" dirty="0"/>
                <a:t>post i butikk</a:t>
              </a:r>
            </a:p>
          </p:txBody>
        </p:sp>
        <p:sp>
          <p:nvSpPr>
            <p:cNvPr id="11" name="TekstSylinder 10"/>
            <p:cNvSpPr txBox="1"/>
            <p:nvPr/>
          </p:nvSpPr>
          <p:spPr>
            <a:xfrm>
              <a:off x="7092280" y="3356992"/>
              <a:ext cx="144016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b-NO" dirty="0"/>
                <a:t>terminal</a:t>
              </a:r>
            </a:p>
          </p:txBody>
        </p:sp>
        <p:sp>
          <p:nvSpPr>
            <p:cNvPr id="12" name="TekstSylinder 11"/>
            <p:cNvSpPr txBox="1"/>
            <p:nvPr/>
          </p:nvSpPr>
          <p:spPr>
            <a:xfrm>
              <a:off x="971600" y="4725144"/>
              <a:ext cx="144016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b-NO" dirty="0"/>
                <a:t>bud</a:t>
              </a:r>
            </a:p>
          </p:txBody>
        </p:sp>
        <p:cxnSp>
          <p:nvCxnSpPr>
            <p:cNvPr id="16" name="Rett pil 15"/>
            <p:cNvCxnSpPr>
              <a:stCxn id="7" idx="3"/>
              <a:endCxn id="10" idx="1"/>
            </p:cNvCxnSpPr>
            <p:nvPr/>
          </p:nvCxnSpPr>
          <p:spPr>
            <a:xfrm>
              <a:off x="4067944" y="1891047"/>
              <a:ext cx="1601579" cy="14682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pil 19"/>
            <p:cNvCxnSpPr/>
            <p:nvPr/>
          </p:nvCxnSpPr>
          <p:spPr>
            <a:xfrm>
              <a:off x="7092280" y="2348880"/>
              <a:ext cx="360040" cy="86409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kstSylinder 35"/>
            <p:cNvSpPr txBox="1"/>
            <p:nvPr/>
          </p:nvSpPr>
          <p:spPr>
            <a:xfrm>
              <a:off x="5940152" y="4725144"/>
              <a:ext cx="980833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b-NO" dirty="0"/>
                <a:t>fly</a:t>
              </a:r>
            </a:p>
          </p:txBody>
        </p:sp>
        <p:sp>
          <p:nvSpPr>
            <p:cNvPr id="2" name="TekstSylinder 1"/>
            <p:cNvSpPr txBox="1"/>
            <p:nvPr/>
          </p:nvSpPr>
          <p:spPr>
            <a:xfrm>
              <a:off x="4167969" y="1544053"/>
              <a:ext cx="2399633" cy="3170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dirty="0"/>
                <a:t>leverer </a:t>
              </a:r>
              <a:r>
                <a:rPr lang="nb-NO" sz="1400" dirty="0" err="1"/>
                <a:t>ein</a:t>
              </a:r>
              <a:r>
                <a:rPr lang="nb-NO" sz="1400" dirty="0"/>
                <a:t> adressert pakke på</a:t>
              </a:r>
            </a:p>
          </p:txBody>
        </p:sp>
        <p:sp>
          <p:nvSpPr>
            <p:cNvPr id="21" name="TekstSylinder 20"/>
            <p:cNvSpPr txBox="1"/>
            <p:nvPr/>
          </p:nvSpPr>
          <p:spPr>
            <a:xfrm>
              <a:off x="7380312" y="4149080"/>
              <a:ext cx="1364697" cy="7609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400" dirty="0"/>
                <a:t>Pakken transporteres </a:t>
              </a:r>
              <a:r>
                <a:rPr lang="nb-NO" sz="1400" dirty="0" err="1"/>
                <a:t>derfrå</a:t>
              </a:r>
              <a:r>
                <a:rPr lang="nb-NO" sz="1400" dirty="0"/>
                <a:t> med </a:t>
              </a:r>
              <a:r>
                <a:rPr lang="nb-NO" sz="1400" dirty="0" err="1"/>
                <a:t>eit</a:t>
              </a:r>
              <a:r>
                <a:rPr lang="nb-NO" sz="1400" dirty="0"/>
                <a:t> </a:t>
              </a:r>
            </a:p>
          </p:txBody>
        </p:sp>
        <p:sp>
          <p:nvSpPr>
            <p:cNvPr id="23" name="TekstSylinder 22"/>
            <p:cNvSpPr txBox="1"/>
            <p:nvPr/>
          </p:nvSpPr>
          <p:spPr>
            <a:xfrm>
              <a:off x="1043608" y="2852936"/>
              <a:ext cx="1440160" cy="38047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b-NO" dirty="0" err="1"/>
                <a:t>mottakar</a:t>
              </a:r>
              <a:endParaRPr lang="nb-NO" dirty="0"/>
            </a:p>
          </p:txBody>
        </p:sp>
        <p:sp>
          <p:nvSpPr>
            <p:cNvPr id="25" name="TekstSylinder 24"/>
            <p:cNvSpPr txBox="1"/>
            <p:nvPr/>
          </p:nvSpPr>
          <p:spPr>
            <a:xfrm>
              <a:off x="3491880" y="5301208"/>
              <a:ext cx="144016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b-NO" dirty="0"/>
                <a:t>postmottak</a:t>
              </a:r>
            </a:p>
          </p:txBody>
        </p:sp>
        <p:cxnSp>
          <p:nvCxnSpPr>
            <p:cNvPr id="27" name="Rett pil 26"/>
            <p:cNvCxnSpPr/>
            <p:nvPr/>
          </p:nvCxnSpPr>
          <p:spPr>
            <a:xfrm flipH="1" flipV="1">
              <a:off x="2411760" y="5157192"/>
              <a:ext cx="1007478" cy="24532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pil 28"/>
            <p:cNvCxnSpPr/>
            <p:nvPr/>
          </p:nvCxnSpPr>
          <p:spPr>
            <a:xfrm flipV="1">
              <a:off x="1384774" y="3429000"/>
              <a:ext cx="18874" cy="120584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kstSylinder 32"/>
            <p:cNvSpPr txBox="1"/>
            <p:nvPr/>
          </p:nvSpPr>
          <p:spPr>
            <a:xfrm>
              <a:off x="4716016" y="5661248"/>
              <a:ext cx="1966342" cy="3170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dirty="0"/>
                <a:t>pakken </a:t>
              </a:r>
              <a:r>
                <a:rPr lang="nb-NO" sz="1400" dirty="0" err="1"/>
                <a:t>hamnar</a:t>
              </a:r>
              <a:r>
                <a:rPr lang="nb-NO" sz="1400" dirty="0"/>
                <a:t> på riktig</a:t>
              </a:r>
            </a:p>
          </p:txBody>
        </p:sp>
        <p:sp>
          <p:nvSpPr>
            <p:cNvPr id="34" name="TekstSylinder 33"/>
            <p:cNvSpPr txBox="1"/>
            <p:nvPr/>
          </p:nvSpPr>
          <p:spPr>
            <a:xfrm>
              <a:off x="1475656" y="5373216"/>
              <a:ext cx="1552473" cy="539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400" dirty="0"/>
                <a:t>pakken blir tatt med ut av </a:t>
              </a:r>
              <a:r>
                <a:rPr lang="nb-NO" sz="1400" dirty="0" err="1"/>
                <a:t>eit</a:t>
              </a:r>
              <a:r>
                <a:rPr lang="nb-NO" sz="1400" dirty="0"/>
                <a:t> </a:t>
              </a:r>
            </a:p>
          </p:txBody>
        </p:sp>
        <p:sp>
          <p:nvSpPr>
            <p:cNvPr id="35" name="TekstSylinder 34"/>
            <p:cNvSpPr txBox="1"/>
            <p:nvPr/>
          </p:nvSpPr>
          <p:spPr>
            <a:xfrm>
              <a:off x="1619672" y="3861048"/>
              <a:ext cx="15188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dirty="0"/>
                <a:t>Leverer pakken til </a:t>
              </a:r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4" y="1052736"/>
              <a:ext cx="1190007" cy="1368152"/>
            </a:xfrm>
            <a:prstGeom prst="rect">
              <a:avLst/>
            </a:prstGeom>
          </p:spPr>
        </p:pic>
      </p:grpSp>
      <p:sp>
        <p:nvSpPr>
          <p:cNvPr id="26" name="Oval Callout 25"/>
          <p:cNvSpPr/>
          <p:nvPr/>
        </p:nvSpPr>
        <p:spPr>
          <a:xfrm>
            <a:off x="6487648" y="548679"/>
            <a:ext cx="2476840" cy="173480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I </a:t>
            </a:r>
            <a:r>
              <a:rPr lang="nb-NO" dirty="0" err="1"/>
              <a:t>førre</a:t>
            </a:r>
            <a:r>
              <a:rPr lang="nb-NO" dirty="0"/>
              <a:t> økt </a:t>
            </a:r>
            <a:r>
              <a:rPr lang="nb-NO" dirty="0" err="1"/>
              <a:t>såg</a:t>
            </a:r>
            <a:r>
              <a:rPr lang="nb-NO" dirty="0"/>
              <a:t> vi </a:t>
            </a:r>
            <a:r>
              <a:rPr lang="nb-NO" dirty="0" err="1"/>
              <a:t>eit</a:t>
            </a:r>
            <a:r>
              <a:rPr lang="nb-NO" dirty="0"/>
              <a:t> flytskjema for systemet å sende </a:t>
            </a:r>
            <a:r>
              <a:rPr lang="nb-NO" dirty="0" err="1"/>
              <a:t>ein</a:t>
            </a:r>
            <a:r>
              <a:rPr lang="nb-NO" dirty="0"/>
              <a:t> pakke</a:t>
            </a:r>
          </a:p>
        </p:txBody>
      </p:sp>
    </p:spTree>
    <p:extLst>
      <p:ext uri="{BB962C8B-B14F-4D97-AF65-F5344CB8AC3E}">
        <p14:creationId xmlns:p14="http://schemas.microsoft.com/office/powerpoint/2010/main" val="1517079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628800"/>
            <a:ext cx="3639000" cy="3639000"/>
          </a:xfrm>
          <a:prstGeom prst="rect">
            <a:avLst/>
          </a:prstGeom>
        </p:spPr>
      </p:pic>
      <p:sp>
        <p:nvSpPr>
          <p:cNvPr id="5" name="Tittel 2"/>
          <p:cNvSpPr>
            <a:spLocks noGrp="1"/>
          </p:cNvSpPr>
          <p:nvPr/>
        </p:nvSpPr>
        <p:spPr>
          <a:xfrm>
            <a:off x="457200" y="3944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4700" dirty="0"/>
              <a:t>Flytskjema</a:t>
            </a:r>
            <a:r>
              <a:rPr lang="nn-NO" sz="4700" dirty="0"/>
              <a:t> </a:t>
            </a:r>
            <a:endParaRPr lang="nn-NO" sz="3200" dirty="0"/>
          </a:p>
          <a:p>
            <a:br>
              <a:rPr lang="nn-NO" sz="3200" dirty="0"/>
            </a:br>
            <a:endParaRPr lang="nb-NO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11560" y="1600200"/>
            <a:ext cx="4824536" cy="4525963"/>
          </a:xfrm>
        </p:spPr>
        <p:txBody>
          <a:bodyPr/>
          <a:lstStyle/>
          <a:p>
            <a:r>
              <a:rPr lang="nn-NO" sz="2200" dirty="0"/>
              <a:t>ei grafisk framstilling av eit system eller ein prosess </a:t>
            </a:r>
          </a:p>
          <a:p>
            <a:r>
              <a:rPr lang="nn-NO" sz="2200" dirty="0"/>
              <a:t>framstillinga illustrerer samanhengar mellom dei ulike delane av systemet eller prosessen  </a:t>
            </a:r>
          </a:p>
          <a:p>
            <a:r>
              <a:rPr lang="nn-NO" sz="2200" dirty="0"/>
              <a:t>det brukas ofte pilar til å vise den kronologiske ordenen i systemet</a:t>
            </a:r>
          </a:p>
          <a:p>
            <a:r>
              <a:rPr lang="nn-NO" sz="2200" dirty="0"/>
              <a:t>kan innehalde både tekst og symbol</a:t>
            </a:r>
          </a:p>
          <a:p>
            <a:pPr marL="0" indent="0">
              <a:buNone/>
            </a:pPr>
            <a:endParaRPr lang="nb-NO" sz="2200" dirty="0"/>
          </a:p>
          <a:p>
            <a:endParaRPr lang="nn-NO" sz="2200" dirty="0"/>
          </a:p>
          <a:p>
            <a:endParaRPr lang="nn-NO" sz="2200" dirty="0"/>
          </a:p>
          <a:p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479495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val Callout 42"/>
          <p:cNvSpPr/>
          <p:nvPr/>
        </p:nvSpPr>
        <p:spPr>
          <a:xfrm>
            <a:off x="1980274" y="3458841"/>
            <a:ext cx="2609549" cy="1577712"/>
          </a:xfrm>
          <a:prstGeom prst="wedgeEllipseCallout">
            <a:avLst>
              <a:gd name="adj1" fmla="val -86544"/>
              <a:gd name="adj2" fmla="val -447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2. </a:t>
            </a:r>
            <a:r>
              <a:rPr lang="nb-NO" dirty="0" err="1"/>
              <a:t>Førespurnaden</a:t>
            </a:r>
            <a:r>
              <a:rPr lang="nb-NO" dirty="0"/>
              <a:t> </a:t>
            </a:r>
            <a:r>
              <a:rPr lang="nb-NO" dirty="0" err="1"/>
              <a:t>sendast</a:t>
            </a:r>
            <a:r>
              <a:rPr lang="nb-NO" dirty="0"/>
              <a:t> trådlaust med wifi </a:t>
            </a:r>
            <a:r>
              <a:rPr lang="nb-NO" dirty="0" err="1"/>
              <a:t>frå</a:t>
            </a:r>
            <a:r>
              <a:rPr lang="nb-NO" dirty="0"/>
              <a:t> PC til </a:t>
            </a:r>
            <a:r>
              <a:rPr lang="nb-NO" dirty="0" err="1"/>
              <a:t>hjemmeruter</a:t>
            </a:r>
            <a:endParaRPr lang="nb-NO" dirty="0"/>
          </a:p>
        </p:txBody>
      </p:sp>
      <p:sp>
        <p:nvSpPr>
          <p:cNvPr id="40" name="Oval Callout 39"/>
          <p:cNvSpPr/>
          <p:nvPr/>
        </p:nvSpPr>
        <p:spPr>
          <a:xfrm>
            <a:off x="3555072" y="5210659"/>
            <a:ext cx="2592288" cy="1224136"/>
          </a:xfrm>
          <a:prstGeom prst="wedgeEllipseCallout">
            <a:avLst>
              <a:gd name="adj1" fmla="val -120763"/>
              <a:gd name="adj2" fmla="val -776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1. Skriv nettadressa i </a:t>
            </a:r>
            <a:r>
              <a:rPr lang="nb-NO" dirty="0" err="1"/>
              <a:t>nettlesaren</a:t>
            </a:r>
            <a:endParaRPr lang="nb-NO" dirty="0"/>
          </a:p>
        </p:txBody>
      </p:sp>
      <p:sp>
        <p:nvSpPr>
          <p:cNvPr id="48" name="Oval Callout 47"/>
          <p:cNvSpPr/>
          <p:nvPr/>
        </p:nvSpPr>
        <p:spPr>
          <a:xfrm>
            <a:off x="2925771" y="5210659"/>
            <a:ext cx="3312368" cy="1386456"/>
          </a:xfrm>
          <a:prstGeom prst="wedgeEllipseCallout">
            <a:avLst>
              <a:gd name="adj1" fmla="val -83681"/>
              <a:gd name="adj2" fmla="val -86033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7. Informasjonen </a:t>
            </a:r>
            <a:r>
              <a:rPr lang="nb-NO" dirty="0" err="1"/>
              <a:t>visast</a:t>
            </a:r>
            <a:r>
              <a:rPr lang="nb-NO" dirty="0"/>
              <a:t> som nettside i </a:t>
            </a:r>
            <a:r>
              <a:rPr lang="nb-NO" dirty="0" err="1"/>
              <a:t>nettlesaren</a:t>
            </a:r>
            <a:endParaRPr lang="nb-NO" dirty="0"/>
          </a:p>
        </p:txBody>
      </p:sp>
      <p:sp>
        <p:nvSpPr>
          <p:cNvPr id="47" name="Oval Callout 46"/>
          <p:cNvSpPr/>
          <p:nvPr/>
        </p:nvSpPr>
        <p:spPr>
          <a:xfrm>
            <a:off x="2205985" y="3498282"/>
            <a:ext cx="2535694" cy="1506718"/>
          </a:xfrm>
          <a:prstGeom prst="wedgeEllipseCallout">
            <a:avLst>
              <a:gd name="adj1" fmla="val -61535"/>
              <a:gd name="adj2" fmla="val -50028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6. Informasjonen </a:t>
            </a:r>
            <a:r>
              <a:rPr lang="nb-NO" dirty="0" err="1"/>
              <a:t>sendast</a:t>
            </a:r>
            <a:r>
              <a:rPr lang="nb-NO" dirty="0"/>
              <a:t> trådlaust </a:t>
            </a:r>
            <a:r>
              <a:rPr lang="nb-NO" dirty="0" err="1"/>
              <a:t>frå</a:t>
            </a:r>
            <a:r>
              <a:rPr lang="nb-NO" dirty="0"/>
              <a:t> </a:t>
            </a:r>
            <a:r>
              <a:rPr lang="nb-NO" dirty="0" err="1"/>
              <a:t>hjemmeruter</a:t>
            </a:r>
            <a:r>
              <a:rPr lang="nb-NO" dirty="0"/>
              <a:t> til PC</a:t>
            </a:r>
          </a:p>
        </p:txBody>
      </p:sp>
      <p:pic>
        <p:nvPicPr>
          <p:cNvPr id="58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868" y="2787421"/>
            <a:ext cx="1105490" cy="714464"/>
          </a:xfrm>
          <a:prstGeom prst="rect">
            <a:avLst/>
          </a:prstGeom>
        </p:spPr>
      </p:pic>
      <p:pic>
        <p:nvPicPr>
          <p:cNvPr id="57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6992" y="1438661"/>
            <a:ext cx="1105490" cy="714464"/>
          </a:xfrm>
          <a:prstGeom prst="rect">
            <a:avLst/>
          </a:prstGeom>
        </p:spPr>
      </p:pic>
      <p:grpSp>
        <p:nvGrpSpPr>
          <p:cNvPr id="53" name="Gruppe 10"/>
          <p:cNvGrpSpPr/>
          <p:nvPr/>
        </p:nvGrpSpPr>
        <p:grpSpPr>
          <a:xfrm>
            <a:off x="222798" y="4425764"/>
            <a:ext cx="2093066" cy="1794185"/>
            <a:chOff x="6510533" y="1031503"/>
            <a:chExt cx="1342527" cy="1071155"/>
          </a:xfrm>
        </p:grpSpPr>
        <p:sp>
          <p:nvSpPr>
            <p:cNvPr id="55" name="Rectangle 43"/>
            <p:cNvSpPr/>
            <p:nvPr/>
          </p:nvSpPr>
          <p:spPr>
            <a:xfrm>
              <a:off x="6523850" y="1841048"/>
              <a:ext cx="1329210" cy="26161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b-NO" sz="1100" b="1" dirty="0"/>
                <a:t>Bærbar datamaskin</a:t>
              </a:r>
            </a:p>
          </p:txBody>
        </p:sp>
        <p:pic>
          <p:nvPicPr>
            <p:cNvPr id="56" name="Picture 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0533" y="1031503"/>
              <a:ext cx="1341772" cy="885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023" y="3174388"/>
            <a:ext cx="648072" cy="73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uppe 2"/>
          <p:cNvGrpSpPr/>
          <p:nvPr/>
        </p:nvGrpSpPr>
        <p:grpSpPr>
          <a:xfrm>
            <a:off x="872909" y="1363073"/>
            <a:ext cx="1322827" cy="1493444"/>
            <a:chOff x="251520" y="2706692"/>
            <a:chExt cx="1322827" cy="1493444"/>
          </a:xfrm>
        </p:grpSpPr>
        <p:pic>
          <p:nvPicPr>
            <p:cNvPr id="5" name="Picture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2706692"/>
              <a:ext cx="1322827" cy="990743"/>
            </a:xfrm>
            <a:prstGeom prst="rect">
              <a:avLst/>
            </a:prstGeom>
          </p:spPr>
        </p:pic>
        <p:sp>
          <p:nvSpPr>
            <p:cNvPr id="6" name="Rectangle 35"/>
            <p:cNvSpPr/>
            <p:nvPr/>
          </p:nvSpPr>
          <p:spPr>
            <a:xfrm>
              <a:off x="261459" y="3599972"/>
              <a:ext cx="1236422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b-NO" sz="1100" b="1" dirty="0" err="1"/>
                <a:t>Hjemmeruter</a:t>
              </a:r>
              <a:r>
                <a:rPr lang="nb-NO" sz="1100" b="1" dirty="0"/>
                <a:t> </a:t>
              </a:r>
              <a:br>
                <a:rPr lang="nb-NO" sz="1100" b="1" dirty="0"/>
              </a:br>
              <a:r>
                <a:rPr lang="nb-NO" sz="1100" b="1" dirty="0"/>
                <a:t>(trådlaus og kabel)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495193" y="1062359"/>
            <a:ext cx="4139680" cy="3293530"/>
            <a:chOff x="1583160" y="2043314"/>
            <a:chExt cx="6486316" cy="400117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3160" y="5318577"/>
              <a:ext cx="1116632" cy="599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216" y="5445224"/>
              <a:ext cx="1116632" cy="599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120" y="2913346"/>
              <a:ext cx="1116632" cy="599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2708920"/>
              <a:ext cx="1116632" cy="599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4005064"/>
              <a:ext cx="1116632" cy="599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4355440"/>
              <a:ext cx="1116632" cy="599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4" name="Rett linje 4"/>
            <p:cNvCxnSpPr/>
            <p:nvPr/>
          </p:nvCxnSpPr>
          <p:spPr>
            <a:xfrm>
              <a:off x="2987824" y="3008550"/>
              <a:ext cx="2736304" cy="604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/>
            <p:cNvCxnSpPr/>
            <p:nvPr/>
          </p:nvCxnSpPr>
          <p:spPr>
            <a:xfrm>
              <a:off x="2677682" y="5681825"/>
              <a:ext cx="3910542" cy="1234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/>
            <p:cNvCxnSpPr/>
            <p:nvPr/>
          </p:nvCxnSpPr>
          <p:spPr>
            <a:xfrm>
              <a:off x="2898068" y="3068960"/>
              <a:ext cx="2394012" cy="13681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21"/>
            <p:cNvCxnSpPr/>
            <p:nvPr/>
          </p:nvCxnSpPr>
          <p:spPr>
            <a:xfrm>
              <a:off x="3472104" y="4437112"/>
              <a:ext cx="1603952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26"/>
            <p:cNvCxnSpPr/>
            <p:nvPr/>
          </p:nvCxnSpPr>
          <p:spPr>
            <a:xfrm flipH="1">
              <a:off x="5724128" y="3351572"/>
              <a:ext cx="486309" cy="10914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tt linje 27"/>
            <p:cNvCxnSpPr/>
            <p:nvPr/>
          </p:nvCxnSpPr>
          <p:spPr>
            <a:xfrm flipH="1">
              <a:off x="2538028" y="4822742"/>
              <a:ext cx="2663107" cy="6760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ett linje 28"/>
            <p:cNvCxnSpPr/>
            <p:nvPr/>
          </p:nvCxnSpPr>
          <p:spPr>
            <a:xfrm>
              <a:off x="5416320" y="4886199"/>
              <a:ext cx="1099896" cy="73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ett linje 34"/>
            <p:cNvCxnSpPr/>
            <p:nvPr/>
          </p:nvCxnSpPr>
          <p:spPr>
            <a:xfrm flipH="1">
              <a:off x="6604517" y="2408639"/>
              <a:ext cx="336932" cy="6603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ett linje 36"/>
            <p:cNvCxnSpPr>
              <a:stCxn id="31" idx="1"/>
              <a:endCxn id="10" idx="3"/>
            </p:cNvCxnSpPr>
            <p:nvPr/>
          </p:nvCxnSpPr>
          <p:spPr>
            <a:xfrm flipH="1" flipV="1">
              <a:off x="6768751" y="3212976"/>
              <a:ext cx="448391" cy="2491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ett linje 38"/>
            <p:cNvCxnSpPr/>
            <p:nvPr/>
          </p:nvCxnSpPr>
          <p:spPr>
            <a:xfrm flipH="1">
              <a:off x="7509308" y="4932340"/>
              <a:ext cx="293687" cy="824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39"/>
            <p:cNvCxnSpPr>
              <a:endCxn id="9" idx="3"/>
            </p:cNvCxnSpPr>
            <p:nvPr/>
          </p:nvCxnSpPr>
          <p:spPr>
            <a:xfrm flipH="1" flipV="1">
              <a:off x="7632849" y="5744854"/>
              <a:ext cx="436627" cy="2387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47"/>
            <p:cNvCxnSpPr/>
            <p:nvPr/>
          </p:nvCxnSpPr>
          <p:spPr>
            <a:xfrm flipH="1">
              <a:off x="2727777" y="2446711"/>
              <a:ext cx="520094" cy="3111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Picture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7143" y="3138953"/>
              <a:ext cx="532962" cy="646422"/>
            </a:xfrm>
            <a:prstGeom prst="rect">
              <a:avLst/>
            </a:prstGeom>
          </p:spPr>
        </p:pic>
        <p:pic>
          <p:nvPicPr>
            <p:cNvPr id="34" name="Picture 6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4579" y="2060489"/>
              <a:ext cx="751798" cy="496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" name="Picture 6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4518" y="2043314"/>
              <a:ext cx="751798" cy="496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9" name="Right Arrow 38"/>
          <p:cNvSpPr/>
          <p:nvPr/>
        </p:nvSpPr>
        <p:spPr>
          <a:xfrm rot="2168397">
            <a:off x="1970955" y="2987541"/>
            <a:ext cx="2765020" cy="856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1" name="Right Arrow 40"/>
          <p:cNvSpPr/>
          <p:nvPr/>
        </p:nvSpPr>
        <p:spPr>
          <a:xfrm rot="12974215">
            <a:off x="1985577" y="2881062"/>
            <a:ext cx="2790051" cy="45719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6" name="Oval Callout 45"/>
          <p:cNvSpPr/>
          <p:nvPr/>
        </p:nvSpPr>
        <p:spPr>
          <a:xfrm>
            <a:off x="6098340" y="1778517"/>
            <a:ext cx="2794140" cy="1816173"/>
          </a:xfrm>
          <a:prstGeom prst="wedgeEllipseCallout">
            <a:avLst>
              <a:gd name="adj1" fmla="val -81363"/>
              <a:gd name="adj2" fmla="val -14468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5. Sender informasjonen tilbake via kabel og nettverksrutere til </a:t>
            </a:r>
            <a:r>
              <a:rPr lang="nb-NO" dirty="0" err="1"/>
              <a:t>hjemmeruter</a:t>
            </a:r>
            <a:endParaRPr lang="nb-NO" dirty="0"/>
          </a:p>
        </p:txBody>
      </p:sp>
      <p:sp>
        <p:nvSpPr>
          <p:cNvPr id="49" name="Right Arrow 48"/>
          <p:cNvSpPr/>
          <p:nvPr/>
        </p:nvSpPr>
        <p:spPr>
          <a:xfrm rot="16200000">
            <a:off x="530352" y="3350976"/>
            <a:ext cx="1026509" cy="1153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0" name="Right Arrow 49"/>
          <p:cNvSpPr/>
          <p:nvPr/>
        </p:nvSpPr>
        <p:spPr>
          <a:xfrm rot="5400000">
            <a:off x="1417225" y="3358837"/>
            <a:ext cx="956319" cy="169779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51" name="Rett linje 27"/>
          <p:cNvCxnSpPr/>
          <p:nvPr/>
        </p:nvCxnSpPr>
        <p:spPr>
          <a:xfrm flipH="1" flipV="1">
            <a:off x="2195737" y="2212637"/>
            <a:ext cx="2366839" cy="16499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ett linje 27"/>
          <p:cNvCxnSpPr/>
          <p:nvPr/>
        </p:nvCxnSpPr>
        <p:spPr>
          <a:xfrm flipH="1">
            <a:off x="4741680" y="3096056"/>
            <a:ext cx="586110" cy="7255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ett linje 27"/>
          <p:cNvCxnSpPr/>
          <p:nvPr/>
        </p:nvCxnSpPr>
        <p:spPr>
          <a:xfrm>
            <a:off x="4932041" y="2103523"/>
            <a:ext cx="402350" cy="6642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Rett linje 27"/>
          <p:cNvCxnSpPr/>
          <p:nvPr/>
        </p:nvCxnSpPr>
        <p:spPr>
          <a:xfrm flipH="1">
            <a:off x="4104512" y="1756623"/>
            <a:ext cx="6437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ight Arrow 38"/>
          <p:cNvSpPr/>
          <p:nvPr/>
        </p:nvSpPr>
        <p:spPr>
          <a:xfrm rot="18630570">
            <a:off x="4593575" y="3441169"/>
            <a:ext cx="867800" cy="485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5" name="Right Arrow 38"/>
          <p:cNvSpPr/>
          <p:nvPr/>
        </p:nvSpPr>
        <p:spPr>
          <a:xfrm rot="14554291">
            <a:off x="4746530" y="2420932"/>
            <a:ext cx="728511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6" name="Right Arrow 38"/>
          <p:cNvSpPr/>
          <p:nvPr/>
        </p:nvSpPr>
        <p:spPr>
          <a:xfrm rot="10800000" flipV="1">
            <a:off x="4108100" y="1707974"/>
            <a:ext cx="63456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7" name="Right Arrow 40"/>
          <p:cNvSpPr/>
          <p:nvPr/>
        </p:nvSpPr>
        <p:spPr>
          <a:xfrm>
            <a:off x="4100997" y="1830381"/>
            <a:ext cx="647284" cy="86451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8" name="Right Arrow 40"/>
          <p:cNvSpPr/>
          <p:nvPr/>
        </p:nvSpPr>
        <p:spPr>
          <a:xfrm rot="3753343">
            <a:off x="4865058" y="2386406"/>
            <a:ext cx="738978" cy="704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9" name="Right Arrow 40"/>
          <p:cNvSpPr/>
          <p:nvPr/>
        </p:nvSpPr>
        <p:spPr>
          <a:xfrm rot="7897192">
            <a:off x="4746097" y="3439254"/>
            <a:ext cx="808695" cy="45719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33" name="Tittel 1032"/>
          <p:cNvSpPr>
            <a:spLocks noGrp="1"/>
          </p:cNvSpPr>
          <p:nvPr>
            <p:ph type="title"/>
          </p:nvPr>
        </p:nvSpPr>
        <p:spPr>
          <a:xfrm>
            <a:off x="447776" y="188640"/>
            <a:ext cx="8229600" cy="571500"/>
          </a:xfrm>
        </p:spPr>
        <p:txBody>
          <a:bodyPr>
            <a:normAutofit fontScale="90000"/>
          </a:bodyPr>
          <a:lstStyle/>
          <a:p>
            <a:r>
              <a:rPr lang="nb-NO" dirty="0"/>
              <a:t>Flytskjema for å hente ei nettside</a:t>
            </a:r>
          </a:p>
        </p:txBody>
      </p:sp>
      <p:sp>
        <p:nvSpPr>
          <p:cNvPr id="44" name="Oval Callout 43"/>
          <p:cNvSpPr/>
          <p:nvPr/>
        </p:nvSpPr>
        <p:spPr>
          <a:xfrm>
            <a:off x="985950" y="578817"/>
            <a:ext cx="2828876" cy="1412621"/>
          </a:xfrm>
          <a:prstGeom prst="wedgeEllipseCallout">
            <a:avLst>
              <a:gd name="adj1" fmla="val 14553"/>
              <a:gd name="adj2" fmla="val 750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3. </a:t>
            </a:r>
            <a:r>
              <a:rPr lang="nb-NO" dirty="0" err="1"/>
              <a:t>Førespurnaden</a:t>
            </a:r>
            <a:r>
              <a:rPr lang="nb-NO" dirty="0"/>
              <a:t> </a:t>
            </a:r>
            <a:r>
              <a:rPr lang="nb-NO" dirty="0" err="1"/>
              <a:t>sendast</a:t>
            </a:r>
            <a:r>
              <a:rPr lang="nb-NO" dirty="0"/>
              <a:t> via kabel  og </a:t>
            </a:r>
            <a:r>
              <a:rPr lang="nb-NO" dirty="0" err="1"/>
              <a:t>nettverksruterar</a:t>
            </a:r>
            <a:r>
              <a:rPr lang="nb-NO" dirty="0"/>
              <a:t> til rett server</a:t>
            </a:r>
          </a:p>
        </p:txBody>
      </p:sp>
      <p:sp>
        <p:nvSpPr>
          <p:cNvPr id="45" name="Oval Callout 44"/>
          <p:cNvSpPr/>
          <p:nvPr/>
        </p:nvSpPr>
        <p:spPr>
          <a:xfrm>
            <a:off x="5453425" y="578817"/>
            <a:ext cx="3312368" cy="1199702"/>
          </a:xfrm>
          <a:prstGeom prst="wedgeEllipseCallout">
            <a:avLst>
              <a:gd name="adj1" fmla="val -91161"/>
              <a:gd name="adj2" fmla="val 335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4. Server finn fram informasjonen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6300192" y="5301208"/>
            <a:ext cx="2664296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Vi lager </a:t>
            </a:r>
            <a:r>
              <a:rPr lang="nb-NO" dirty="0" err="1"/>
              <a:t>eit</a:t>
            </a:r>
            <a:r>
              <a:rPr lang="nb-NO" dirty="0"/>
              <a:t> </a:t>
            </a:r>
            <a:r>
              <a:rPr lang="nb-NO" dirty="0" err="1"/>
              <a:t>ryddigare</a:t>
            </a:r>
            <a:r>
              <a:rPr lang="nb-NO" dirty="0"/>
              <a:t> flytskjema på neste side</a:t>
            </a:r>
          </a:p>
        </p:txBody>
      </p:sp>
    </p:spTree>
    <p:extLst>
      <p:ext uri="{BB962C8B-B14F-4D97-AF65-F5344CB8AC3E}">
        <p14:creationId xmlns:p14="http://schemas.microsoft.com/office/powerpoint/2010/main" val="225208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0" grpId="0" animBg="1"/>
      <p:bldP spid="48" grpId="0" animBg="1"/>
      <p:bldP spid="47" grpId="0" animBg="1"/>
      <p:bldP spid="39" grpId="0" animBg="1"/>
      <p:bldP spid="41" grpId="0" animBg="1"/>
      <p:bldP spid="46" grpId="0" animBg="1"/>
      <p:bldP spid="49" grpId="0" animBg="1"/>
      <p:bldP spid="50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44" grpId="0" animBg="1"/>
      <p:bldP spid="4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nb-NO" dirty="0"/>
              <a:t>Flytskjema for å hente ei nettside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3428573" y="1705199"/>
            <a:ext cx="14401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pc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6268230" y="2281188"/>
            <a:ext cx="14401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dirty="0" err="1"/>
              <a:t>hjemmeruter</a:t>
            </a:r>
            <a:endParaRPr lang="nb-NO" dirty="0"/>
          </a:p>
        </p:txBody>
      </p:sp>
      <p:sp>
        <p:nvSpPr>
          <p:cNvPr id="11" name="TekstSylinder 10"/>
          <p:cNvSpPr txBox="1"/>
          <p:nvPr/>
        </p:nvSpPr>
        <p:spPr>
          <a:xfrm>
            <a:off x="2150016" y="4715852"/>
            <a:ext cx="14401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server</a:t>
            </a:r>
          </a:p>
        </p:txBody>
      </p:sp>
      <p:cxnSp>
        <p:nvCxnSpPr>
          <p:cNvPr id="16" name="Rett pil 15"/>
          <p:cNvCxnSpPr/>
          <p:nvPr/>
        </p:nvCxnSpPr>
        <p:spPr>
          <a:xfrm>
            <a:off x="4868733" y="1799192"/>
            <a:ext cx="1399497" cy="575989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kstSylinder 29"/>
          <p:cNvSpPr txBox="1"/>
          <p:nvPr/>
        </p:nvSpPr>
        <p:spPr>
          <a:xfrm>
            <a:off x="5459990" y="4819499"/>
            <a:ext cx="18483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dirty="0" err="1"/>
              <a:t>nettverksruterar</a:t>
            </a:r>
            <a:endParaRPr lang="nb-NO" dirty="0"/>
          </a:p>
        </p:txBody>
      </p:sp>
      <p:cxnSp>
        <p:nvCxnSpPr>
          <p:cNvPr id="31" name="Rett pil 30"/>
          <p:cNvCxnSpPr/>
          <p:nvPr/>
        </p:nvCxnSpPr>
        <p:spPr>
          <a:xfrm flipH="1">
            <a:off x="6344152" y="2650520"/>
            <a:ext cx="604163" cy="2024863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Sylinder 1"/>
          <p:cNvSpPr txBox="1"/>
          <p:nvPr/>
        </p:nvSpPr>
        <p:spPr>
          <a:xfrm>
            <a:off x="1500390" y="1543606"/>
            <a:ext cx="1678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>
                <a:solidFill>
                  <a:schemeClr val="accent1">
                    <a:lumMod val="75000"/>
                  </a:schemeClr>
                </a:solidFill>
              </a:rPr>
              <a:t>skriv nettadressa i </a:t>
            </a:r>
            <a:r>
              <a:rPr lang="nb-NO" sz="1400" dirty="0" err="1">
                <a:solidFill>
                  <a:schemeClr val="accent1">
                    <a:lumMod val="75000"/>
                  </a:schemeClr>
                </a:solidFill>
              </a:rPr>
              <a:t>nettlesaren</a:t>
            </a:r>
            <a:r>
              <a:rPr lang="nb-NO" sz="1400" dirty="0">
                <a:solidFill>
                  <a:schemeClr val="accent1">
                    <a:lumMod val="75000"/>
                  </a:schemeClr>
                </a:solidFill>
              </a:rPr>
              <a:t> på</a:t>
            </a:r>
          </a:p>
        </p:txBody>
      </p:sp>
      <p:sp>
        <p:nvSpPr>
          <p:cNvPr id="17" name="TekstSylinder 16"/>
          <p:cNvSpPr txBox="1"/>
          <p:nvPr/>
        </p:nvSpPr>
        <p:spPr>
          <a:xfrm>
            <a:off x="6588224" y="3409836"/>
            <a:ext cx="2139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>
                <a:solidFill>
                  <a:schemeClr val="accent1">
                    <a:lumMod val="75000"/>
                  </a:schemeClr>
                </a:solidFill>
              </a:rPr>
              <a:t>sender forespørselen i kabel til</a:t>
            </a:r>
          </a:p>
        </p:txBody>
      </p:sp>
      <p:sp>
        <p:nvSpPr>
          <p:cNvPr id="18" name="TekstSylinder 17"/>
          <p:cNvSpPr txBox="1"/>
          <p:nvPr/>
        </p:nvSpPr>
        <p:spPr>
          <a:xfrm>
            <a:off x="3877190" y="3986480"/>
            <a:ext cx="13839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>
                <a:solidFill>
                  <a:srgbClr val="00B050"/>
                </a:solidFill>
              </a:rPr>
              <a:t>sender informasjonen i kabel til</a:t>
            </a:r>
          </a:p>
        </p:txBody>
      </p:sp>
      <p:sp>
        <p:nvSpPr>
          <p:cNvPr id="21" name="TekstSylinder 20"/>
          <p:cNvSpPr txBox="1"/>
          <p:nvPr/>
        </p:nvSpPr>
        <p:spPr>
          <a:xfrm>
            <a:off x="2198856" y="5175462"/>
            <a:ext cx="1229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>
                <a:solidFill>
                  <a:schemeClr val="accent1">
                    <a:lumMod val="75000"/>
                  </a:schemeClr>
                </a:solidFill>
              </a:rPr>
              <a:t>mottar forespørsel</a:t>
            </a:r>
          </a:p>
        </p:txBody>
      </p:sp>
      <p:sp>
        <p:nvSpPr>
          <p:cNvPr id="43" name="TekstSylinder 42"/>
          <p:cNvSpPr txBox="1"/>
          <p:nvPr/>
        </p:nvSpPr>
        <p:spPr>
          <a:xfrm>
            <a:off x="539552" y="2265163"/>
            <a:ext cx="14401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brukar</a:t>
            </a:r>
          </a:p>
        </p:txBody>
      </p:sp>
      <p:cxnSp>
        <p:nvCxnSpPr>
          <p:cNvPr id="44" name="Rett pil 43"/>
          <p:cNvCxnSpPr/>
          <p:nvPr/>
        </p:nvCxnSpPr>
        <p:spPr>
          <a:xfrm flipV="1">
            <a:off x="1979712" y="1844824"/>
            <a:ext cx="1448861" cy="559964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ktangel 8"/>
          <p:cNvSpPr/>
          <p:nvPr/>
        </p:nvSpPr>
        <p:spPr>
          <a:xfrm>
            <a:off x="4950296" y="1340768"/>
            <a:ext cx="228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400" dirty="0">
                <a:solidFill>
                  <a:schemeClr val="accent1">
                    <a:lumMod val="75000"/>
                  </a:schemeClr>
                </a:solidFill>
              </a:rPr>
              <a:t>sender forespørselen trådlaust med wifi til </a:t>
            </a:r>
            <a:r>
              <a:rPr lang="nb-NO" sz="1400" dirty="0" err="1">
                <a:solidFill>
                  <a:schemeClr val="accent1">
                    <a:lumMod val="75000"/>
                  </a:schemeClr>
                </a:solidFill>
              </a:rPr>
              <a:t>ein</a:t>
            </a:r>
            <a:endParaRPr lang="nb-NO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5" name="Rett pil 44"/>
          <p:cNvCxnSpPr>
            <a:stCxn id="30" idx="1"/>
          </p:cNvCxnSpPr>
          <p:nvPr/>
        </p:nvCxnSpPr>
        <p:spPr>
          <a:xfrm flipH="1">
            <a:off x="3602683" y="5004165"/>
            <a:ext cx="1857307" cy="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ett pil 47"/>
          <p:cNvCxnSpPr/>
          <p:nvPr/>
        </p:nvCxnSpPr>
        <p:spPr>
          <a:xfrm flipV="1">
            <a:off x="3602683" y="4813883"/>
            <a:ext cx="1857307" cy="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kstSylinder 48"/>
          <p:cNvSpPr txBox="1"/>
          <p:nvPr/>
        </p:nvSpPr>
        <p:spPr>
          <a:xfrm>
            <a:off x="5140840" y="3356992"/>
            <a:ext cx="14473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>
                <a:solidFill>
                  <a:srgbClr val="00B050"/>
                </a:solidFill>
              </a:rPr>
              <a:t>sender informasjon i </a:t>
            </a:r>
          </a:p>
          <a:p>
            <a:pPr algn="ctr"/>
            <a:r>
              <a:rPr lang="nb-NO" sz="1400" dirty="0">
                <a:solidFill>
                  <a:srgbClr val="00B050"/>
                </a:solidFill>
              </a:rPr>
              <a:t>kabel til</a:t>
            </a:r>
          </a:p>
        </p:txBody>
      </p:sp>
      <p:cxnSp>
        <p:nvCxnSpPr>
          <p:cNvPr id="53" name="Rett pil 52"/>
          <p:cNvCxnSpPr/>
          <p:nvPr/>
        </p:nvCxnSpPr>
        <p:spPr>
          <a:xfrm flipV="1">
            <a:off x="6196522" y="2650520"/>
            <a:ext cx="607726" cy="2024863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ett pil 55"/>
          <p:cNvCxnSpPr/>
          <p:nvPr/>
        </p:nvCxnSpPr>
        <p:spPr>
          <a:xfrm flipH="1" flipV="1">
            <a:off x="4868734" y="1949225"/>
            <a:ext cx="1399496" cy="598096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Rett pil 63"/>
          <p:cNvCxnSpPr/>
          <p:nvPr/>
        </p:nvCxnSpPr>
        <p:spPr>
          <a:xfrm flipH="1">
            <a:off x="1979712" y="1966809"/>
            <a:ext cx="1448861" cy="597465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kstSylinder 66"/>
          <p:cNvSpPr txBox="1"/>
          <p:nvPr/>
        </p:nvSpPr>
        <p:spPr>
          <a:xfrm>
            <a:off x="4499992" y="2329716"/>
            <a:ext cx="1447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>
                <a:solidFill>
                  <a:srgbClr val="00B050"/>
                </a:solidFill>
              </a:rPr>
              <a:t>sender informasjon trådlaust med wifi til</a:t>
            </a:r>
          </a:p>
        </p:txBody>
      </p:sp>
      <p:sp>
        <p:nvSpPr>
          <p:cNvPr id="68" name="TekstSylinder 67"/>
          <p:cNvSpPr txBox="1"/>
          <p:nvPr/>
        </p:nvSpPr>
        <p:spPr>
          <a:xfrm>
            <a:off x="2475633" y="2295940"/>
            <a:ext cx="12322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>
                <a:solidFill>
                  <a:srgbClr val="00B050"/>
                </a:solidFill>
              </a:rPr>
              <a:t>viser informasjon som ei nettside til</a:t>
            </a:r>
          </a:p>
        </p:txBody>
      </p:sp>
      <p:sp>
        <p:nvSpPr>
          <p:cNvPr id="69" name="TekstSylinder 68"/>
          <p:cNvSpPr txBox="1"/>
          <p:nvPr/>
        </p:nvSpPr>
        <p:spPr>
          <a:xfrm>
            <a:off x="3468594" y="5060104"/>
            <a:ext cx="2139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>
                <a:solidFill>
                  <a:schemeClr val="accent1">
                    <a:lumMod val="75000"/>
                  </a:schemeClr>
                </a:solidFill>
              </a:rPr>
              <a:t>sender forespørselen i kabel til</a:t>
            </a:r>
          </a:p>
        </p:txBody>
      </p:sp>
      <p:sp>
        <p:nvSpPr>
          <p:cNvPr id="72" name="TekstSylinder 71"/>
          <p:cNvSpPr txBox="1"/>
          <p:nvPr/>
        </p:nvSpPr>
        <p:spPr>
          <a:xfrm>
            <a:off x="1979712" y="4057908"/>
            <a:ext cx="1622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>
                <a:solidFill>
                  <a:srgbClr val="00B050"/>
                </a:solidFill>
              </a:rPr>
              <a:t>finn fram informasjonen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5796136" y="5373216"/>
            <a:ext cx="3312368" cy="1152128"/>
          </a:xfrm>
          <a:prstGeom prst="wedgeRoundRectCallout">
            <a:avLst>
              <a:gd name="adj1" fmla="val 6327"/>
              <a:gd name="adj2" fmla="val -8554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Denne type flytskjema skal de lage for det smarte klesplagget de skal designe</a:t>
            </a:r>
          </a:p>
        </p:txBody>
      </p:sp>
    </p:spTree>
    <p:extLst>
      <p:ext uri="{BB962C8B-B14F-4D97-AF65-F5344CB8AC3E}">
        <p14:creationId xmlns:p14="http://schemas.microsoft.com/office/powerpoint/2010/main" val="339725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30" grpId="0" animBg="1"/>
      <p:bldP spid="2" grpId="0"/>
      <p:bldP spid="17" grpId="0"/>
      <p:bldP spid="18" grpId="0"/>
      <p:bldP spid="21" grpId="0"/>
      <p:bldP spid="43" grpId="0" animBg="1"/>
      <p:bldP spid="9" grpId="0"/>
      <p:bldP spid="49" grpId="0"/>
      <p:bldP spid="67" grpId="0"/>
      <p:bldP spid="68" grpId="0"/>
      <p:bldP spid="69" grpId="0"/>
      <p:bldP spid="72" grpId="0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/>
        </p:nvSpPr>
        <p:spPr>
          <a:xfrm>
            <a:off x="3275856" y="191011"/>
            <a:ext cx="2623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b="1" dirty="0"/>
              <a:t>Lag flytskjema</a:t>
            </a:r>
          </a:p>
        </p:txBody>
      </p:sp>
      <p:sp>
        <p:nvSpPr>
          <p:cNvPr id="2" name="Rektangel 1"/>
          <p:cNvSpPr/>
          <p:nvPr/>
        </p:nvSpPr>
        <p:spPr>
          <a:xfrm>
            <a:off x="2123728" y="1700808"/>
            <a:ext cx="4968552" cy="34563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b-NO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Oppgåve</a:t>
            </a:r>
            <a:endParaRPr lang="nb-NO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nb-N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Lag </a:t>
            </a:r>
            <a:r>
              <a:rPr lang="nb-NO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eit</a:t>
            </a:r>
            <a:r>
              <a:rPr lang="nb-N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flytskjema her i denne </a:t>
            </a:r>
            <a:r>
              <a:rPr lang="nb-NO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PowerPointen</a:t>
            </a:r>
            <a:r>
              <a:rPr lang="nb-N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som viser kva som skjer når du sender </a:t>
            </a:r>
            <a:r>
              <a:rPr lang="nb-NO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ein</a:t>
            </a:r>
            <a:r>
              <a:rPr lang="nb-N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epost til </a:t>
            </a:r>
            <a:r>
              <a:rPr lang="nb-NO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ein</a:t>
            </a:r>
            <a:r>
              <a:rPr lang="nb-N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medelev.</a:t>
            </a:r>
          </a:p>
          <a:p>
            <a:endParaRPr lang="nb-NO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nb-NO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Ekstraoppgåve</a:t>
            </a:r>
            <a:endParaRPr lang="nb-NO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nb-N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 òg med at medelev </a:t>
            </a:r>
            <a:r>
              <a:rPr lang="nb-NO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svarar</a:t>
            </a:r>
            <a:endParaRPr lang="nb-NO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3906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575719"/>
              </p:ext>
            </p:extLst>
          </p:nvPr>
        </p:nvGraphicFramePr>
        <p:xfrm>
          <a:off x="480757" y="476672"/>
          <a:ext cx="8064895" cy="6228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8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63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3646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 err="1">
                          <a:solidFill>
                            <a:sysClr val="windowText" lastClr="000000"/>
                          </a:solidFill>
                        </a:rPr>
                        <a:t>Bildar</a:t>
                      </a:r>
                      <a:r>
                        <a:rPr lang="nb-NO" baseline="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endParaRPr lang="nb-NO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ysClr val="windowText" lastClr="000000"/>
                          </a:solidFill>
                        </a:rPr>
                        <a:t>Funksjon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6594">
                <a:tc>
                  <a:txBody>
                    <a:bodyPr/>
                    <a:lstStyle/>
                    <a:p>
                      <a:r>
                        <a:rPr lang="nb-NO" dirty="0"/>
                        <a:t>mobil, PC, nettbrett osv.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sende</a:t>
                      </a:r>
                      <a:r>
                        <a:rPr lang="nb-NO" baseline="0" dirty="0"/>
                        <a:t> og motta informasjon til og </a:t>
                      </a:r>
                      <a:r>
                        <a:rPr lang="nb-NO" baseline="0" dirty="0" err="1"/>
                        <a:t>frå</a:t>
                      </a:r>
                      <a:r>
                        <a:rPr lang="nb-NO" baseline="0" dirty="0"/>
                        <a:t> internett</a:t>
                      </a:r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0289">
                <a:tc>
                  <a:txBody>
                    <a:bodyPr/>
                    <a:lstStyle/>
                    <a:p>
                      <a:r>
                        <a:rPr lang="nb-NO" dirty="0"/>
                        <a:t>kabel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frakte informasjon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2297">
                <a:tc>
                  <a:txBody>
                    <a:bodyPr/>
                    <a:lstStyle/>
                    <a:p>
                      <a:r>
                        <a:rPr lang="nb-NO" dirty="0"/>
                        <a:t>trådlaust nett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/>
                        <a:t>frakte informasjon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3646">
                <a:tc>
                  <a:txBody>
                    <a:bodyPr/>
                    <a:lstStyle/>
                    <a:p>
                      <a:r>
                        <a:rPr lang="nb-NO" dirty="0" err="1"/>
                        <a:t>hjemmeruter</a:t>
                      </a:r>
                      <a:r>
                        <a:rPr lang="nb-NO" dirty="0"/>
                        <a:t>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dirty="0" err="1"/>
                        <a:t>vere</a:t>
                      </a:r>
                      <a:r>
                        <a:rPr lang="nb-NO" sz="1800" dirty="0"/>
                        <a:t> port til internett</a:t>
                      </a:r>
                    </a:p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3646">
                <a:tc>
                  <a:txBody>
                    <a:bodyPr/>
                    <a:lstStyle/>
                    <a:p>
                      <a:r>
                        <a:rPr lang="nb-NO" dirty="0"/>
                        <a:t>nettverksruter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sende informasjon </a:t>
                      </a:r>
                      <a:r>
                        <a:rPr lang="nb-NO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raskaste</a:t>
                      </a:r>
                      <a:r>
                        <a:rPr lang="nb-NO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veg videre i internett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3646">
                <a:tc>
                  <a:txBody>
                    <a:bodyPr/>
                    <a:lstStyle/>
                    <a:p>
                      <a:r>
                        <a:rPr lang="nb-NO" dirty="0"/>
                        <a:t>server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 i mot, lagre og gi </a:t>
                      </a:r>
                      <a:r>
                        <a:rPr lang="nb-NO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frå</a:t>
                      </a:r>
                      <a:r>
                        <a:rPr lang="nb-NO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seg informasjon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lagre adresseinformasjon</a:t>
                      </a:r>
                    </a:p>
                    <a:p>
                      <a:endParaRPr lang="nb-NO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93028" y="1386239"/>
            <a:ext cx="1037578" cy="684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25"/>
          <a:stretch/>
        </p:blipFill>
        <p:spPr bwMode="auto">
          <a:xfrm>
            <a:off x="3716060" y="3284984"/>
            <a:ext cx="685887" cy="588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 flipV="1">
            <a:off x="3461276" y="2924944"/>
            <a:ext cx="1341772" cy="720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906" y="4005064"/>
            <a:ext cx="830511" cy="622018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505" y="4797152"/>
            <a:ext cx="1217511" cy="653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362" y="1390628"/>
            <a:ext cx="579686" cy="676023"/>
          </a:xfrm>
          <a:prstGeom prst="rect">
            <a:avLst/>
          </a:prstGeom>
        </p:spPr>
      </p:pic>
      <p:pic>
        <p:nvPicPr>
          <p:cNvPr id="17" name="Picture 1"/>
          <p:cNvPicPr>
            <a:picLocks noChangeAspect="1"/>
          </p:cNvPicPr>
          <p:nvPr/>
        </p:nvPicPr>
        <p:blipFill rotWithShape="1">
          <a:blip r:embed="rId7"/>
          <a:srcRect t="10687"/>
          <a:stretch/>
        </p:blipFill>
        <p:spPr>
          <a:xfrm>
            <a:off x="3482028" y="1991532"/>
            <a:ext cx="716285" cy="578818"/>
          </a:xfrm>
          <a:prstGeom prst="rect">
            <a:avLst/>
          </a:prstGeom>
        </p:spPr>
      </p:pic>
      <p:pic>
        <p:nvPicPr>
          <p:cNvPr id="19" name="Picture 4" descr="Bilderesultat for mobiltelefon iphone 5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4" r="15389"/>
          <a:stretch/>
        </p:blipFill>
        <p:spPr bwMode="auto">
          <a:xfrm>
            <a:off x="4960666" y="1680800"/>
            <a:ext cx="471489" cy="77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10526" y="5733256"/>
            <a:ext cx="1105490" cy="71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937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ssholder for innhold 3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80" y="596136"/>
            <a:ext cx="3846336" cy="28547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956" y="1661328"/>
            <a:ext cx="4176464" cy="46005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501008"/>
            <a:ext cx="4630980" cy="2945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810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600" dirty="0"/>
              <a:t>Korleis får vi kontakt med internett? </a:t>
            </a:r>
          </a:p>
        </p:txBody>
      </p:sp>
      <p:sp>
        <p:nvSpPr>
          <p:cNvPr id="2" name="Rektangel 1"/>
          <p:cNvSpPr/>
          <p:nvPr/>
        </p:nvSpPr>
        <p:spPr>
          <a:xfrm>
            <a:off x="1043608" y="1340768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 err="1"/>
              <a:t>Hjemmeruter</a:t>
            </a:r>
            <a:r>
              <a:rPr lang="nb-NO" sz="2400" dirty="0"/>
              <a:t> er </a:t>
            </a:r>
            <a:r>
              <a:rPr lang="nb-NO" sz="2400" dirty="0" err="1"/>
              <a:t>ein</a:t>
            </a:r>
            <a:r>
              <a:rPr lang="nb-NO" sz="2400" dirty="0"/>
              <a:t> port til internett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 err="1"/>
              <a:t>Hjemmeruter</a:t>
            </a:r>
            <a:r>
              <a:rPr lang="nb-NO" sz="2400" dirty="0"/>
              <a:t> er kobla med kabel til </a:t>
            </a:r>
            <a:r>
              <a:rPr lang="nb-NO" sz="2400" dirty="0" err="1"/>
              <a:t>næraste</a:t>
            </a:r>
            <a:r>
              <a:rPr lang="nb-NO" sz="2400" dirty="0"/>
              <a:t> nettverksruter</a:t>
            </a:r>
          </a:p>
        </p:txBody>
      </p:sp>
      <p:pic>
        <p:nvPicPr>
          <p:cNvPr id="7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284984"/>
            <a:ext cx="2699792" cy="202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0727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 descr="Bilderesultat for tegnet øy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1" name="AutoShape 8" descr="Bilderesultat for tegnet øye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2708920"/>
            <a:ext cx="4680520" cy="1733974"/>
          </a:xfrm>
          <a:prstGeom prst="rect">
            <a:avLst/>
          </a:prstGeom>
        </p:spPr>
      </p:pic>
      <p:sp>
        <p:nvSpPr>
          <p:cNvPr id="15" name="Oval Callout 14"/>
          <p:cNvSpPr/>
          <p:nvPr/>
        </p:nvSpPr>
        <p:spPr>
          <a:xfrm>
            <a:off x="2987824" y="476672"/>
            <a:ext cx="4896544" cy="18002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Hugsar</a:t>
            </a:r>
            <a:r>
              <a:rPr lang="nb-NO" dirty="0"/>
              <a:t> de  aktiviteten med rekkevidda til radiosignal, IR-signal og mikrosignal?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39752" y="4869160"/>
            <a:ext cx="4896544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n-NO" dirty="0"/>
              <a:t>Dei ulike signala har ulik rekkevidde og kan stoppast av ulike materialar. I mobiltelefonnettet bruker vi omgrepet dekning. </a:t>
            </a:r>
          </a:p>
        </p:txBody>
      </p:sp>
    </p:spTree>
    <p:extLst>
      <p:ext uri="{BB962C8B-B14F-4D97-AF65-F5344CB8AC3E}">
        <p14:creationId xmlns:p14="http://schemas.microsoft.com/office/powerpoint/2010/main" val="289909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0208" y="308555"/>
            <a:ext cx="3125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/>
              <a:t>Kva er dekning?</a:t>
            </a:r>
          </a:p>
        </p:txBody>
      </p:sp>
      <p:grpSp>
        <p:nvGrpSpPr>
          <p:cNvPr id="3" name="Gruppe 2"/>
          <p:cNvGrpSpPr/>
          <p:nvPr/>
        </p:nvGrpSpPr>
        <p:grpSpPr>
          <a:xfrm>
            <a:off x="970208" y="1412776"/>
            <a:ext cx="1322827" cy="1324167"/>
            <a:chOff x="251520" y="2706692"/>
            <a:chExt cx="1322827" cy="1324167"/>
          </a:xfrm>
        </p:grpSpPr>
        <p:pic>
          <p:nvPicPr>
            <p:cNvPr id="4" name="Pictur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2706692"/>
              <a:ext cx="1322827" cy="990743"/>
            </a:xfrm>
            <a:prstGeom prst="rect">
              <a:avLst/>
            </a:prstGeom>
          </p:spPr>
        </p:pic>
        <p:sp>
          <p:nvSpPr>
            <p:cNvPr id="5" name="Rectangle 35"/>
            <p:cNvSpPr/>
            <p:nvPr/>
          </p:nvSpPr>
          <p:spPr>
            <a:xfrm>
              <a:off x="261459" y="3599972"/>
              <a:ext cx="123642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b-NO" sz="1100" b="1" dirty="0"/>
                <a:t>Trådlaus </a:t>
              </a:r>
              <a:r>
                <a:rPr lang="nb-NO" sz="1100" b="1" dirty="0" err="1"/>
                <a:t>hjemmeruter</a:t>
              </a:r>
              <a:r>
                <a:rPr lang="nb-NO" sz="1100" b="1" dirty="0"/>
                <a:t> 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72648" y="3037104"/>
            <a:ext cx="1927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Ein</a:t>
            </a:r>
            <a:r>
              <a:rPr lang="nb-NO" dirty="0"/>
              <a:t> </a:t>
            </a:r>
            <a:r>
              <a:rPr lang="nb-NO" dirty="0" err="1"/>
              <a:t>hjemmeruter</a:t>
            </a:r>
            <a:r>
              <a:rPr lang="nb-NO" dirty="0"/>
              <a:t> med wifi sender og mottar mikrobølger.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28018" y="3960434"/>
            <a:ext cx="4264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Mikrobølger stråler ut på samme måte som lys, men </a:t>
            </a:r>
            <a:r>
              <a:rPr lang="nb-NO" dirty="0" err="1"/>
              <a:t>dei</a:t>
            </a:r>
            <a:r>
              <a:rPr lang="nb-NO" dirty="0"/>
              <a:t> er </a:t>
            </a:r>
            <a:r>
              <a:rPr lang="nb-NO" dirty="0" err="1"/>
              <a:t>ikkje</a:t>
            </a:r>
            <a:r>
              <a:rPr lang="nb-NO" dirty="0"/>
              <a:t> </a:t>
            </a:r>
            <a:r>
              <a:rPr lang="nb-NO" dirty="0" err="1"/>
              <a:t>synlege</a:t>
            </a:r>
            <a:r>
              <a:rPr lang="nb-NO" dirty="0"/>
              <a:t> for </a:t>
            </a:r>
            <a:r>
              <a:rPr lang="nb-NO" dirty="0" err="1"/>
              <a:t>auget</a:t>
            </a:r>
            <a:r>
              <a:rPr lang="nb-NO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26539" y="5085184"/>
            <a:ext cx="1823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Lysstrålar</a:t>
            </a:r>
            <a:r>
              <a:rPr lang="nb-NO" dirty="0"/>
              <a:t> må treffe </a:t>
            </a:r>
            <a:r>
              <a:rPr lang="nb-NO" dirty="0" err="1"/>
              <a:t>auget</a:t>
            </a:r>
            <a:r>
              <a:rPr lang="nb-NO" dirty="0"/>
              <a:t> ditt for at du skal sjå.</a:t>
            </a:r>
          </a:p>
        </p:txBody>
      </p:sp>
      <p:pic>
        <p:nvPicPr>
          <p:cNvPr id="2050" name="Picture 2" descr="Bilderesultat for lyspær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754" y="908720"/>
            <a:ext cx="3240360" cy="195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962967" y="2864110"/>
            <a:ext cx="1927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Ei lyspære sender ut lys.</a:t>
            </a:r>
          </a:p>
        </p:txBody>
      </p:sp>
      <p:pic>
        <p:nvPicPr>
          <p:cNvPr id="2052" name="Picture 4" descr="Bilderesultat for mobiltelefon iphone 5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44" y="4799479"/>
            <a:ext cx="1653210" cy="165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35696" y="5192133"/>
            <a:ext cx="30251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Mikrobølger må treffe antenna på telefonen for at det skal </a:t>
            </a:r>
            <a:r>
              <a:rPr lang="nb-NO" dirty="0" err="1"/>
              <a:t>vere</a:t>
            </a:r>
            <a:r>
              <a:rPr lang="nb-NO" dirty="0"/>
              <a:t> dekning.</a:t>
            </a:r>
          </a:p>
        </p:txBody>
      </p:sp>
      <p:sp>
        <p:nvSpPr>
          <p:cNvPr id="9" name="AutoShape 6" descr="Bilderesultat for tegnet øy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1" name="AutoShape 8" descr="Bilderesultat for tegnet øye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2058" name="Picture 10" descr="Bilderesultat for tegnet øyn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792" y="5085184"/>
            <a:ext cx="1424142" cy="87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2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img.gfx.no/1493/1493926/4g-pluss.956x5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1" y="1052736"/>
            <a:ext cx="9105900" cy="512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Sylinder 2"/>
          <p:cNvSpPr txBox="1"/>
          <p:nvPr/>
        </p:nvSpPr>
        <p:spPr>
          <a:xfrm>
            <a:off x="1619672" y="19674"/>
            <a:ext cx="31796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b="1" dirty="0">
                <a:solidFill>
                  <a:schemeClr val="bg1"/>
                </a:solidFill>
              </a:rPr>
              <a:t>Kva betyr 4G/5G?</a:t>
            </a:r>
          </a:p>
        </p:txBody>
      </p:sp>
      <p:sp>
        <p:nvSpPr>
          <p:cNvPr id="2" name="Oval Callout 1"/>
          <p:cNvSpPr/>
          <p:nvPr/>
        </p:nvSpPr>
        <p:spPr>
          <a:xfrm>
            <a:off x="5148064" y="476672"/>
            <a:ext cx="3816424" cy="2520280"/>
          </a:xfrm>
          <a:prstGeom prst="wedgeEllipseCallout">
            <a:avLst>
              <a:gd name="adj1" fmla="val -54930"/>
              <a:gd name="adj2" fmla="val 197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Dersom </a:t>
            </a:r>
            <a:r>
              <a:rPr lang="en-US" dirty="0" err="1"/>
              <a:t>mobilen</a:t>
            </a:r>
            <a:r>
              <a:rPr lang="en-US" dirty="0"/>
              <a:t> </a:t>
            </a:r>
            <a:r>
              <a:rPr lang="en-US" dirty="0" err="1"/>
              <a:t>ikkje</a:t>
            </a:r>
            <a:r>
              <a:rPr lang="en-US" dirty="0"/>
              <a:t> er </a:t>
            </a:r>
            <a:r>
              <a:rPr lang="en-US" dirty="0" err="1"/>
              <a:t>innanfor</a:t>
            </a:r>
            <a:r>
              <a:rPr lang="en-US" dirty="0"/>
              <a:t> </a:t>
            </a:r>
            <a:r>
              <a:rPr lang="en-US" dirty="0" err="1"/>
              <a:t>dekning</a:t>
            </a:r>
            <a:r>
              <a:rPr lang="en-US" dirty="0"/>
              <a:t> </a:t>
            </a:r>
            <a:r>
              <a:rPr lang="en-US" dirty="0" err="1"/>
              <a:t>frå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wifi-</a:t>
            </a:r>
            <a:r>
              <a:rPr lang="en-US" dirty="0" err="1"/>
              <a:t>ruter</a:t>
            </a:r>
            <a:r>
              <a:rPr lang="en-US" dirty="0"/>
              <a:t>, </a:t>
            </a:r>
            <a:r>
              <a:rPr lang="en-US" dirty="0" err="1"/>
              <a:t>må</a:t>
            </a:r>
            <a:r>
              <a:rPr lang="en-US" dirty="0"/>
              <a:t> vi ha </a:t>
            </a:r>
            <a:r>
              <a:rPr lang="en-US" dirty="0" err="1"/>
              <a:t>dekning</a:t>
            </a:r>
            <a:r>
              <a:rPr lang="en-US" dirty="0"/>
              <a:t> </a:t>
            </a:r>
            <a:r>
              <a:rPr lang="en-US" dirty="0" err="1"/>
              <a:t>frå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basestasjon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mobilnettet</a:t>
            </a:r>
            <a:r>
              <a:rPr lang="en-US" dirty="0"/>
              <a:t>. Da </a:t>
            </a:r>
            <a:r>
              <a:rPr lang="en-US" dirty="0" err="1"/>
              <a:t>sier</a:t>
            </a:r>
            <a:r>
              <a:rPr lang="en-US" dirty="0"/>
              <a:t> vi at vi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dekning</a:t>
            </a:r>
            <a:r>
              <a:rPr lang="en-US" dirty="0"/>
              <a:t> </a:t>
            </a:r>
            <a:r>
              <a:rPr lang="en-US" dirty="0" err="1"/>
              <a:t>av</a:t>
            </a:r>
            <a:r>
              <a:rPr lang="en-US" dirty="0"/>
              <a:t> 4G/5G.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801314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9313"/>
            <a:ext cx="9144000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2411760" y="4797152"/>
            <a:ext cx="4464496" cy="1872208"/>
          </a:xfrm>
          <a:prstGeom prst="wedgeEllipseCallout">
            <a:avLst>
              <a:gd name="adj1" fmla="val -16107"/>
              <a:gd name="adj2" fmla="val -459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n-NO" sz="1600" dirty="0"/>
              <a:t>I mobilnettet (4G/5G) må telefonen få kontakt med ein basestasjon. Ein adresseliste hos mobiloperatøren veit til ein kvar tid kor telefonen 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LivOddrun\My Documents\NokiaLifeblogData\DataStore\Files\images\071020101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4" b="35509"/>
          <a:stretch>
            <a:fillRect/>
          </a:stretch>
        </p:blipFill>
        <p:spPr bwMode="auto">
          <a:xfrm>
            <a:off x="265845" y="116632"/>
            <a:ext cx="8604448" cy="645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1331640" y="404664"/>
            <a:ext cx="2952328" cy="2736304"/>
          </a:xfrm>
          <a:prstGeom prst="wedgeEllipseCallout">
            <a:avLst>
              <a:gd name="adj1" fmla="val 80720"/>
              <a:gd name="adj2" fmla="val -81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/>
              <a:t>Basestasjonar i mobilnettet (4G) er montert på bygningar eller master. Dei er ofte grålege i farge og har ei avlang form.</a:t>
            </a:r>
            <a:endParaRPr lang="nb-NO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Documents and Settings\LivOddrun\My Documents\NokiaLifeblogData\DataStore\Files\images\071020101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30"/>
          <a:stretch>
            <a:fillRect/>
          </a:stretch>
        </p:blipFill>
        <p:spPr bwMode="auto">
          <a:xfrm>
            <a:off x="1066800" y="0"/>
            <a:ext cx="7029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323528" y="2276872"/>
            <a:ext cx="2448272" cy="1944216"/>
          </a:xfrm>
          <a:prstGeom prst="wedgeEllipseCallout">
            <a:avLst>
              <a:gd name="adj1" fmla="val -41382"/>
              <a:gd name="adj2" fmla="val -384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/>
              <a:t>Ser du basestasjonane?</a:t>
            </a:r>
            <a:endParaRPr lang="nb-NO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Documents and Settings\LivOddrun\My Documents\NokiaLifeblogData\DataStore\Files\images\071020101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" t="-96" r="27083" b="25385"/>
          <a:stretch>
            <a:fillRect/>
          </a:stretch>
        </p:blipFill>
        <p:spPr bwMode="auto">
          <a:xfrm>
            <a:off x="289354" y="44624"/>
            <a:ext cx="8539718" cy="6563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6156176" y="620688"/>
            <a:ext cx="2448272" cy="1944216"/>
          </a:xfrm>
          <a:prstGeom prst="wedgeEllipseCallout">
            <a:avLst>
              <a:gd name="adj1" fmla="val -41382"/>
              <a:gd name="adj2" fmla="val -384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/>
              <a:t>Ser du basestasjonen?</a:t>
            </a:r>
            <a:endParaRPr lang="nb-NO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3"/>
            <a:ext cx="9144000" cy="5795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llipse 1"/>
          <p:cNvSpPr/>
          <p:nvPr/>
        </p:nvSpPr>
        <p:spPr>
          <a:xfrm>
            <a:off x="6156176" y="2924944"/>
            <a:ext cx="2592288" cy="2304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Tenk-par-del: Denne kjolen er </a:t>
            </a:r>
            <a:r>
              <a:rPr lang="nb-NO" dirty="0" err="1"/>
              <a:t>ikkje</a:t>
            </a:r>
            <a:r>
              <a:rPr lang="nb-NO" dirty="0"/>
              <a:t> kobla til internett. Kva om den hadde </a:t>
            </a:r>
            <a:r>
              <a:rPr lang="nb-NO" dirty="0" err="1"/>
              <a:t>vore</a:t>
            </a:r>
            <a:r>
              <a:rPr lang="nb-NO" dirty="0"/>
              <a:t> det?</a:t>
            </a:r>
          </a:p>
        </p:txBody>
      </p:sp>
    </p:spTree>
    <p:extLst>
      <p:ext uri="{BB962C8B-B14F-4D97-AF65-F5344CB8AC3E}">
        <p14:creationId xmlns:p14="http://schemas.microsoft.com/office/powerpoint/2010/main" val="225477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b="1" dirty="0"/>
              <a:t>Oppdrag snakketøy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3600" dirty="0"/>
              <a:t>Idékonkurranse fra Snakketøyet AS</a:t>
            </a:r>
          </a:p>
          <a:p>
            <a:r>
              <a:rPr lang="nb-NO" sz="3600" dirty="0"/>
              <a:t>Finn opp </a:t>
            </a:r>
            <a:r>
              <a:rPr lang="nb-NO" sz="3600" dirty="0" err="1"/>
              <a:t>eit</a:t>
            </a:r>
            <a:r>
              <a:rPr lang="nb-NO" sz="3600" dirty="0"/>
              <a:t> smart klesplagg som </a:t>
            </a:r>
            <a:r>
              <a:rPr lang="nb-NO" sz="3600" b="1" dirty="0"/>
              <a:t>kommuniserer trådlaust med internett </a:t>
            </a:r>
            <a:r>
              <a:rPr lang="nb-NO" sz="3600" dirty="0"/>
              <a:t>for å dekke </a:t>
            </a:r>
            <a:r>
              <a:rPr lang="nb-NO" sz="3600" dirty="0" err="1"/>
              <a:t>eit</a:t>
            </a:r>
            <a:r>
              <a:rPr lang="nb-NO" sz="3600" dirty="0"/>
              <a:t> behov. </a:t>
            </a:r>
          </a:p>
          <a:p>
            <a:r>
              <a:rPr lang="nb-NO" sz="3600" dirty="0"/>
              <a:t>Presenter idéen gjennom film eller bildeserie.</a:t>
            </a:r>
          </a:p>
          <a:p>
            <a:pPr marL="0" indent="0">
              <a:buNone/>
            </a:pPr>
            <a:endParaRPr lang="nb-NO" sz="3600" dirty="0"/>
          </a:p>
          <a:p>
            <a:endParaRPr lang="nb-NO" sz="3600" dirty="0"/>
          </a:p>
        </p:txBody>
      </p:sp>
    </p:spTree>
    <p:extLst>
      <p:ext uri="{BB962C8B-B14F-4D97-AF65-F5344CB8AC3E}">
        <p14:creationId xmlns:p14="http://schemas.microsoft.com/office/powerpoint/2010/main" val="1110445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5400" b="1" dirty="0"/>
              <a:t>Oppdrag snakketøy – Idéfasen</a:t>
            </a:r>
            <a:endParaRPr lang="nb-NO" b="1" dirty="0"/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23528" y="1448062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400" b="1" dirty="0"/>
              <a:t>Bruk </a:t>
            </a:r>
            <a:r>
              <a:rPr lang="nb-NO" sz="2400" b="1" dirty="0" err="1"/>
              <a:t>nokon</a:t>
            </a:r>
            <a:r>
              <a:rPr lang="nb-NO" sz="2400" b="1" dirty="0"/>
              <a:t> minutt til å </a:t>
            </a:r>
            <a:r>
              <a:rPr lang="nb-NO" sz="2400" b="1" dirty="0" err="1"/>
              <a:t>kome</a:t>
            </a:r>
            <a:r>
              <a:rPr lang="nb-NO" sz="2400" b="1" dirty="0"/>
              <a:t> på </a:t>
            </a:r>
            <a:r>
              <a:rPr lang="nb-NO" sz="2400" b="1" dirty="0" err="1"/>
              <a:t>fleire</a:t>
            </a:r>
            <a:r>
              <a:rPr lang="nb-NO" sz="2400" b="1" dirty="0"/>
              <a:t> </a:t>
            </a:r>
            <a:r>
              <a:rPr lang="nb-NO" sz="2400" b="1" dirty="0" err="1"/>
              <a:t>idéar</a:t>
            </a:r>
            <a:r>
              <a:rPr lang="nb-NO" sz="2400" b="1" dirty="0"/>
              <a:t>.</a:t>
            </a:r>
          </a:p>
          <a:p>
            <a:endParaRPr lang="nb-NO" sz="2400" b="1" dirty="0"/>
          </a:p>
          <a:p>
            <a:r>
              <a:rPr lang="nb-NO" sz="2400" b="1" dirty="0"/>
              <a:t>Hugs at klesplagget de skal finne </a:t>
            </a:r>
            <a:br>
              <a:rPr lang="nb-NO" sz="2400" b="1" dirty="0"/>
            </a:br>
            <a:r>
              <a:rPr lang="nb-NO" sz="2400" b="1" dirty="0"/>
              <a:t>opp skal kommunisere trådlaust med internett.</a:t>
            </a:r>
          </a:p>
          <a:p>
            <a:endParaRPr lang="nb-NO" sz="2400" b="1" dirty="0"/>
          </a:p>
          <a:p>
            <a:r>
              <a:rPr lang="nb-NO" sz="2400" b="1" dirty="0"/>
              <a:t>Bruk internettsøk for å sjekke om </a:t>
            </a:r>
            <a:br>
              <a:rPr lang="nb-NO" sz="2400" b="1" dirty="0"/>
            </a:br>
            <a:r>
              <a:rPr lang="nb-NO" sz="2400" b="1" dirty="0"/>
              <a:t>idéen </a:t>
            </a:r>
            <a:r>
              <a:rPr lang="nb-NO" sz="2400" b="1" dirty="0" err="1"/>
              <a:t>allereie</a:t>
            </a:r>
            <a:r>
              <a:rPr lang="nb-NO" sz="2400" b="1" dirty="0"/>
              <a:t> er gjennomført!</a:t>
            </a:r>
            <a:endParaRPr lang="nb-NO" sz="2000" b="1" dirty="0"/>
          </a:p>
        </p:txBody>
      </p:sp>
      <p:sp>
        <p:nvSpPr>
          <p:cNvPr id="5" name="Bildeforklaring formet som en sky 4"/>
          <p:cNvSpPr/>
          <p:nvPr/>
        </p:nvSpPr>
        <p:spPr>
          <a:xfrm>
            <a:off x="5881791" y="4293096"/>
            <a:ext cx="3096344" cy="212564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Bildeforklaring formet som en sky 5"/>
          <p:cNvSpPr/>
          <p:nvPr/>
        </p:nvSpPr>
        <p:spPr>
          <a:xfrm rot="17812287">
            <a:off x="381381" y="4027711"/>
            <a:ext cx="2229330" cy="295232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Bildeforklaring formet som en sky 6"/>
          <p:cNvSpPr/>
          <p:nvPr/>
        </p:nvSpPr>
        <p:spPr>
          <a:xfrm>
            <a:off x="3563888" y="4805818"/>
            <a:ext cx="2232248" cy="150350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4424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er </a:t>
            </a:r>
            <a:r>
              <a:rPr lang="nb-NO" dirty="0" err="1"/>
              <a:t>eigentleg</a:t>
            </a:r>
            <a:r>
              <a:rPr lang="nb-NO" dirty="0"/>
              <a:t> internett?</a:t>
            </a:r>
          </a:p>
        </p:txBody>
      </p:sp>
      <p:sp>
        <p:nvSpPr>
          <p:cNvPr id="5" name="Plassholder for innhold 2"/>
          <p:cNvSpPr>
            <a:spLocks noGrp="1"/>
          </p:cNvSpPr>
          <p:nvPr>
            <p:ph idx="1"/>
          </p:nvPr>
        </p:nvSpPr>
        <p:spPr>
          <a:xfrm>
            <a:off x="467544" y="1484784"/>
            <a:ext cx="8363272" cy="4525963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nb-NO" sz="2400" dirty="0"/>
              <a:t>Internett er </a:t>
            </a:r>
            <a:r>
              <a:rPr lang="nb-NO" sz="2400" dirty="0" err="1"/>
              <a:t>eit</a:t>
            </a:r>
            <a:r>
              <a:rPr lang="nb-NO" sz="2400" dirty="0"/>
              <a:t> globalt kommunikasjonssystem</a:t>
            </a:r>
          </a:p>
          <a:p>
            <a:pPr>
              <a:lnSpc>
                <a:spcPct val="115000"/>
              </a:lnSpc>
            </a:pPr>
            <a:r>
              <a:rPr lang="nb-NO" sz="2400" dirty="0"/>
              <a:t>Funksjonen til </a:t>
            </a:r>
            <a:r>
              <a:rPr lang="nb-NO" sz="2400" dirty="0" err="1"/>
              <a:t>ein</a:t>
            </a:r>
            <a:r>
              <a:rPr lang="nb-NO" sz="2400" dirty="0"/>
              <a:t> server er å ta i mot, lagre og gi </a:t>
            </a:r>
            <a:r>
              <a:rPr lang="nb-NO" sz="2400" dirty="0" err="1"/>
              <a:t>frå</a:t>
            </a:r>
            <a:r>
              <a:rPr lang="nb-NO" sz="2400" dirty="0"/>
              <a:t> seg informasjon. Systemet må vite adressa til serveren for å finne den informasjonen vi </a:t>
            </a:r>
            <a:r>
              <a:rPr lang="nb-NO" sz="2400" dirty="0" err="1"/>
              <a:t>letar</a:t>
            </a:r>
            <a:r>
              <a:rPr lang="nb-NO" sz="2400" dirty="0"/>
              <a:t> etter.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nb-NO" sz="2400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575891"/>
            <a:ext cx="6264696" cy="310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57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28821"/>
            <a:ext cx="7560840" cy="4792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ktangel 4"/>
          <p:cNvSpPr/>
          <p:nvPr/>
        </p:nvSpPr>
        <p:spPr>
          <a:xfrm>
            <a:off x="-108520" y="1484784"/>
            <a:ext cx="89289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2000" dirty="0"/>
              <a:t>https://tv.nrk.no/serie/schrodingers-katt/dmpv73000515/05-02-2015</a:t>
            </a:r>
          </a:p>
        </p:txBody>
      </p:sp>
      <p:sp>
        <p:nvSpPr>
          <p:cNvPr id="6" name="Rektangel 5"/>
          <p:cNvSpPr/>
          <p:nvPr/>
        </p:nvSpPr>
        <p:spPr>
          <a:xfrm>
            <a:off x="1475656" y="1484784"/>
            <a:ext cx="1021610" cy="400110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337026" y="2060847"/>
            <a:ext cx="2736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2000" dirty="0">
                <a:solidFill>
                  <a:srgbClr val="FF0000"/>
                </a:solidFill>
              </a:rPr>
              <a:t>Domene – kva server det ligger på</a:t>
            </a:r>
          </a:p>
        </p:txBody>
      </p:sp>
      <p:sp>
        <p:nvSpPr>
          <p:cNvPr id="8" name="Rektangel 7"/>
          <p:cNvSpPr/>
          <p:nvPr/>
        </p:nvSpPr>
        <p:spPr>
          <a:xfrm>
            <a:off x="2522205" y="1484784"/>
            <a:ext cx="5544616" cy="400110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/>
        </p:nvSpPr>
        <p:spPr>
          <a:xfrm>
            <a:off x="3721402" y="2066286"/>
            <a:ext cx="2736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2000" dirty="0">
                <a:solidFill>
                  <a:srgbClr val="00B050"/>
                </a:solidFill>
              </a:rPr>
              <a:t>Sti – kva innhold/side serveren skal vise</a:t>
            </a:r>
          </a:p>
        </p:txBody>
      </p:sp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 sz="5400" b="1" dirty="0"/>
              <a:t>Nettadresse / URL</a:t>
            </a:r>
            <a:endParaRPr lang="nb-NO" b="1" dirty="0"/>
          </a:p>
        </p:txBody>
      </p:sp>
      <p:sp>
        <p:nvSpPr>
          <p:cNvPr id="2" name="Rounded Rectangular Callout 1"/>
          <p:cNvSpPr/>
          <p:nvPr/>
        </p:nvSpPr>
        <p:spPr>
          <a:xfrm>
            <a:off x="1835696" y="3356992"/>
            <a:ext cx="2232248" cy="1296144"/>
          </a:xfrm>
          <a:prstGeom prst="wedgeRoundRectCallout">
            <a:avLst>
              <a:gd name="adj1" fmla="val 1225"/>
              <a:gd name="adj2" fmla="val -16745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Vi henta fram videoen på NRK ved å gå til ei nettadresse (URL) i </a:t>
            </a:r>
            <a:r>
              <a:rPr lang="nb-NO" dirty="0" err="1"/>
              <a:t>nettlesaren</a:t>
            </a:r>
            <a:endParaRPr lang="nb-NO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4716016" y="4005064"/>
            <a:ext cx="2232248" cy="1296144"/>
          </a:xfrm>
          <a:prstGeom prst="wedgeRoundRectCallout">
            <a:avLst>
              <a:gd name="adj1" fmla="val -19257"/>
              <a:gd name="adj2" fmla="val -7927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Nettadresser (</a:t>
            </a:r>
            <a:r>
              <a:rPr lang="nb-NO" dirty="0" err="1"/>
              <a:t>URLer</a:t>
            </a:r>
            <a:r>
              <a:rPr lang="nb-NO" dirty="0"/>
              <a:t>) består av </a:t>
            </a:r>
            <a:r>
              <a:rPr lang="nb-NO" dirty="0" err="1"/>
              <a:t>eit</a:t>
            </a:r>
            <a:r>
              <a:rPr lang="nb-NO" dirty="0"/>
              <a:t> domene og </a:t>
            </a:r>
            <a:r>
              <a:rPr lang="nb-NO" dirty="0" err="1"/>
              <a:t>ein</a:t>
            </a:r>
            <a:r>
              <a:rPr lang="nb-NO" dirty="0"/>
              <a:t> sti</a:t>
            </a:r>
          </a:p>
        </p:txBody>
      </p:sp>
    </p:spTree>
    <p:extLst>
      <p:ext uri="{BB962C8B-B14F-4D97-AF65-F5344CB8AC3E}">
        <p14:creationId xmlns:p14="http://schemas.microsoft.com/office/powerpoint/2010/main" val="165841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2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25341" y="737294"/>
            <a:ext cx="5229000" cy="47079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reflection blurRad="6350" stA="50000" endA="295" endPos="92000" dist="101600" dir="5400000" sy="-100000" algn="bl" rotWithShape="0"/>
          </a:effectLst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202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5127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002" y="1437765"/>
            <a:ext cx="1068710" cy="57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221" y="692696"/>
            <a:ext cx="737472" cy="39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602" y="230546"/>
            <a:ext cx="534355" cy="286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30546"/>
            <a:ext cx="534355" cy="286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6165305"/>
            <a:ext cx="576064" cy="309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956704"/>
            <a:ext cx="576064" cy="309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818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17241</TotalTime>
  <Words>843</Words>
  <Application>Microsoft Office PowerPoint</Application>
  <PresentationFormat>Skjermfremvisning (4:3)</PresentationFormat>
  <Paragraphs>137</Paragraphs>
  <Slides>27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Office-tema</vt:lpstr>
      <vt:lpstr>Oppdrag snakketøy</vt:lpstr>
      <vt:lpstr>PowerPoint-presentasjon</vt:lpstr>
      <vt:lpstr>PowerPoint-presentasjon</vt:lpstr>
      <vt:lpstr>Oppdrag snakketøy</vt:lpstr>
      <vt:lpstr>PowerPoint-presentasjon</vt:lpstr>
      <vt:lpstr>Hva er eigentleg internett?</vt:lpstr>
      <vt:lpstr>Nettadresse / URL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Lag eit flytskjema sende ein pakke</vt:lpstr>
      <vt:lpstr>PowerPoint-presentasjon</vt:lpstr>
      <vt:lpstr>Flytskjema for å hente ei nettside</vt:lpstr>
      <vt:lpstr>Flytskjema for å hente ei nettside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Øystein Sørborg</dc:creator>
  <cp:lastModifiedBy>Berit Reitan</cp:lastModifiedBy>
  <cp:revision>161</cp:revision>
  <dcterms:created xsi:type="dcterms:W3CDTF">2017-02-22T14:58:16Z</dcterms:created>
  <dcterms:modified xsi:type="dcterms:W3CDTF">2025-07-01T13:07:10Z</dcterms:modified>
</cp:coreProperties>
</file>