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770" r:id="rId3"/>
    <p:sldId id="771" r:id="rId4"/>
    <p:sldId id="762" r:id="rId5"/>
    <p:sldId id="761" r:id="rId6"/>
    <p:sldId id="758" r:id="rId7"/>
    <p:sldId id="773" r:id="rId8"/>
    <p:sldId id="772" r:id="rId9"/>
    <p:sldId id="769" r:id="rId10"/>
    <p:sldId id="76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D76F7-B8BD-2AF6-9AD4-E08EE162E24E}" name="Kristine Dalen" initials="KD" userId="S::Kristine.Dalen@mia.no::627d24b2-1e87-409e-874d-bcbbd1dbb1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F6D"/>
    <a:srgbClr val="70D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5CC10-66A7-4662-9A1E-6D4578C06B3C}" v="4" dt="2026-03-24T20:20:14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D1A6D1D3-57CB-4F7C-B469-0B506200EAA4}"/>
    <pc:docChg chg="modSld">
      <pc:chgData name="Øystein Sørborg" userId="39616bf6-0567-4e85-bbad-c9e729b6e6cd" providerId="ADAL" clId="{D1A6D1D3-57CB-4F7C-B469-0B506200EAA4}" dt="2026-03-24T20:20:14.946" v="252"/>
      <pc:docMkLst>
        <pc:docMk/>
      </pc:docMkLst>
      <pc:sldChg chg="modSp mod">
        <pc:chgData name="Øystein Sørborg" userId="39616bf6-0567-4e85-bbad-c9e729b6e6cd" providerId="ADAL" clId="{D1A6D1D3-57CB-4F7C-B469-0B506200EAA4}" dt="2026-03-24T12:18:53.555" v="232" actId="14838"/>
        <pc:sldMkLst>
          <pc:docMk/>
          <pc:sldMk cId="1761036279" sldId="256"/>
        </pc:sldMkLst>
        <pc:spChg chg="mod">
          <ac:chgData name="Øystein Sørborg" userId="39616bf6-0567-4e85-bbad-c9e729b6e6cd" providerId="ADAL" clId="{D1A6D1D3-57CB-4F7C-B469-0B506200EAA4}" dt="2026-03-24T12:18:53.555" v="232" actId="14838"/>
          <ac:spMkLst>
            <pc:docMk/>
            <pc:sldMk cId="1761036279" sldId="256"/>
            <ac:spMk id="2" creationId="{00A3F3D2-B6A5-2F2E-3BCB-B85AB8F81643}"/>
          </ac:spMkLst>
        </pc:spChg>
      </pc:sldChg>
      <pc:sldChg chg="modSp mod">
        <pc:chgData name="Øystein Sørborg" userId="39616bf6-0567-4e85-bbad-c9e729b6e6cd" providerId="ADAL" clId="{D1A6D1D3-57CB-4F7C-B469-0B506200EAA4}" dt="2026-03-24T12:21:45.281" v="246" actId="13244"/>
        <pc:sldMkLst>
          <pc:docMk/>
          <pc:sldMk cId="2377378095" sldId="761"/>
        </pc:sldMkLst>
        <pc:picChg chg="ord">
          <ac:chgData name="Øystein Sørborg" userId="39616bf6-0567-4e85-bbad-c9e729b6e6cd" providerId="ADAL" clId="{D1A6D1D3-57CB-4F7C-B469-0B506200EAA4}" dt="2026-03-24T12:21:45.281" v="246" actId="13244"/>
          <ac:picMkLst>
            <pc:docMk/>
            <pc:sldMk cId="2377378095" sldId="761"/>
            <ac:picMk id="5" creationId="{DC930DC0-A05D-1A32-D4D9-ACF51A0D3089}"/>
          </ac:picMkLst>
        </pc:picChg>
      </pc:sldChg>
      <pc:sldChg chg="modSp mod modNotesTx">
        <pc:chgData name="Øystein Sørborg" userId="39616bf6-0567-4e85-bbad-c9e729b6e6cd" providerId="ADAL" clId="{D1A6D1D3-57CB-4F7C-B469-0B506200EAA4}" dt="2026-03-24T13:21:14.579" v="249" actId="6549"/>
        <pc:sldMkLst>
          <pc:docMk/>
          <pc:sldMk cId="224182490" sldId="762"/>
        </pc:sldMkLst>
        <pc:spChg chg="mod">
          <ac:chgData name="Øystein Sørborg" userId="39616bf6-0567-4e85-bbad-c9e729b6e6cd" providerId="ADAL" clId="{D1A6D1D3-57CB-4F7C-B469-0B506200EAA4}" dt="2026-03-24T13:21:14.579" v="249" actId="6549"/>
          <ac:spMkLst>
            <pc:docMk/>
            <pc:sldMk cId="224182490" sldId="762"/>
            <ac:spMk id="2" creationId="{E2844429-8B7B-15A4-7FF6-A2CA4641C6DA}"/>
          </ac:spMkLst>
        </pc:spChg>
        <pc:picChg chg="mod">
          <ac:chgData name="Øystein Sørborg" userId="39616bf6-0567-4e85-bbad-c9e729b6e6cd" providerId="ADAL" clId="{D1A6D1D3-57CB-4F7C-B469-0B506200EAA4}" dt="2026-03-24T13:20:21.488" v="248"/>
          <ac:picMkLst>
            <pc:docMk/>
            <pc:sldMk cId="224182490" sldId="762"/>
            <ac:picMk id="7" creationId="{51A76865-4E97-0544-D88D-12A096451576}"/>
          </ac:picMkLst>
        </pc:picChg>
      </pc:sldChg>
      <pc:sldChg chg="modSp mod">
        <pc:chgData name="Øystein Sørborg" userId="39616bf6-0567-4e85-bbad-c9e729b6e6cd" providerId="ADAL" clId="{D1A6D1D3-57CB-4F7C-B469-0B506200EAA4}" dt="2026-03-24T12:19:53.572" v="245" actId="1076"/>
        <pc:sldMkLst>
          <pc:docMk/>
          <pc:sldMk cId="1141692924" sldId="770"/>
        </pc:sldMkLst>
        <pc:spChg chg="mod">
          <ac:chgData name="Øystein Sørborg" userId="39616bf6-0567-4e85-bbad-c9e729b6e6cd" providerId="ADAL" clId="{D1A6D1D3-57CB-4F7C-B469-0B506200EAA4}" dt="2026-03-24T12:19:53.572" v="245" actId="1076"/>
          <ac:spMkLst>
            <pc:docMk/>
            <pc:sldMk cId="1141692924" sldId="770"/>
            <ac:spMk id="11" creationId="{EC0FC6D7-4FE3-79DC-CF75-34AF5C1F1E93}"/>
          </ac:spMkLst>
        </pc:spChg>
      </pc:sldChg>
      <pc:sldChg chg="modAnim">
        <pc:chgData name="Øystein Sørborg" userId="39616bf6-0567-4e85-bbad-c9e729b6e6cd" providerId="ADAL" clId="{D1A6D1D3-57CB-4F7C-B469-0B506200EAA4}" dt="2026-03-24T20:20:14.946" v="252"/>
        <pc:sldMkLst>
          <pc:docMk/>
          <pc:sldMk cId="2681688494" sldId="772"/>
        </pc:sldMkLst>
      </pc:sldChg>
      <pc:sldChg chg="modSp mod">
        <pc:chgData name="Øystein Sørborg" userId="39616bf6-0567-4e85-bbad-c9e729b6e6cd" providerId="ADAL" clId="{D1A6D1D3-57CB-4F7C-B469-0B506200EAA4}" dt="2026-03-24T13:21:29.676" v="251" actId="14100"/>
        <pc:sldMkLst>
          <pc:docMk/>
          <pc:sldMk cId="3398886738" sldId="773"/>
        </pc:sldMkLst>
        <pc:spChg chg="mod">
          <ac:chgData name="Øystein Sørborg" userId="39616bf6-0567-4e85-bbad-c9e729b6e6cd" providerId="ADAL" clId="{D1A6D1D3-57CB-4F7C-B469-0B506200EAA4}" dt="2026-03-24T13:21:29.676" v="251" actId="14100"/>
          <ac:spMkLst>
            <pc:docMk/>
            <pc:sldMk cId="3398886738" sldId="773"/>
            <ac:spMk id="14" creationId="{D8576ED8-9546-BF55-699A-92E1CFB182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03DF-51E7-4659-98A4-DEC9FC690D70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65762-13D8-4139-ABDE-298C85583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971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98AD-2D0D-58A4-B83D-881B9B8D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6AE09A7-6923-9779-625B-70E2AF70D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7DF5563-6E6E-D41D-4B68-29CC35DD2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Diskutere i grupper, oppsummere i plenum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AD7A6E-BBA6-91BE-2913-04D84CDA0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6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https://www.nrk.no/video/en-mygg-blir-til_67835</a:t>
            </a:r>
          </a:p>
          <a:p>
            <a:r>
              <a:rPr lang="nb-NO" dirty="0"/>
              <a:t>Oppsummer i plenum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50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 hvem som spiser hvem</a:t>
            </a:r>
            <a:r>
              <a:rPr lang="nb-NO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81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08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0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198A5-BC95-9D88-01C5-065542B79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644051C-93E1-B161-8F82-8A64FAB2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EFC756-51AF-19BA-9237-3BF9495C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1417CE-CF15-4D39-5959-CE0B3D1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A85EC2-34A2-28DE-31D0-42230625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20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BBED6-34B5-4F7C-5A48-1F6F4060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CC1AB9-A7ED-58DD-083B-D2A4D4270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8F1548-1D2B-82A4-07E3-9678B26A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6008B8-4774-516A-10FB-4E282E95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833408-D0ED-3938-29F6-7EE6749A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23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7E977B1-F7A5-2B4E-E508-EA4B94557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D1FB09-E48E-6E34-4A38-561C7B867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B61C66-E6CA-C537-90E4-A29C6225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B4A8B3-40E5-72B0-C8D0-D77BC609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5A19A0-3831-45DD-AE81-83C417A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1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4EAC9-1D41-9B7D-0C87-EEED16F0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6004FD-9DDF-486F-0959-84E64C34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1F3549-2352-517C-2B72-249FD0B6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EEC5DD-9B62-6830-B0BE-C0071C33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421A9C-0988-9D8E-D0F0-4F2B6DB3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07A37A-118A-F46B-72C4-E008F97F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CA0AE9-F965-67AF-229B-14F8F0354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9238DF-9677-7122-1175-F28C1AFA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E8DEFE-8BC4-6D09-8714-A8AE837F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E02801-D02F-0131-5E67-43C0CEDC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78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C40B6-0A80-79C9-FCC1-1AB64A7D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70CB2A-9563-AC94-4302-5E7C95D93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E0AAFE-E3E6-617E-6827-4C929A747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E37AAD-1FB5-B307-FC3A-C6F0CA9A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3A5DE6-EAAD-B51D-58A6-6E0E2EB7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347EEC-A4C0-7E6F-D9F9-0A91AAE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18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F9EA4-C85B-4CEB-A990-BE96E581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E61EF2-EA7B-E52B-13E8-6C31A303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F32070-A0BD-A573-DE00-FBD46D41F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88FCC5-C263-EEF5-9C89-F8554685A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95B028-8505-D92A-7DCF-DCCF39B4B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3D419BA-7E87-B777-6386-A78AC3CA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280D71-8A46-D19A-A9D8-0481294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C62D09E-58E5-D95A-92FB-F9C1126C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0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07776-09FA-295C-6089-1F48B6DF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35D9FC-279D-3FC3-A873-BB1DD241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8B426C-2989-8086-0181-68E14B5B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3C8083-1029-197B-FCE5-E596F23E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42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B05D15D-4554-1528-CF80-320AD31C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E21EB5-C19F-6A84-DD7B-AACA65C1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D960C-18E3-5A07-BB77-BB697D15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61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3E213-9768-52C5-8913-AB71B02F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3FE5BB-613C-77B9-A455-481D56F8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77C11B-BC91-C655-E46E-AEDBDBCBD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0179D3-4A80-9143-BD6D-7EB5573F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025223-74F8-6EBE-7073-FD51A6FA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A27061-3614-B6F6-0126-2D6896DE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3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2DE8DA-8DB0-36CD-681B-271ECF70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522EF8D-5AED-41C9-A13B-2FD9725AA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FDAE3F-1AE8-FC18-69A1-A6144BF06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265B69-5479-8BE8-6091-CE810766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1051C-C911-608C-E899-56FF11BB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7EF1A1-6A7F-F965-D2F9-440DB87F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7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0CD3C7A-145E-950F-7B43-B1170A91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8F76D8-2B4C-EE0C-6F23-EA19FDEE5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29FACA-4C3F-4238-232C-7B0BB25E6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BC1339-0841-5099-F559-34F8AC2E5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FBEB24-9636-4F81-BF89-D738828D3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02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video/en-mygg-blir-til_678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ygg på hud">
            <a:extLst>
              <a:ext uri="{FF2B5EF4-FFF2-40B4-BE49-F238E27FC236}">
                <a16:creationId xmlns:a16="http://schemas.microsoft.com/office/drawing/2014/main" id="{0592B6CC-7E76-FDF6-64BD-945B4114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5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A3F3D2-B6A5-2F2E-3BCB-B85AB8F81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283537"/>
            <a:ext cx="10058400" cy="1282707"/>
          </a:xfrm>
          <a:effectLst>
            <a:glow rad="673100">
              <a:schemeClr val="tx1">
                <a:alpha val="4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b-NO" sz="5200" b="1" dirty="0">
                <a:solidFill>
                  <a:srgbClr val="FFFFFF"/>
                </a:solidFill>
                <a:effectLst>
                  <a:glow rad="190500">
                    <a:schemeClr val="accent3">
                      <a:lumMod val="50000"/>
                      <a:alpha val="21000"/>
                    </a:schemeClr>
                  </a:glow>
                </a:effectLst>
              </a:rPr>
              <a:t>Hva og hvem trenger myggen?</a:t>
            </a:r>
          </a:p>
        </p:txBody>
      </p:sp>
    </p:spTree>
    <p:extLst>
      <p:ext uri="{BB962C8B-B14F-4D97-AF65-F5344CB8AC3E}">
        <p14:creationId xmlns:p14="http://schemas.microsoft.com/office/powerpoint/2010/main" val="176103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E051376-9A2F-B789-D3F7-A4D4E7FE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0F3FF6BE-5EA9-B978-777D-71885274E0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161" y="355906"/>
            <a:ext cx="478600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Visste du at …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9C2CCCC8-C8C1-557D-68F0-4A13684C3546}"/>
              </a:ext>
            </a:extLst>
          </p:cNvPr>
          <p:cNvSpPr/>
          <p:nvPr/>
        </p:nvSpPr>
        <p:spPr>
          <a:xfrm>
            <a:off x="3965650" y="632818"/>
            <a:ext cx="3900203" cy="974916"/>
          </a:xfrm>
          <a:prstGeom prst="wedgeRoundRectCallout">
            <a:avLst>
              <a:gd name="adj1" fmla="val -37611"/>
              <a:gd name="adj2" fmla="val 94703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200" dirty="0"/>
              <a:t>En flaggermus kan spise 3000 mygg i løpet av en natt!</a:t>
            </a:r>
          </a:p>
        </p:txBody>
      </p:sp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12563166-DC20-4177-015E-E4860736087C}"/>
              </a:ext>
            </a:extLst>
          </p:cNvPr>
          <p:cNvSpPr/>
          <p:nvPr/>
        </p:nvSpPr>
        <p:spPr>
          <a:xfrm>
            <a:off x="7865853" y="2075502"/>
            <a:ext cx="3508276" cy="974916"/>
          </a:xfrm>
          <a:prstGeom prst="wedgeRoundRectCallout">
            <a:avLst>
              <a:gd name="adj1" fmla="val -4954"/>
              <a:gd name="adj2" fmla="val 92721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200" dirty="0"/>
              <a:t>I Norge kjenner vi til rundt 1500 arter av mygg!</a:t>
            </a: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EF0467BF-C491-12F6-C67B-76BA39363E42}"/>
              </a:ext>
            </a:extLst>
          </p:cNvPr>
          <p:cNvSpPr/>
          <p:nvPr/>
        </p:nvSpPr>
        <p:spPr>
          <a:xfrm>
            <a:off x="717899" y="2662775"/>
            <a:ext cx="3454708" cy="1195488"/>
          </a:xfrm>
          <a:prstGeom prst="wedgeRoundRectCallout">
            <a:avLst>
              <a:gd name="adj1" fmla="val -3176"/>
              <a:gd name="adj2" fmla="val 9275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200" dirty="0"/>
              <a:t>Hunnstikkmyggen kan drikke tre ganger sin egen kroppsvekt med blod!</a:t>
            </a:r>
          </a:p>
        </p:txBody>
      </p:sp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F58A7191-B46A-C899-02CA-13C8672A1317}"/>
              </a:ext>
            </a:extLst>
          </p:cNvPr>
          <p:cNvSpPr/>
          <p:nvPr/>
        </p:nvSpPr>
        <p:spPr>
          <a:xfrm>
            <a:off x="817871" y="4962525"/>
            <a:ext cx="4176450" cy="1262657"/>
          </a:xfrm>
          <a:prstGeom prst="wedgeRoundRectCallout">
            <a:avLst>
              <a:gd name="adj1" fmla="val -39601"/>
              <a:gd name="adj2" fmla="val 82630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2200" dirty="0"/>
              <a:t>Hos flommyggen kan eggene ligge tørt i flere år i påvente av flom, før de klekker.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F9F19F75-D8DA-199B-F13D-0B27CEB0B3F0}"/>
              </a:ext>
            </a:extLst>
          </p:cNvPr>
          <p:cNvSpPr/>
          <p:nvPr/>
        </p:nvSpPr>
        <p:spPr>
          <a:xfrm>
            <a:off x="7865853" y="4350009"/>
            <a:ext cx="3508276" cy="1208400"/>
          </a:xfrm>
          <a:prstGeom prst="wedgeRoundRectCallout">
            <a:avLst>
              <a:gd name="adj1" fmla="val 44881"/>
              <a:gd name="adj2" fmla="val 94773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Det er en type mygg (kakaoknotten) som sørger for at vi får sjokolade!</a:t>
            </a:r>
          </a:p>
        </p:txBody>
      </p:sp>
    </p:spTree>
    <p:extLst>
      <p:ext uri="{BB962C8B-B14F-4D97-AF65-F5344CB8AC3E}">
        <p14:creationId xmlns:p14="http://schemas.microsoft.com/office/powerpoint/2010/main" val="15454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F6D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C4015-ACE1-859E-452E-B6273F6E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Individ og populasjon</a:t>
            </a:r>
            <a:endParaRPr lang="nn-NO" dirty="0"/>
          </a:p>
        </p:txBody>
      </p:sp>
      <p:pic>
        <p:nvPicPr>
          <p:cNvPr id="5" name="Plassholder for innhold 4" descr="Tegning av en mygg">
            <a:extLst>
              <a:ext uri="{FF2B5EF4-FFF2-40B4-BE49-F238E27FC236}">
                <a16:creationId xmlns:a16="http://schemas.microsoft.com/office/drawing/2014/main" id="{0CC8CD42-6C46-CC1A-D6DE-56A74BDF4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36923" r="58396" b="38872"/>
          <a:stretch/>
        </p:blipFill>
        <p:spPr>
          <a:xfrm>
            <a:off x="1870952" y="3268901"/>
            <a:ext cx="1895826" cy="1419422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D34CA1B-0C80-2E53-4740-B36171B869ED}"/>
              </a:ext>
            </a:extLst>
          </p:cNvPr>
          <p:cNvSpPr txBox="1"/>
          <p:nvPr/>
        </p:nvSpPr>
        <p:spPr>
          <a:xfrm>
            <a:off x="1870952" y="2432233"/>
            <a:ext cx="2597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En mygg = et individ</a:t>
            </a:r>
          </a:p>
        </p:txBody>
      </p:sp>
      <p:pic>
        <p:nvPicPr>
          <p:cNvPr id="6" name="Plassholder for innhold 4" descr="Tegning av seks mygg.">
            <a:extLst>
              <a:ext uri="{FF2B5EF4-FFF2-40B4-BE49-F238E27FC236}">
                <a16:creationId xmlns:a16="http://schemas.microsoft.com/office/drawing/2014/main" id="{2ADD4B03-1DE8-6AE0-8848-7B54BAB25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35143" r="19107" b="21040"/>
          <a:stretch/>
        </p:blipFill>
        <p:spPr>
          <a:xfrm>
            <a:off x="6207228" y="2884249"/>
            <a:ext cx="4073717" cy="25267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ECCEEA-7C80-B7DF-D19C-9B0555AE0D0B}"/>
              </a:ext>
            </a:extLst>
          </p:cNvPr>
          <p:cNvSpPr txBox="1"/>
          <p:nvPr/>
        </p:nvSpPr>
        <p:spPr>
          <a:xfrm>
            <a:off x="6498879" y="2432233"/>
            <a:ext cx="407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Flere mygg = en populasjon</a:t>
            </a:r>
          </a:p>
        </p:txBody>
      </p:sp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EC0FC6D7-4FE3-79DC-CF75-34AF5C1F1E93}"/>
              </a:ext>
            </a:extLst>
          </p:cNvPr>
          <p:cNvSpPr/>
          <p:nvPr/>
        </p:nvSpPr>
        <p:spPr>
          <a:xfrm>
            <a:off x="8820932" y="5180980"/>
            <a:ext cx="2920025" cy="1208390"/>
          </a:xfrm>
          <a:prstGeom prst="wedgeRoundRectCallout">
            <a:avLst>
              <a:gd name="adj1" fmla="val -40405"/>
              <a:gd name="adj2" fmla="val -8978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 mange individer består denne populasjonen av?</a:t>
            </a:r>
          </a:p>
        </p:txBody>
      </p:sp>
    </p:spTree>
    <p:extLst>
      <p:ext uri="{BB962C8B-B14F-4D97-AF65-F5344CB8AC3E}">
        <p14:creationId xmlns:p14="http://schemas.microsoft.com/office/powerpoint/2010/main" val="11416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69503-3F5D-FFB8-0B51-86F935B6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7AA48C2-CF53-4DA0-0E0F-F418716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populasjon av mygg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01CFEE-B036-43C6-B11E-F7554E7AE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Bilde av mygg på et blad.">
            <a:extLst>
              <a:ext uri="{FF2B5EF4-FFF2-40B4-BE49-F238E27FC236}">
                <a16:creationId xmlns:a16="http://schemas.microsoft.com/office/drawing/2014/main" id="{797B0D01-3763-54F0-D562-A8EFBFB0F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724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F32B-5381-09BE-9966-7978CB01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61DAD4-5EE8-6E3A-69F9-13FD991C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319014" cy="3742762"/>
          </a:xfrm>
        </p:spPr>
        <p:txBody>
          <a:bodyPr>
            <a:noAutofit/>
          </a:bodyPr>
          <a:lstStyle/>
          <a:p>
            <a:r>
              <a:rPr lang="nb-NO" sz="2200" dirty="0"/>
              <a:t>Hva skjedde med populasjonen av mygg i uteleken?</a:t>
            </a:r>
          </a:p>
          <a:p>
            <a:r>
              <a:rPr lang="nb-NO" sz="2200" dirty="0"/>
              <a:t>Hva påvirket populasjonen av mygg?</a:t>
            </a:r>
          </a:p>
          <a:p>
            <a:r>
              <a:rPr lang="nb-NO" sz="2200" dirty="0"/>
              <a:t>Hvis alle elevene i klassen er mygg, hvor stor er populasjonen av mygg i dette rommet?</a:t>
            </a:r>
          </a:p>
        </p:txBody>
      </p:sp>
    </p:spTree>
    <p:extLst>
      <p:ext uri="{BB962C8B-B14F-4D97-AF65-F5344CB8AC3E}">
        <p14:creationId xmlns:p14="http://schemas.microsoft.com/office/powerpoint/2010/main" val="214851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844429-8B7B-15A4-7FF6-A2CA4641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Skriv ned spørsmålene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D60975-E6EE-6F8C-BA32-30764D13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0149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200" dirty="0"/>
              <a:t>Hvilke fire livsfaser har myggen?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dirty="0"/>
              <a:t>Hvor lever myggen i de fire livsfasene?</a:t>
            </a:r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  <a:p>
            <a:pPr marL="0" indent="0">
              <a:buNone/>
            </a:pPr>
            <a:r>
              <a:rPr lang="nb-NO" sz="2400" dirty="0"/>
              <a:t>Se filmen om myggen, og prøv å finne svar.</a:t>
            </a:r>
            <a:endParaRPr lang="nb-NO" sz="2200" dirty="0"/>
          </a:p>
        </p:txBody>
      </p:sp>
      <p:pic>
        <p:nvPicPr>
          <p:cNvPr id="7" name="Bilde 6" descr="Skjermdump av film.">
            <a:hlinkClick r:id="rId3"/>
            <a:extLst>
              <a:ext uri="{FF2B5EF4-FFF2-40B4-BE49-F238E27FC236}">
                <a16:creationId xmlns:a16="http://schemas.microsoft.com/office/drawing/2014/main" id="{51A76865-4E97-0544-D88D-12A09645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320" y="1825625"/>
            <a:ext cx="469648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089066-2FE8-B5ED-BE7A-09834426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b-NO" sz="4000" dirty="0"/>
              <a:t>Hvor trives myggen best?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E1E4F60-FF72-2F5A-1C97-BEB41DBCD0A8}"/>
              </a:ext>
            </a:extLst>
          </p:cNvPr>
          <p:cNvSpPr txBox="1"/>
          <p:nvPr/>
        </p:nvSpPr>
        <p:spPr>
          <a:xfrm>
            <a:off x="761803" y="2833062"/>
            <a:ext cx="4620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Våtmarker – områder der vann møter land og hvor det er grunt vann – er ofte gode plasser for myggen.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Eggene trenger vann for å utvikles til larver. Mygglarvene lever i vann før de utvikles til pupper og deretter voksne mygg.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For eksempel er myr, innsjø, bekk og dam våtmarksområder der myggen trives.</a:t>
            </a:r>
          </a:p>
        </p:txBody>
      </p:sp>
      <p:pic>
        <p:nvPicPr>
          <p:cNvPr id="5" name="Plassholder for innhold 4" descr="Bilde av myrområde og skog.">
            <a:extLst>
              <a:ext uri="{FF2B5EF4-FFF2-40B4-BE49-F238E27FC236}">
                <a16:creationId xmlns:a16="http://schemas.microsoft.com/office/drawing/2014/main" id="{DC930DC0-A05D-1A32-D4D9-ACF51A0D3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25519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4B19F-9210-E100-B508-96EE472D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Myggen – hva eller hvem trenger den?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E3A7A3-B884-852C-958E-B8DD5569A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Myggen trenger nektar, vann til å legge egg i og et sted å hvile. </a:t>
            </a:r>
            <a:r>
              <a:rPr lang="nb-NO" sz="2200" dirty="0" err="1"/>
              <a:t>Hunnmyggen</a:t>
            </a:r>
            <a:r>
              <a:rPr lang="nb-NO" sz="2200" dirty="0"/>
              <a:t> til </a:t>
            </a:r>
            <a:r>
              <a:rPr lang="nb-NO" sz="2200" dirty="0" err="1"/>
              <a:t>stikkmygg</a:t>
            </a:r>
            <a:r>
              <a:rPr lang="nb-NO" sz="2200" dirty="0"/>
              <a:t> trenger blod for å kunne legge egg. 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2200" dirty="0"/>
              <a:t>Hvem som spiser hva eller hvem kan illustreres i en </a:t>
            </a:r>
            <a:r>
              <a:rPr lang="nb-NO" sz="2200" b="1" dirty="0"/>
              <a:t>næringskjede</a:t>
            </a:r>
            <a:r>
              <a:rPr lang="nb-NO" dirty="0"/>
              <a:t>: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E486FA2F-CFB9-77F2-8DB9-68DA0C7D524F}"/>
              </a:ext>
            </a:extLst>
          </p:cNvPr>
          <p:cNvSpPr/>
          <p:nvPr/>
        </p:nvSpPr>
        <p:spPr>
          <a:xfrm>
            <a:off x="8304310" y="2365654"/>
            <a:ext cx="3300085" cy="974916"/>
          </a:xfrm>
          <a:prstGeom prst="wedgeRoundRectCallout">
            <a:avLst>
              <a:gd name="adj1" fmla="val 48315"/>
              <a:gd name="adj2" fmla="val 93829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dirty="0">
                <a:solidFill>
                  <a:schemeClr val="tx1"/>
                </a:solidFill>
              </a:rPr>
              <a:t>Men hvem trenger myggen?</a:t>
            </a:r>
          </a:p>
        </p:txBody>
      </p:sp>
      <p:pic>
        <p:nvPicPr>
          <p:cNvPr id="8" name="Bilde 7" descr="Næringskjede med mygg, fisk, fugl, rev og rovfugl.">
            <a:extLst>
              <a:ext uri="{FF2B5EF4-FFF2-40B4-BE49-F238E27FC236}">
                <a16:creationId xmlns:a16="http://schemas.microsoft.com/office/drawing/2014/main" id="{005407E7-0905-2F17-7590-69B0BD8D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1434" r="6779" b="30089"/>
          <a:stretch/>
        </p:blipFill>
        <p:spPr>
          <a:xfrm>
            <a:off x="1879220" y="4492346"/>
            <a:ext cx="7379936" cy="1361310"/>
          </a:xfrm>
          <a:prstGeom prst="rect">
            <a:avLst/>
          </a:prstGeom>
        </p:spPr>
      </p:pic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AF05921D-052F-2434-6DED-18077936CB96}"/>
              </a:ext>
            </a:extLst>
          </p:cNvPr>
          <p:cNvSpPr/>
          <p:nvPr/>
        </p:nvSpPr>
        <p:spPr>
          <a:xfrm>
            <a:off x="2395275" y="5689505"/>
            <a:ext cx="3300085" cy="974916"/>
          </a:xfrm>
          <a:prstGeom prst="wedgeRoundRectCallout">
            <a:avLst>
              <a:gd name="adj1" fmla="val -28260"/>
              <a:gd name="adj2" fmla="val -108647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dirty="0">
                <a:solidFill>
                  <a:schemeClr val="tx1"/>
                </a:solidFill>
              </a:rPr>
              <a:t>Pilens retning er mot det dyret som spiser</a:t>
            </a:r>
          </a:p>
        </p:txBody>
      </p:sp>
    </p:spTree>
    <p:extLst>
      <p:ext uri="{BB962C8B-B14F-4D97-AF65-F5344CB8AC3E}">
        <p14:creationId xmlns:p14="http://schemas.microsoft.com/office/powerpoint/2010/main" val="1031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5360445E-BAB2-DC5F-1E7F-E0095F5C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/>
              <a:t>Lag minst to ulike næringskjeder som starter med myggen</a:t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5" name="Plassholder for innhold 4" descr="Tabell med symboler for &quot;insekter og andre småkryp&quot;, &quot;andre dyr og/eller egg&quot;, &quot;fisk&quot; og &quot;planter og/eller frø">
            <a:extLst>
              <a:ext uri="{FF2B5EF4-FFF2-40B4-BE49-F238E27FC236}">
                <a16:creationId xmlns:a16="http://schemas.microsoft.com/office/drawing/2014/main" id="{5102BB3A-0070-066A-2554-F7269B240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4" y="2303377"/>
            <a:ext cx="6060449" cy="3409003"/>
          </a:xfrm>
        </p:spPr>
      </p:pic>
      <p:pic>
        <p:nvPicPr>
          <p:cNvPr id="7" name="Bilde 6" descr="Bilde av buorm">
            <a:extLst>
              <a:ext uri="{FF2B5EF4-FFF2-40B4-BE49-F238E27FC236}">
                <a16:creationId xmlns:a16="http://schemas.microsoft.com/office/drawing/2014/main" id="{56FCB7D1-85B0-3C5F-6A3F-79091EDB3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33" y="2867986"/>
            <a:ext cx="3894443" cy="2260168"/>
          </a:xfrm>
          <a:prstGeom prst="rect">
            <a:avLst/>
          </a:prstGeom>
        </p:spPr>
      </p:pic>
      <p:pic>
        <p:nvPicPr>
          <p:cNvPr id="3" name="Bilde 2" descr="Næringskjede med mygg, fisk, fugl, rev og rovfugl.">
            <a:extLst>
              <a:ext uri="{FF2B5EF4-FFF2-40B4-BE49-F238E27FC236}">
                <a16:creationId xmlns:a16="http://schemas.microsoft.com/office/drawing/2014/main" id="{CE701E30-BDB8-744E-E17D-4F3DD7B00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1434" r="6779" b="30089"/>
          <a:stretch/>
        </p:blipFill>
        <p:spPr>
          <a:xfrm>
            <a:off x="2887046" y="5323838"/>
            <a:ext cx="7379936" cy="1361310"/>
          </a:xfrm>
          <a:prstGeom prst="rect">
            <a:avLst/>
          </a:prstGeom>
        </p:spPr>
      </p:pic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8E7D7EF2-54EC-56A3-885E-4169EC9F0033}"/>
              </a:ext>
            </a:extLst>
          </p:cNvPr>
          <p:cNvSpPr/>
          <p:nvPr/>
        </p:nvSpPr>
        <p:spPr>
          <a:xfrm>
            <a:off x="450645" y="1570195"/>
            <a:ext cx="3847287" cy="838039"/>
          </a:xfrm>
          <a:prstGeom prst="wedgeRoundRectCallout">
            <a:avLst>
              <a:gd name="adj1" fmla="val -26279"/>
              <a:gd name="adj2" fmla="val 103564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Symbolene viser hva dyra spiser</a:t>
            </a:r>
          </a:p>
        </p:txBody>
      </p:sp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3C68BFED-D1F0-3FA3-6F67-D6C359CB6E8E}"/>
              </a:ext>
            </a:extLst>
          </p:cNvPr>
          <p:cNvSpPr/>
          <p:nvPr/>
        </p:nvSpPr>
        <p:spPr>
          <a:xfrm>
            <a:off x="4297932" y="1562288"/>
            <a:ext cx="4047477" cy="861582"/>
          </a:xfrm>
          <a:prstGeom prst="wedgeRoundRectCallout">
            <a:avLst>
              <a:gd name="adj1" fmla="val 33304"/>
              <a:gd name="adj2" fmla="val 119605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Buormen spiser både fisk, andre dyr og egg</a:t>
            </a:r>
          </a:p>
        </p:txBody>
      </p:sp>
      <p:sp>
        <p:nvSpPr>
          <p:cNvPr id="14" name="Snakkeboble: rektangel med avrundede hjørner 13">
            <a:extLst>
              <a:ext uri="{FF2B5EF4-FFF2-40B4-BE49-F238E27FC236}">
                <a16:creationId xmlns:a16="http://schemas.microsoft.com/office/drawing/2014/main" id="{D8576ED8-9546-BF55-699A-92E1CFB1828A}"/>
              </a:ext>
            </a:extLst>
          </p:cNvPr>
          <p:cNvSpPr/>
          <p:nvPr/>
        </p:nvSpPr>
        <p:spPr>
          <a:xfrm>
            <a:off x="8731731" y="3703320"/>
            <a:ext cx="3300085" cy="1053331"/>
          </a:xfrm>
          <a:prstGeom prst="wedgeRoundRectCallout">
            <a:avLst>
              <a:gd name="adj1" fmla="val -45728"/>
              <a:gd name="adj2" fmla="val 140650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I en </a:t>
            </a:r>
            <a:r>
              <a:rPr lang="nb-NO" sz="2200" b="1" dirty="0">
                <a:solidFill>
                  <a:schemeClr val="tx1"/>
                </a:solidFill>
              </a:rPr>
              <a:t>næringskjede</a:t>
            </a:r>
            <a:r>
              <a:rPr lang="nb-NO" sz="2200" dirty="0">
                <a:solidFill>
                  <a:schemeClr val="tx1"/>
                </a:solidFill>
              </a:rPr>
              <a:t> er pilens retning </a:t>
            </a:r>
            <a:r>
              <a:rPr lang="nb-NO" sz="2200" i="1" dirty="0">
                <a:solidFill>
                  <a:schemeClr val="tx1"/>
                </a:solidFill>
              </a:rPr>
              <a:t>mot</a:t>
            </a:r>
            <a:r>
              <a:rPr lang="nb-NO" sz="2200" dirty="0">
                <a:solidFill>
                  <a:schemeClr val="tx1"/>
                </a:solidFill>
              </a:rPr>
              <a:t> det dyret som spiser</a:t>
            </a:r>
          </a:p>
        </p:txBody>
      </p:sp>
    </p:spTree>
    <p:extLst>
      <p:ext uri="{BB962C8B-B14F-4D97-AF65-F5344CB8AC3E}">
        <p14:creationId xmlns:p14="http://schemas.microsoft.com/office/powerpoint/2010/main" val="33988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Illustrasjon som viser et naturområde med mange ulike dyr og planter med piler mellom.">
            <a:extLst>
              <a:ext uri="{FF2B5EF4-FFF2-40B4-BE49-F238E27FC236}">
                <a16:creationId xmlns:a16="http://schemas.microsoft.com/office/drawing/2014/main" id="{418E2B75-A620-1E80-965A-E3657027E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" y="749635"/>
            <a:ext cx="12188928" cy="6856272"/>
          </a:xfrm>
          <a:prstGeom prst="rect">
            <a:avLst/>
          </a:prstGeom>
        </p:spPr>
      </p:pic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21C4FFB5-D185-829F-EB24-2CCB5BE8AB83}"/>
              </a:ext>
            </a:extLst>
          </p:cNvPr>
          <p:cNvSpPr/>
          <p:nvPr/>
        </p:nvSpPr>
        <p:spPr>
          <a:xfrm>
            <a:off x="1161417" y="1722918"/>
            <a:ext cx="3300085" cy="974916"/>
          </a:xfrm>
          <a:prstGeom prst="wedgeRoundRectCallout">
            <a:avLst>
              <a:gd name="adj1" fmla="val 39474"/>
              <a:gd name="adj2" fmla="val 7328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I et </a:t>
            </a:r>
            <a:r>
              <a:rPr lang="nb-NO" sz="2200" b="1" dirty="0">
                <a:solidFill>
                  <a:schemeClr val="tx1"/>
                </a:solidFill>
              </a:rPr>
              <a:t>næringsnett</a:t>
            </a:r>
            <a:r>
              <a:rPr lang="nb-NO" sz="2200" dirty="0">
                <a:solidFill>
                  <a:schemeClr val="tx1"/>
                </a:solidFill>
              </a:rPr>
              <a:t> er pilens retning </a:t>
            </a:r>
            <a:r>
              <a:rPr lang="nb-NO" sz="2200" i="1" dirty="0">
                <a:solidFill>
                  <a:schemeClr val="tx1"/>
                </a:solidFill>
              </a:rPr>
              <a:t>mot</a:t>
            </a:r>
            <a:r>
              <a:rPr lang="nb-NO" sz="2200" dirty="0">
                <a:solidFill>
                  <a:schemeClr val="tx1"/>
                </a:solidFill>
              </a:rPr>
              <a:t> det dyret som spiser</a:t>
            </a:r>
          </a:p>
        </p:txBody>
      </p:sp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0DE2824D-F100-D5F4-2135-8E6D8E7912DA}"/>
              </a:ext>
            </a:extLst>
          </p:cNvPr>
          <p:cNvSpPr/>
          <p:nvPr/>
        </p:nvSpPr>
        <p:spPr>
          <a:xfrm>
            <a:off x="6851093" y="1100282"/>
            <a:ext cx="3710570" cy="974916"/>
          </a:xfrm>
          <a:prstGeom prst="wedgeRoundRectCallout">
            <a:avLst>
              <a:gd name="adj1" fmla="val 6022"/>
              <a:gd name="adj2" fmla="val 103491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Flere næringskjeder kan samles i et </a:t>
            </a:r>
            <a:r>
              <a:rPr lang="nb-NO" sz="2200" b="1" dirty="0">
                <a:solidFill>
                  <a:schemeClr val="tx1"/>
                </a:solidFill>
              </a:rPr>
              <a:t>næringsnett</a:t>
            </a:r>
            <a:r>
              <a:rPr lang="nb-NO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Tittel 12">
            <a:extLst>
              <a:ext uri="{FF2B5EF4-FFF2-40B4-BE49-F238E27FC236}">
                <a16:creationId xmlns:a16="http://schemas.microsoft.com/office/drawing/2014/main" id="{2F57BA9F-377C-DC44-DDC9-28DE3981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b-NO" sz="3600" dirty="0"/>
              <a:t>Lag et næringsnett med så mange av bildene som mulig</a:t>
            </a:r>
          </a:p>
        </p:txBody>
      </p:sp>
    </p:spTree>
    <p:extLst>
      <p:ext uri="{BB962C8B-B14F-4D97-AF65-F5344CB8AC3E}">
        <p14:creationId xmlns:p14="http://schemas.microsoft.com/office/powerpoint/2010/main" val="26816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40CD9-B4AC-AB47-7972-2B2647FA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7" name="Tittel 2">
            <a:extLst>
              <a:ext uri="{FF2B5EF4-FFF2-40B4-BE49-F238E27FC236}">
                <a16:creationId xmlns:a16="http://schemas.microsoft.com/office/drawing/2014/main" id="{CF33A6C9-8F5C-1EF2-A968-73F71655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73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 dirty="0"/>
              <a:t>Hvem blir påvirket hvis myggen forsvinner?</a:t>
            </a:r>
          </a:p>
        </p:txBody>
      </p:sp>
      <p:pic>
        <p:nvPicPr>
          <p:cNvPr id="9" name="Bilde 8" descr="Illustrasjon som viser et naturområde med mange ulike dyr og planter med piler mellom.">
            <a:extLst>
              <a:ext uri="{FF2B5EF4-FFF2-40B4-BE49-F238E27FC236}">
                <a16:creationId xmlns:a16="http://schemas.microsoft.com/office/drawing/2014/main" id="{D90680D3-9D6A-BB33-220B-E49D77F1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13" y="767732"/>
            <a:ext cx="12188928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7840</TotalTime>
  <Words>394</Words>
  <Application>Microsoft Office PowerPoint</Application>
  <PresentationFormat>Widescreen</PresentationFormat>
  <Paragraphs>48</Paragraphs>
  <Slides>10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Aptos Display</vt:lpstr>
      <vt:lpstr>Aptos</vt:lpstr>
      <vt:lpstr>Arial</vt:lpstr>
      <vt:lpstr>Office-tema</vt:lpstr>
      <vt:lpstr>Hva og hvem trenger myggen?</vt:lpstr>
      <vt:lpstr>Individ og populasjon</vt:lpstr>
      <vt:lpstr>Endringer i populasjon av mygg</vt:lpstr>
      <vt:lpstr>Skriv ned spørsmålene</vt:lpstr>
      <vt:lpstr>Hvor trives myggen best?</vt:lpstr>
      <vt:lpstr>Myggen – hva eller hvem trenger den?</vt:lpstr>
      <vt:lpstr>Lag minst to ulike næringskjeder som starter med myggen </vt:lpstr>
      <vt:lpstr>Lag et næringsnett med så mange av bildene som mulig</vt:lpstr>
      <vt:lpstr>Hvem blir påvirket hvis myggen forsvinner?</vt:lpstr>
      <vt:lpstr>Visste du at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Berit Reitan</dc:creator>
  <cp:lastModifiedBy>Øystein Sørborg</cp:lastModifiedBy>
  <cp:revision>57</cp:revision>
  <dcterms:created xsi:type="dcterms:W3CDTF">2025-09-09T10:31:25Z</dcterms:created>
  <dcterms:modified xsi:type="dcterms:W3CDTF">2026-03-24T20:20:17Z</dcterms:modified>
</cp:coreProperties>
</file>