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60" r:id="rId3"/>
    <p:sldId id="261" r:id="rId4"/>
    <p:sldId id="258" r:id="rId5"/>
    <p:sldId id="262" r:id="rId6"/>
    <p:sldId id="263" r:id="rId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2394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9F5D2-C5F5-4376-88DC-ADBCF5E47670}" type="datetimeFigureOut">
              <a:rPr lang="nb-NO" smtClean="0"/>
              <a:t>30.07.2018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E8BC7-7A32-4712-96C5-A9AEAD93F0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68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E8BC7-7A32-4712-96C5-A9AEAD93F09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5649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E8BC7-7A32-4712-96C5-A9AEAD93F09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5649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E8BC7-7A32-4712-96C5-A9AEAD93F09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5649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81AD-7284-4EF3-B2B1-E02C216C27C9}" type="datetimeFigureOut">
              <a:rPr lang="nb-NO" smtClean="0"/>
              <a:t>30.07.2018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80A5-ABE5-4668-9C75-268737728C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03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81AD-7284-4EF3-B2B1-E02C216C27C9}" type="datetimeFigureOut">
              <a:rPr lang="nb-NO" smtClean="0"/>
              <a:t>30.07.2018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80A5-ABE5-4668-9C75-268737728C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04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81AD-7284-4EF3-B2B1-E02C216C27C9}" type="datetimeFigureOut">
              <a:rPr lang="nb-NO" smtClean="0"/>
              <a:t>30.07.2018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80A5-ABE5-4668-9C75-268737728C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23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81AD-7284-4EF3-B2B1-E02C216C27C9}" type="datetimeFigureOut">
              <a:rPr lang="nb-NO" smtClean="0"/>
              <a:t>30.07.2018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80A5-ABE5-4668-9C75-268737728C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606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81AD-7284-4EF3-B2B1-E02C216C27C9}" type="datetimeFigureOut">
              <a:rPr lang="nb-NO" smtClean="0"/>
              <a:t>30.07.2018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80A5-ABE5-4668-9C75-268737728C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927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81AD-7284-4EF3-B2B1-E02C216C27C9}" type="datetimeFigureOut">
              <a:rPr lang="nb-NO" smtClean="0"/>
              <a:t>30.07.2018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80A5-ABE5-4668-9C75-268737728C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681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81AD-7284-4EF3-B2B1-E02C216C27C9}" type="datetimeFigureOut">
              <a:rPr lang="nb-NO" smtClean="0"/>
              <a:t>30.07.2018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80A5-ABE5-4668-9C75-268737728C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981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81AD-7284-4EF3-B2B1-E02C216C27C9}" type="datetimeFigureOut">
              <a:rPr lang="nb-NO" smtClean="0"/>
              <a:t>30.07.2018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80A5-ABE5-4668-9C75-268737728C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0848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81AD-7284-4EF3-B2B1-E02C216C27C9}" type="datetimeFigureOut">
              <a:rPr lang="nb-NO" smtClean="0"/>
              <a:t>30.07.2018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80A5-ABE5-4668-9C75-268737728C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228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81AD-7284-4EF3-B2B1-E02C216C27C9}" type="datetimeFigureOut">
              <a:rPr lang="nb-NO" smtClean="0"/>
              <a:t>30.07.2018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80A5-ABE5-4668-9C75-268737728C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791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81AD-7284-4EF3-B2B1-E02C216C27C9}" type="datetimeFigureOut">
              <a:rPr lang="nb-NO" smtClean="0"/>
              <a:t>30.07.2018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80A5-ABE5-4668-9C75-268737728C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175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E81AD-7284-4EF3-B2B1-E02C216C27C9}" type="datetimeFigureOut">
              <a:rPr lang="nb-NO" smtClean="0"/>
              <a:t>30.07.2018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980A5-ABE5-4668-9C75-268737728C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550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457200" y="155773"/>
            <a:ext cx="8229600" cy="6153547"/>
          </a:xfrm>
        </p:spPr>
        <p:txBody>
          <a:bodyPr>
            <a:normAutofit/>
          </a:bodyPr>
          <a:lstStyle/>
          <a:p>
            <a:pPr fontAlgn="base"/>
            <a:r>
              <a:rPr lang="nb-NO" sz="2400" dirty="0"/>
              <a:t>Hva menes med naturmangfold? </a:t>
            </a:r>
          </a:p>
          <a:p>
            <a:pPr fontAlgn="base"/>
            <a:r>
              <a:rPr lang="nb-NO" sz="2400" dirty="0"/>
              <a:t>Hvordan kan vi undersøke naturmangfoldet i et område? </a:t>
            </a:r>
          </a:p>
          <a:p>
            <a:pPr fontAlgn="base"/>
            <a:endParaRPr lang="nb-NO" sz="2400" i="1" dirty="0"/>
          </a:p>
          <a:p>
            <a:pPr fontAlgn="base"/>
            <a:endParaRPr lang="nb-NO" sz="2400" i="1" dirty="0" smtClean="0"/>
          </a:p>
          <a:p>
            <a:pPr fontAlgn="base"/>
            <a:endParaRPr lang="nb-NO" sz="2400" i="1" dirty="0"/>
          </a:p>
          <a:p>
            <a:pPr fontAlgn="base"/>
            <a:endParaRPr lang="nb-NO" sz="2400" i="1" dirty="0" smtClean="0"/>
          </a:p>
          <a:p>
            <a:pPr fontAlgn="base"/>
            <a:endParaRPr lang="nb-NO" sz="2400" i="1" dirty="0"/>
          </a:p>
          <a:p>
            <a:pPr fontAlgn="base"/>
            <a:endParaRPr lang="nb-NO" sz="2400" i="1" dirty="0" smtClean="0"/>
          </a:p>
          <a:p>
            <a:pPr fontAlgn="base"/>
            <a:endParaRPr lang="nb-NO" sz="2400" i="1" dirty="0" smtClean="0"/>
          </a:p>
          <a:p>
            <a:pPr fontAlgn="base"/>
            <a:endParaRPr lang="nb-NO" sz="2400" i="1" dirty="0"/>
          </a:p>
          <a:p>
            <a:pPr fontAlgn="base"/>
            <a:endParaRPr lang="nb-NO" sz="2400" i="1" dirty="0" smtClean="0"/>
          </a:p>
          <a:p>
            <a:pPr fontAlgn="base"/>
            <a:endParaRPr lang="nb-NO" sz="2400" dirty="0" smtClean="0"/>
          </a:p>
          <a:p>
            <a:pPr fontAlgn="base"/>
            <a:r>
              <a:rPr lang="nb-NO" sz="2400" dirty="0" smtClean="0"/>
              <a:t>Hvilke </a:t>
            </a:r>
            <a:r>
              <a:rPr lang="nb-NO" sz="2400" dirty="0"/>
              <a:t>arter ser vi her? </a:t>
            </a:r>
          </a:p>
          <a:p>
            <a:pPr fontAlgn="base"/>
            <a:endParaRPr lang="nb-NO" sz="2400" i="1" dirty="0" smtClean="0"/>
          </a:p>
        </p:txBody>
      </p:sp>
      <p:pic>
        <p:nvPicPr>
          <p:cNvPr id="1029" name="Picture 5" descr="C:\Users\majkenk\AppData\Local\Microsoft\Windows\Temporary Internet Files\Content.IE5\0NE8NUF8\Ophiolepis_elegans_6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28" y="3335419"/>
            <a:ext cx="2772896" cy="207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jkenk\AppData\Local\Microsoft\Windows\Temporary Internet Files\Content.IE5\7M3KGQ7X\101734831_349501719a_z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30" y="1149703"/>
            <a:ext cx="2611491" cy="195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majkenk\AppData\Local\Microsoft\Windows\Temporary Internet Files\Content.IE5\0NE8NUF8\220px-Kelp_forest,_Ardtoe_-_geograph.org.uk_-_501243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65552"/>
            <a:ext cx="1561529" cy="207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majkenk\AppData\Local\Microsoft\Windows\Temporary Internet Files\Content.IE5\7M3KGQ7X\torsk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946" y="1535219"/>
            <a:ext cx="320660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C:\Users\majkenk\AppData\Local\Microsoft\Windows\Temporary Internet Files\Content.IE5\7M3KGQ7X\5013603237_1dd12b5db5_b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36495"/>
            <a:ext cx="2088232" cy="166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upload.wikimedia.org/wikipedia/commons/thumb/4/49/Chlamys_islandica.jpg/250px-Chlamys_islandic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89179"/>
            <a:ext cx="2016224" cy="222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13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fontAlgn="base"/>
            <a:r>
              <a:rPr lang="nb-NO" sz="2400" dirty="0"/>
              <a:t>Hvem er det vi har her på </a:t>
            </a:r>
            <a:r>
              <a:rPr lang="nb-NO" sz="2400" dirty="0" smtClean="0"/>
              <a:t>bildet?</a:t>
            </a:r>
            <a:br>
              <a:rPr lang="nb-NO" sz="2400" dirty="0" smtClean="0"/>
            </a:br>
            <a:r>
              <a:rPr lang="nb-NO" sz="2400" dirty="0" smtClean="0"/>
              <a:t>Har </a:t>
            </a:r>
            <a:r>
              <a:rPr lang="nb-NO" sz="2400" dirty="0"/>
              <a:t>den alltid vært her i Norge? </a:t>
            </a:r>
            <a:endParaRPr lang="nb-NO" sz="2400" dirty="0" smtClean="0"/>
          </a:p>
          <a:p>
            <a:pPr fontAlgn="base"/>
            <a:endParaRPr lang="nb-NO" sz="2400" dirty="0"/>
          </a:p>
          <a:p>
            <a:pPr fontAlgn="base"/>
            <a:endParaRPr lang="nb-NO" sz="2400" dirty="0" smtClean="0"/>
          </a:p>
          <a:p>
            <a:pPr fontAlgn="base"/>
            <a:endParaRPr lang="nb-NO" sz="2400" dirty="0"/>
          </a:p>
          <a:p>
            <a:pPr fontAlgn="base"/>
            <a:endParaRPr lang="nb-NO" sz="2400" dirty="0" smtClean="0"/>
          </a:p>
          <a:p>
            <a:pPr fontAlgn="base"/>
            <a:endParaRPr lang="nb-NO" sz="2400" dirty="0" smtClean="0"/>
          </a:p>
          <a:p>
            <a:pPr fontAlgn="base"/>
            <a:endParaRPr lang="nb-NO" sz="2400" dirty="0"/>
          </a:p>
          <a:p>
            <a:pPr fontAlgn="base"/>
            <a:endParaRPr lang="nb-NO" sz="2400" dirty="0" smtClean="0"/>
          </a:p>
          <a:p>
            <a:pPr fontAlgn="base"/>
            <a:endParaRPr lang="nb-NO" sz="2400" dirty="0" smtClean="0"/>
          </a:p>
          <a:p>
            <a:pPr fontAlgn="base"/>
            <a:r>
              <a:rPr lang="nb-NO" sz="2400" dirty="0" smtClean="0"/>
              <a:t>Hva </a:t>
            </a:r>
            <a:r>
              <a:rPr lang="nb-NO" sz="2400" dirty="0"/>
              <a:t>kaller vi en art som har kommet til Norge med menneskets </a:t>
            </a:r>
            <a:r>
              <a:rPr lang="nb-NO" sz="2400" dirty="0" smtClean="0"/>
              <a:t>hjelp?</a:t>
            </a:r>
          </a:p>
          <a:p>
            <a:pPr fontAlgn="base"/>
            <a:r>
              <a:rPr lang="nb-NO" sz="2400" dirty="0" smtClean="0"/>
              <a:t>Hvilke </a:t>
            </a:r>
            <a:r>
              <a:rPr lang="nb-NO" sz="2400" dirty="0"/>
              <a:t>problemer </a:t>
            </a:r>
            <a:r>
              <a:rPr lang="nb-NO" sz="2400" dirty="0" smtClean="0"/>
              <a:t>kan en slik art skape </a:t>
            </a:r>
            <a:r>
              <a:rPr lang="nb-NO" sz="2400" dirty="0"/>
              <a:t>her i Norge?  </a:t>
            </a:r>
          </a:p>
        </p:txBody>
      </p:sp>
      <p:pic>
        <p:nvPicPr>
          <p:cNvPr id="9" name="Bilde 8" descr="Bilderesultat for kongekrabb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200800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0133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r>
              <a:rPr lang="nb-NO" sz="2400" dirty="0"/>
              <a:t>Hvilke to arter er det vi ser her? </a:t>
            </a:r>
            <a:endParaRPr lang="nb-NO" sz="2400" dirty="0" smtClean="0"/>
          </a:p>
          <a:p>
            <a:endParaRPr lang="nb-NO" sz="2400" dirty="0"/>
          </a:p>
          <a:p>
            <a:endParaRPr lang="nb-NO" sz="2400" dirty="0" smtClean="0"/>
          </a:p>
          <a:p>
            <a:endParaRPr lang="nb-NO" sz="2400" dirty="0"/>
          </a:p>
          <a:p>
            <a:endParaRPr lang="nb-NO" sz="2400" dirty="0" smtClean="0"/>
          </a:p>
          <a:p>
            <a:endParaRPr lang="nb-NO" sz="2400" dirty="0"/>
          </a:p>
          <a:p>
            <a:endParaRPr lang="nb-NO" sz="2400" dirty="0" smtClean="0"/>
          </a:p>
          <a:p>
            <a:endParaRPr lang="nb-NO" sz="2400" dirty="0"/>
          </a:p>
          <a:p>
            <a:endParaRPr lang="nb-NO" sz="2400" dirty="0" smtClean="0"/>
          </a:p>
          <a:p>
            <a:r>
              <a:rPr lang="nb-NO" sz="2400" dirty="0" smtClean="0"/>
              <a:t>De er fremmede </a:t>
            </a:r>
            <a:r>
              <a:rPr lang="nb-NO" sz="2400" dirty="0"/>
              <a:t>arter i </a:t>
            </a:r>
            <a:r>
              <a:rPr lang="nb-NO" sz="2400" dirty="0" smtClean="0"/>
              <a:t>Norge, men i tillegg er det noe mer med dem. Hva er det? </a:t>
            </a:r>
          </a:p>
          <a:p>
            <a:r>
              <a:rPr lang="nb-NO" sz="2400" dirty="0" smtClean="0"/>
              <a:t>Hva betyr det at de kan ha negativ påvirkning på norsk natur? </a:t>
            </a:r>
            <a:endParaRPr lang="nb-NO" sz="2400" dirty="0" smtClean="0"/>
          </a:p>
          <a:p>
            <a:r>
              <a:rPr lang="nb-NO" sz="2400" dirty="0" smtClean="0"/>
              <a:t>Hvordan </a:t>
            </a:r>
            <a:r>
              <a:rPr lang="nb-NO" sz="2400" dirty="0"/>
              <a:t>kan vi </a:t>
            </a:r>
            <a:r>
              <a:rPr lang="nb-NO" sz="2400" dirty="0" smtClean="0"/>
              <a:t>finne ut hvor mange lupiner det er i et område?</a:t>
            </a:r>
            <a:endParaRPr lang="nb-NO" sz="2400" dirty="0"/>
          </a:p>
        </p:txBody>
      </p:sp>
      <p:pic>
        <p:nvPicPr>
          <p:cNvPr id="6" name="Bilde 5" descr="Bilderesultat for red king cra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84" y="1340768"/>
            <a:ext cx="3287000" cy="2375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16047"/>
            <a:ext cx="3600400" cy="240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9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082354"/>
          </a:xfrm>
        </p:spPr>
        <p:txBody>
          <a:bodyPr>
            <a:noAutofit/>
          </a:bodyPr>
          <a:lstStyle/>
          <a:p>
            <a:pPr algn="l"/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/>
              <a:t/>
            </a:r>
            <a:br>
              <a:rPr lang="nb-NO" sz="2400" dirty="0"/>
            </a:br>
            <a:r>
              <a:rPr lang="nb-NO" sz="2400" dirty="0" smtClean="0"/>
              <a:t>Vi </a:t>
            </a:r>
            <a:r>
              <a:rPr lang="nb-NO" sz="2400" dirty="0"/>
              <a:t>lærte om bærekraftig </a:t>
            </a:r>
            <a:r>
              <a:rPr lang="nb-NO" sz="2400" dirty="0" smtClean="0"/>
              <a:t>utvikling, </a:t>
            </a:r>
            <a:br>
              <a:rPr lang="nb-NO" sz="2400" dirty="0" smtClean="0"/>
            </a:br>
            <a:r>
              <a:rPr lang="nb-NO" sz="2400" dirty="0" smtClean="0"/>
              <a:t>og at vi </a:t>
            </a:r>
            <a:r>
              <a:rPr lang="nb-NO" sz="2400" dirty="0"/>
              <a:t>må ha tre tanker i hodet </a:t>
            </a: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/>
              <a:t>på </a:t>
            </a:r>
            <a:r>
              <a:rPr lang="nb-NO" sz="2400" dirty="0"/>
              <a:t>en </a:t>
            </a:r>
            <a:r>
              <a:rPr lang="nb-NO" sz="2400" dirty="0" smtClean="0"/>
              <a:t>gang. Hvilke tre tanker var det? </a:t>
            </a:r>
            <a:br>
              <a:rPr lang="nb-NO" sz="2400" dirty="0" smtClean="0"/>
            </a:b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/>
              <a:t>Husker dere noen av argumentene våre om </a:t>
            </a:r>
            <a:r>
              <a:rPr lang="nb-NO" sz="2400" dirty="0"/>
              <a:t>lupinen </a:t>
            </a:r>
            <a:r>
              <a:rPr lang="nb-NO" sz="2400" dirty="0" smtClean="0"/>
              <a:t>og kongekrabben? </a:t>
            </a:r>
            <a:endParaRPr lang="nb-NO" sz="2400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296974"/>
              </p:ext>
            </p:extLst>
          </p:nvPr>
        </p:nvGraphicFramePr>
        <p:xfrm>
          <a:off x="611560" y="3375075"/>
          <a:ext cx="8064896" cy="3179888"/>
        </p:xfrm>
        <a:graphic>
          <a:graphicData uri="http://schemas.openxmlformats.org/drawingml/2006/table">
            <a:tbl>
              <a:tblPr/>
              <a:tblGrid>
                <a:gridCol w="941587"/>
                <a:gridCol w="3698117"/>
                <a:gridCol w="3425192"/>
              </a:tblGrid>
              <a:tr h="794972"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050" b="0" i="0" u="none" strike="noStrike" dirty="0">
                        <a:solidFill>
                          <a:srgbClr val="464646"/>
                        </a:solidFill>
                        <a:effectLst/>
                        <a:latin typeface="Arial"/>
                      </a:endParaRPr>
                    </a:p>
                  </a:txBody>
                  <a:tcPr marL="37133" marR="37133" marT="25400" marB="2540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050" b="1" i="0" u="none" strike="noStrike" dirty="0">
                          <a:solidFill>
                            <a:srgbClr val="464646"/>
                          </a:solidFill>
                          <a:effectLst/>
                          <a:latin typeface="Arial"/>
                        </a:rPr>
                        <a:t>Lupin</a:t>
                      </a:r>
                      <a:endParaRPr lang="nb-NO" dirty="0">
                        <a:effectLst/>
                      </a:endParaRPr>
                    </a:p>
                  </a:txBody>
                  <a:tcPr marL="37133" marR="37133" marT="25400" marB="2540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050" b="1" i="0" u="none" strike="noStrike" dirty="0">
                          <a:solidFill>
                            <a:srgbClr val="464646"/>
                          </a:solidFill>
                          <a:effectLst/>
                          <a:latin typeface="Arial"/>
                        </a:rPr>
                        <a:t>Kongekrabbe</a:t>
                      </a:r>
                      <a:endParaRPr lang="nb-NO" dirty="0">
                        <a:effectLst/>
                      </a:endParaRPr>
                    </a:p>
                  </a:txBody>
                  <a:tcPr marL="37133" marR="37133" marT="25400" marB="2540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97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050" b="1" i="0" u="none" strike="noStrike">
                          <a:solidFill>
                            <a:srgbClr val="464646"/>
                          </a:solidFill>
                          <a:effectLst/>
                          <a:latin typeface="Arial"/>
                        </a:rPr>
                        <a:t>Sosialt</a:t>
                      </a:r>
                      <a:endParaRPr lang="nb-NO">
                        <a:effectLst/>
                      </a:endParaRPr>
                    </a:p>
                  </a:txBody>
                  <a:tcPr marL="37133" marR="37133" marT="25400" marB="2540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nb-NO" sz="1050" b="0" i="0" u="none" strike="noStrike" dirty="0">
                        <a:solidFill>
                          <a:srgbClr val="464646"/>
                        </a:solidFill>
                        <a:effectLst/>
                        <a:latin typeface="Arial"/>
                      </a:endParaRPr>
                    </a:p>
                  </a:txBody>
                  <a:tcPr marL="37133" marR="37133" marT="25400" marB="2540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/>
                        <a:buChar char="•"/>
                      </a:pPr>
                      <a:endParaRPr lang="nb-NO" sz="1050" b="0" i="0" u="none" strike="noStrike" dirty="0">
                        <a:solidFill>
                          <a:srgbClr val="464646"/>
                        </a:solidFill>
                        <a:effectLst/>
                        <a:latin typeface="Arial"/>
                      </a:endParaRPr>
                    </a:p>
                  </a:txBody>
                  <a:tcPr marL="37133" marR="37133" marT="25400" marB="2540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97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050" b="1" i="0" u="none" strike="noStrike">
                          <a:solidFill>
                            <a:srgbClr val="464646"/>
                          </a:solidFill>
                          <a:effectLst/>
                          <a:latin typeface="Arial"/>
                        </a:rPr>
                        <a:t>Økonomi</a:t>
                      </a:r>
                      <a:endParaRPr lang="nb-NO">
                        <a:effectLst/>
                      </a:endParaRPr>
                    </a:p>
                  </a:txBody>
                  <a:tcPr marL="37133" marR="37133" marT="25400" marB="2540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nb-NO" sz="1050" b="0" i="0" u="none" strike="noStrike" dirty="0">
                        <a:solidFill>
                          <a:srgbClr val="464646"/>
                        </a:solidFill>
                        <a:effectLst/>
                        <a:latin typeface="Arial"/>
                      </a:endParaRPr>
                    </a:p>
                  </a:txBody>
                  <a:tcPr marL="37133" marR="37133" marT="25400" marB="2540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/>
                        <a:buChar char="•"/>
                      </a:pPr>
                      <a:endParaRPr lang="nb-NO" sz="1050" b="0" i="0" u="none" strike="noStrike" dirty="0">
                        <a:solidFill>
                          <a:srgbClr val="464646"/>
                        </a:solidFill>
                        <a:effectLst/>
                        <a:latin typeface="Arial"/>
                      </a:endParaRPr>
                    </a:p>
                  </a:txBody>
                  <a:tcPr marL="37133" marR="37133" marT="25400" marB="2540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97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050" b="1" i="0" u="none" strike="noStrike">
                          <a:solidFill>
                            <a:srgbClr val="464646"/>
                          </a:solidFill>
                          <a:effectLst/>
                          <a:latin typeface="Arial"/>
                        </a:rPr>
                        <a:t>Miljø</a:t>
                      </a:r>
                      <a:endParaRPr lang="nb-NO">
                        <a:effectLst/>
                      </a:endParaRPr>
                    </a:p>
                  </a:txBody>
                  <a:tcPr marL="37133" marR="37133" marT="25400" marB="2540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nb-NO" sz="1050" b="0" i="0" u="none" strike="noStrike">
                        <a:solidFill>
                          <a:srgbClr val="464646"/>
                        </a:solidFill>
                        <a:effectLst/>
                        <a:latin typeface="Arial"/>
                      </a:endParaRPr>
                    </a:p>
                  </a:txBody>
                  <a:tcPr marL="37133" marR="37133" marT="25400" marB="2540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nb-NO" sz="1050" b="0" i="0" u="none" strike="noStrike" dirty="0">
                        <a:solidFill>
                          <a:srgbClr val="464646"/>
                        </a:solidFill>
                        <a:effectLst/>
                        <a:latin typeface="Arial"/>
                      </a:endParaRPr>
                    </a:p>
                  </a:txBody>
                  <a:tcPr marL="37133" marR="37133" marT="25400" marB="2540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48680"/>
            <a:ext cx="2088232" cy="167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576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/>
          </a:bodyPr>
          <a:lstStyle/>
          <a:p>
            <a:pPr fontAlgn="base"/>
            <a:r>
              <a:rPr lang="nb-NO" sz="2400" dirty="0"/>
              <a:t>Hva er det vi ser her? </a:t>
            </a:r>
            <a:endParaRPr lang="nb-NO" sz="2400" dirty="0" smtClean="0"/>
          </a:p>
          <a:p>
            <a:pPr fontAlgn="base"/>
            <a:endParaRPr lang="nb-NO" sz="2400" dirty="0"/>
          </a:p>
          <a:p>
            <a:pPr fontAlgn="base"/>
            <a:endParaRPr lang="nb-NO" sz="2400" dirty="0" smtClean="0"/>
          </a:p>
          <a:p>
            <a:pPr fontAlgn="base"/>
            <a:endParaRPr lang="nb-NO" sz="2400" dirty="0"/>
          </a:p>
          <a:p>
            <a:pPr fontAlgn="base"/>
            <a:endParaRPr lang="nb-NO" sz="2400" dirty="0" smtClean="0"/>
          </a:p>
          <a:p>
            <a:pPr fontAlgn="base"/>
            <a:endParaRPr lang="nb-NO" sz="2400" dirty="0"/>
          </a:p>
          <a:p>
            <a:pPr fontAlgn="base"/>
            <a:endParaRPr lang="nb-NO" sz="2400" dirty="0" smtClean="0"/>
          </a:p>
          <a:p>
            <a:pPr fontAlgn="base"/>
            <a:endParaRPr lang="nb-NO" sz="2400" dirty="0" smtClean="0"/>
          </a:p>
          <a:p>
            <a:pPr fontAlgn="base"/>
            <a:r>
              <a:rPr lang="nb-NO" sz="2400" dirty="0" smtClean="0"/>
              <a:t>Hvilke </a:t>
            </a:r>
            <a:r>
              <a:rPr lang="nb-NO" sz="2400" dirty="0"/>
              <a:t>arter har vi funnet i området rundt </a:t>
            </a:r>
            <a:r>
              <a:rPr lang="nb-NO" sz="2400" dirty="0" smtClean="0"/>
              <a:t>skolen </a:t>
            </a:r>
            <a:r>
              <a:rPr lang="nb-NO" sz="2400" dirty="0"/>
              <a:t>vår? </a:t>
            </a:r>
            <a:endParaRPr lang="nb-NO" sz="2400" dirty="0" smtClean="0"/>
          </a:p>
          <a:p>
            <a:pPr fontAlgn="base"/>
            <a:r>
              <a:rPr lang="nb-NO" sz="2400" dirty="0" smtClean="0"/>
              <a:t>Hva </a:t>
            </a:r>
            <a:r>
              <a:rPr lang="nb-NO" sz="2400" dirty="0"/>
              <a:t>kan undersøkelsene </a:t>
            </a:r>
            <a:r>
              <a:rPr lang="nb-NO" sz="2400" dirty="0" smtClean="0"/>
              <a:t>våre </a:t>
            </a:r>
            <a:r>
              <a:rPr lang="nb-NO" sz="2400" dirty="0"/>
              <a:t>brukes til? </a:t>
            </a:r>
          </a:p>
          <a:p>
            <a:pPr fontAlgn="base"/>
            <a:r>
              <a:rPr lang="nb-NO" sz="2400" dirty="0"/>
              <a:t>Hvorfor er det viktig </a:t>
            </a:r>
            <a:r>
              <a:rPr lang="nb-NO" sz="2400" dirty="0" smtClean="0"/>
              <a:t>å </a:t>
            </a:r>
            <a:r>
              <a:rPr lang="nb-NO" sz="2400" dirty="0"/>
              <a:t>begrense </a:t>
            </a:r>
            <a:r>
              <a:rPr lang="nb-NO" sz="2400" dirty="0" smtClean="0"/>
              <a:t>spredning av fremmede arter som </a:t>
            </a:r>
            <a:r>
              <a:rPr lang="nb-NO" sz="2400" dirty="0" smtClean="0"/>
              <a:t>kan ha negativ påvirkning på norsk </a:t>
            </a:r>
            <a:r>
              <a:rPr lang="nb-NO" sz="2400" dirty="0" smtClean="0"/>
              <a:t>natur? </a:t>
            </a:r>
            <a:endParaRPr lang="nb-NO" sz="2400" dirty="0"/>
          </a:p>
          <a:p>
            <a:endParaRPr lang="nb-NO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6672"/>
            <a:ext cx="326334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Bærekraftig naturmangfold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3501008"/>
            <a:ext cx="6779096" cy="2769171"/>
          </a:xfrm>
        </p:spPr>
        <p:txBody>
          <a:bodyPr>
            <a:noAutofit/>
          </a:bodyPr>
          <a:lstStyle/>
          <a:p>
            <a:r>
              <a:rPr lang="nb-NO" sz="2400" dirty="0" smtClean="0"/>
              <a:t>Det står i loven at vi må ta </a:t>
            </a:r>
            <a:r>
              <a:rPr lang="nb-NO" sz="2400" dirty="0"/>
              <a:t>vare på artene og deres leveområder på en </a:t>
            </a:r>
            <a:r>
              <a:rPr lang="nb-NO" sz="2400" b="1" dirty="0" smtClean="0"/>
              <a:t>bærekraftig</a:t>
            </a:r>
            <a:r>
              <a:rPr lang="nb-NO" sz="2400" dirty="0" smtClean="0"/>
              <a:t> måte. </a:t>
            </a:r>
            <a:br>
              <a:rPr lang="nb-NO" sz="2400" dirty="0" smtClean="0"/>
            </a:br>
            <a:r>
              <a:rPr lang="nb-NO" sz="2400" dirty="0" smtClean="0"/>
              <a:t>Hva betyr det?</a:t>
            </a:r>
          </a:p>
          <a:p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 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08" y="1316408"/>
            <a:ext cx="4450088" cy="196857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16408"/>
            <a:ext cx="2448272" cy="196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90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159</Words>
  <Application>Microsoft Office PowerPoint</Application>
  <PresentationFormat>Skjermfremvisning (4:3)</PresentationFormat>
  <Paragraphs>61</Paragraphs>
  <Slides>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7" baseType="lpstr">
      <vt:lpstr>Office-tema</vt:lpstr>
      <vt:lpstr>PowerPoint-presentasjon</vt:lpstr>
      <vt:lpstr>PowerPoint-presentasjon</vt:lpstr>
      <vt:lpstr>PowerPoint-presentasjon</vt:lpstr>
      <vt:lpstr>  Vi lærte om bærekraftig utvikling,  og at vi må ha tre tanker i hodet  på en gang. Hvilke tre tanker var det?   Husker dere noen av argumentene våre om lupinen og kongekrabben? </vt:lpstr>
      <vt:lpstr>PowerPoint-presentasjon</vt:lpstr>
      <vt:lpstr>Bærekraftig naturmangfold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Majken Korsager</dc:creator>
  <cp:lastModifiedBy>Rim Tusvik</cp:lastModifiedBy>
  <cp:revision>18</cp:revision>
  <dcterms:created xsi:type="dcterms:W3CDTF">2017-03-29T12:00:01Z</dcterms:created>
  <dcterms:modified xsi:type="dcterms:W3CDTF">2018-07-30T09:28:27Z</dcterms:modified>
</cp:coreProperties>
</file>