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7" r:id="rId4"/>
    <p:sldId id="259" r:id="rId5"/>
    <p:sldId id="260" r:id="rId6"/>
    <p:sldId id="261" r:id="rId7"/>
    <p:sldId id="262"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A22D4-172C-4F40-AA4D-F8044A346B22}" v="4" dt="2024-10-15T07:58:19.21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87" autoAdjust="0"/>
    <p:restoredTop sz="86411" autoAdjust="0"/>
  </p:normalViewPr>
  <p:slideViewPr>
    <p:cSldViewPr snapToGrid="0">
      <p:cViewPr varScale="1">
        <p:scale>
          <a:sx n="88" d="100"/>
          <a:sy n="88" d="100"/>
        </p:scale>
        <p:origin x="114" y="258"/>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stein Sørborg" userId="39616bf6-0567-4e85-bbad-c9e729b6e6cd" providerId="ADAL" clId="{E6F50107-135D-4687-8719-07181F0CBF99}"/>
    <pc:docChg chg="modSld">
      <pc:chgData name="Øystein Sørborg" userId="39616bf6-0567-4e85-bbad-c9e729b6e6cd" providerId="ADAL" clId="{E6F50107-135D-4687-8719-07181F0CBF99}" dt="2024-09-26T07:51:17.714" v="228" actId="20577"/>
      <pc:docMkLst>
        <pc:docMk/>
      </pc:docMkLst>
      <pc:sldChg chg="modSp">
        <pc:chgData name="Øystein Sørborg" userId="39616bf6-0567-4e85-bbad-c9e729b6e6cd" providerId="ADAL" clId="{E6F50107-135D-4687-8719-07181F0CBF99}" dt="2024-09-26T07:49:32.763" v="159" actId="20577"/>
        <pc:sldMkLst>
          <pc:docMk/>
          <pc:sldMk cId="1397990626" sldId="256"/>
        </pc:sldMkLst>
        <pc:spChg chg="mod">
          <ac:chgData name="Øystein Sørborg" userId="39616bf6-0567-4e85-bbad-c9e729b6e6cd" providerId="ADAL" clId="{E6F50107-135D-4687-8719-07181F0CBF99}" dt="2024-09-26T07:49:32.763" v="159" actId="20577"/>
          <ac:spMkLst>
            <pc:docMk/>
            <pc:sldMk cId="1397990626" sldId="256"/>
            <ac:spMk id="6" creationId="{ECC7186D-245E-2135-408C-3B1831A3F1B1}"/>
          </ac:spMkLst>
        </pc:spChg>
        <pc:spChg chg="mod">
          <ac:chgData name="Øystein Sørborg" userId="39616bf6-0567-4e85-bbad-c9e729b6e6cd" providerId="ADAL" clId="{E6F50107-135D-4687-8719-07181F0CBF99}" dt="2024-09-26T07:49:30.238" v="158" actId="20577"/>
          <ac:spMkLst>
            <pc:docMk/>
            <pc:sldMk cId="1397990626" sldId="256"/>
            <ac:spMk id="8" creationId="{7E42F9E9-7C18-4477-A7F4-1D5980533AF5}"/>
          </ac:spMkLst>
        </pc:spChg>
      </pc:sldChg>
      <pc:sldChg chg="modSp">
        <pc:chgData name="Øystein Sørborg" userId="39616bf6-0567-4e85-bbad-c9e729b6e6cd" providerId="ADAL" clId="{E6F50107-135D-4687-8719-07181F0CBF99}" dt="2024-09-26T07:49:50.002" v="161" actId="20577"/>
        <pc:sldMkLst>
          <pc:docMk/>
          <pc:sldMk cId="3029239071" sldId="257"/>
        </pc:sldMkLst>
        <pc:spChg chg="mod">
          <ac:chgData name="Øystein Sørborg" userId="39616bf6-0567-4e85-bbad-c9e729b6e6cd" providerId="ADAL" clId="{E6F50107-135D-4687-8719-07181F0CBF99}" dt="2024-09-26T07:49:50.002" v="161" actId="20577"/>
          <ac:spMkLst>
            <pc:docMk/>
            <pc:sldMk cId="3029239071" sldId="257"/>
            <ac:spMk id="13" creationId="{F1B7E021-4B14-C4C6-0377-B16011407555}"/>
          </ac:spMkLst>
        </pc:spChg>
        <pc:spChg chg="mod">
          <ac:chgData name="Øystein Sørborg" userId="39616bf6-0567-4e85-bbad-c9e729b6e6cd" providerId="ADAL" clId="{E6F50107-135D-4687-8719-07181F0CBF99}" dt="2024-09-26T07:42:11.412" v="9" actId="20577"/>
          <ac:spMkLst>
            <pc:docMk/>
            <pc:sldMk cId="3029239071" sldId="257"/>
            <ac:spMk id="14" creationId="{0C819776-EE85-B7B6-66C6-EF5BD4619F34}"/>
          </ac:spMkLst>
        </pc:spChg>
      </pc:sldChg>
      <pc:sldChg chg="modSp">
        <pc:chgData name="Øystein Sørborg" userId="39616bf6-0567-4e85-bbad-c9e729b6e6cd" providerId="ADAL" clId="{E6F50107-135D-4687-8719-07181F0CBF99}" dt="2024-09-26T07:46:47.429" v="121" actId="20577"/>
        <pc:sldMkLst>
          <pc:docMk/>
          <pc:sldMk cId="2515228042" sldId="258"/>
        </pc:sldMkLst>
        <pc:spChg chg="mod">
          <ac:chgData name="Øystein Sørborg" userId="39616bf6-0567-4e85-bbad-c9e729b6e6cd" providerId="ADAL" clId="{E6F50107-135D-4687-8719-07181F0CBF99}" dt="2024-09-26T07:42:07.229" v="7" actId="20577"/>
          <ac:spMkLst>
            <pc:docMk/>
            <pc:sldMk cId="2515228042" sldId="258"/>
            <ac:spMk id="2" creationId="{F77BB58F-C6A3-08BF-5848-3CF84A9373B1}"/>
          </ac:spMkLst>
        </pc:spChg>
        <pc:spChg chg="mod">
          <ac:chgData name="Øystein Sørborg" userId="39616bf6-0567-4e85-bbad-c9e729b6e6cd" providerId="ADAL" clId="{E6F50107-135D-4687-8719-07181F0CBF99}" dt="2024-09-26T07:46:15.757" v="109" actId="20577"/>
          <ac:spMkLst>
            <pc:docMk/>
            <pc:sldMk cId="2515228042" sldId="258"/>
            <ac:spMk id="7" creationId="{3650749A-8B25-073C-F7AA-768CEBD4F61D}"/>
          </ac:spMkLst>
        </pc:spChg>
        <pc:spChg chg="mod">
          <ac:chgData name="Øystein Sørborg" userId="39616bf6-0567-4e85-bbad-c9e729b6e6cd" providerId="ADAL" clId="{E6F50107-135D-4687-8719-07181F0CBF99}" dt="2024-09-26T07:45:02.591" v="92" actId="20577"/>
          <ac:spMkLst>
            <pc:docMk/>
            <pc:sldMk cId="2515228042" sldId="258"/>
            <ac:spMk id="11" creationId="{C3D667C8-8147-1860-66B3-C6CE78921754}"/>
          </ac:spMkLst>
        </pc:spChg>
        <pc:spChg chg="mod">
          <ac:chgData name="Øystein Sørborg" userId="39616bf6-0567-4e85-bbad-c9e729b6e6cd" providerId="ADAL" clId="{E6F50107-135D-4687-8719-07181F0CBF99}" dt="2024-09-26T07:45:34.867" v="108" actId="20577"/>
          <ac:spMkLst>
            <pc:docMk/>
            <pc:sldMk cId="2515228042" sldId="258"/>
            <ac:spMk id="18" creationId="{F2FD75F0-7881-82FB-6BD3-1B643CB13287}"/>
          </ac:spMkLst>
        </pc:spChg>
        <pc:spChg chg="mod">
          <ac:chgData name="Øystein Sørborg" userId="39616bf6-0567-4e85-bbad-c9e729b6e6cd" providerId="ADAL" clId="{E6F50107-135D-4687-8719-07181F0CBF99}" dt="2024-09-26T07:45:10.121" v="94" actId="20577"/>
          <ac:spMkLst>
            <pc:docMk/>
            <pc:sldMk cId="2515228042" sldId="258"/>
            <ac:spMk id="19" creationId="{045D5596-4574-0AD6-6B7D-9EF34D14D9AF}"/>
          </ac:spMkLst>
        </pc:spChg>
        <pc:spChg chg="mod">
          <ac:chgData name="Øystein Sørborg" userId="39616bf6-0567-4e85-bbad-c9e729b6e6cd" providerId="ADAL" clId="{E6F50107-135D-4687-8719-07181F0CBF99}" dt="2024-09-26T07:43:43.975" v="56" actId="20577"/>
          <ac:spMkLst>
            <pc:docMk/>
            <pc:sldMk cId="2515228042" sldId="258"/>
            <ac:spMk id="20" creationId="{2DB11DAC-10C6-C7B5-DAB0-F7484CC1307A}"/>
          </ac:spMkLst>
        </pc:spChg>
        <pc:spChg chg="mod">
          <ac:chgData name="Øystein Sørborg" userId="39616bf6-0567-4e85-bbad-c9e729b6e6cd" providerId="ADAL" clId="{E6F50107-135D-4687-8719-07181F0CBF99}" dt="2024-09-26T07:44:01.918" v="65" actId="20577"/>
          <ac:spMkLst>
            <pc:docMk/>
            <pc:sldMk cId="2515228042" sldId="258"/>
            <ac:spMk id="22" creationId="{09FC54FE-027E-A378-7D2D-B887C60B4E2D}"/>
          </ac:spMkLst>
        </pc:spChg>
        <pc:spChg chg="mod">
          <ac:chgData name="Øystein Sørborg" userId="39616bf6-0567-4e85-bbad-c9e729b6e6cd" providerId="ADAL" clId="{E6F50107-135D-4687-8719-07181F0CBF99}" dt="2024-09-26T07:44:54.589" v="90" actId="20577"/>
          <ac:spMkLst>
            <pc:docMk/>
            <pc:sldMk cId="2515228042" sldId="258"/>
            <ac:spMk id="24" creationId="{BDA24CA1-C535-96DF-1CFE-1B20582609A8}"/>
          </ac:spMkLst>
        </pc:spChg>
        <pc:graphicFrameChg chg="mod">
          <ac:chgData name="Øystein Sørborg" userId="39616bf6-0567-4e85-bbad-c9e729b6e6cd" providerId="ADAL" clId="{E6F50107-135D-4687-8719-07181F0CBF99}" dt="2024-09-26T07:46:47.429" v="121" actId="20577"/>
          <ac:graphicFrameMkLst>
            <pc:docMk/>
            <pc:sldMk cId="2515228042" sldId="258"/>
            <ac:graphicFrameMk id="17" creationId="{052C7B78-959C-CC6D-7297-79D14ADAB6AD}"/>
          </ac:graphicFrameMkLst>
        </pc:graphicFrameChg>
      </pc:sldChg>
      <pc:sldChg chg="modSp">
        <pc:chgData name="Øystein Sørborg" userId="39616bf6-0567-4e85-bbad-c9e729b6e6cd" providerId="ADAL" clId="{E6F50107-135D-4687-8719-07181F0CBF99}" dt="2024-09-26T07:50:52.704" v="206" actId="20577"/>
        <pc:sldMkLst>
          <pc:docMk/>
          <pc:sldMk cId="917349462" sldId="260"/>
        </pc:sldMkLst>
        <pc:spChg chg="mod">
          <ac:chgData name="Øystein Sørborg" userId="39616bf6-0567-4e85-bbad-c9e729b6e6cd" providerId="ADAL" clId="{E6F50107-135D-4687-8719-07181F0CBF99}" dt="2024-09-26T07:50:52.704" v="206" actId="20577"/>
          <ac:spMkLst>
            <pc:docMk/>
            <pc:sldMk cId="917349462" sldId="260"/>
            <ac:spMk id="2" creationId="{85BF000F-844C-7942-8339-DDFF94420599}"/>
          </ac:spMkLst>
        </pc:spChg>
        <pc:spChg chg="mod">
          <ac:chgData name="Øystein Sørborg" userId="39616bf6-0567-4e85-bbad-c9e729b6e6cd" providerId="ADAL" clId="{E6F50107-135D-4687-8719-07181F0CBF99}" dt="2024-09-26T07:42:20.342" v="13" actId="27636"/>
          <ac:spMkLst>
            <pc:docMk/>
            <pc:sldMk cId="917349462" sldId="260"/>
            <ac:spMk id="8" creationId="{7E42F9E9-7C18-4477-A7F4-1D5980533AF5}"/>
          </ac:spMkLst>
        </pc:spChg>
      </pc:sldChg>
      <pc:sldChg chg="modSp">
        <pc:chgData name="Øystein Sørborg" userId="39616bf6-0567-4e85-bbad-c9e729b6e6cd" providerId="ADAL" clId="{E6F50107-135D-4687-8719-07181F0CBF99}" dt="2024-09-26T07:51:17.714" v="228" actId="20577"/>
        <pc:sldMkLst>
          <pc:docMk/>
          <pc:sldMk cId="1987839984" sldId="261"/>
        </pc:sldMkLst>
        <pc:spChg chg="mod">
          <ac:chgData name="Øystein Sørborg" userId="39616bf6-0567-4e85-bbad-c9e729b6e6cd" providerId="ADAL" clId="{E6F50107-135D-4687-8719-07181F0CBF99}" dt="2024-09-26T07:42:23.228" v="15" actId="20577"/>
          <ac:spMkLst>
            <pc:docMk/>
            <pc:sldMk cId="1987839984" sldId="261"/>
            <ac:spMk id="2" creationId="{158EB6B6-2AC1-F48B-FF62-2F0D7046ECAE}"/>
          </ac:spMkLst>
        </pc:spChg>
        <pc:spChg chg="mod">
          <ac:chgData name="Øystein Sørborg" userId="39616bf6-0567-4e85-bbad-c9e729b6e6cd" providerId="ADAL" clId="{E6F50107-135D-4687-8719-07181F0CBF99}" dt="2024-09-26T07:51:17.714" v="228" actId="20577"/>
          <ac:spMkLst>
            <pc:docMk/>
            <pc:sldMk cId="1987839984" sldId="261"/>
            <ac:spMk id="4" creationId="{4BEB1EB1-D450-C34A-C2FE-D918B06C02FF}"/>
          </ac:spMkLst>
        </pc:spChg>
      </pc:sldChg>
    </pc:docChg>
  </pc:docChgLst>
  <pc:docChgLst>
    <pc:chgData name="Øystein Sørborg" userId="39616bf6-0567-4e85-bbad-c9e729b6e6cd" providerId="ADAL" clId="{169A22D4-172C-4F40-AA4D-F8044A346B22}"/>
    <pc:docChg chg="modSld">
      <pc:chgData name="Øystein Sørborg" userId="39616bf6-0567-4e85-bbad-c9e729b6e6cd" providerId="ADAL" clId="{169A22D4-172C-4F40-AA4D-F8044A346B22}" dt="2024-10-15T07:58:19.211" v="3" actId="20577"/>
      <pc:docMkLst>
        <pc:docMk/>
      </pc:docMkLst>
      <pc:sldChg chg="modSp">
        <pc:chgData name="Øystein Sørborg" userId="39616bf6-0567-4e85-bbad-c9e729b6e6cd" providerId="ADAL" clId="{169A22D4-172C-4F40-AA4D-F8044A346B22}" dt="2024-10-15T07:58:19.211" v="3" actId="20577"/>
        <pc:sldMkLst>
          <pc:docMk/>
          <pc:sldMk cId="2515228042" sldId="258"/>
        </pc:sldMkLst>
        <pc:spChg chg="mod">
          <ac:chgData name="Øystein Sørborg" userId="39616bf6-0567-4e85-bbad-c9e729b6e6cd" providerId="ADAL" clId="{169A22D4-172C-4F40-AA4D-F8044A346B22}" dt="2024-10-15T07:58:19.211" v="3" actId="20577"/>
          <ac:spMkLst>
            <pc:docMk/>
            <pc:sldMk cId="2515228042" sldId="258"/>
            <ac:spMk id="7" creationId="{3650749A-8B25-073C-F7AA-768CEBD4F6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7BE71-AF67-4B9C-BDEE-2CD52ADF4066}" type="datetimeFigureOut">
              <a:rPr lang="nb-NO" smtClean="0"/>
              <a:t>15.10.2024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1938F-8DA8-4FD9-A6A1-120EE1153C5E}" type="slidenum">
              <a:rPr lang="nb-NO" smtClean="0"/>
              <a:t>‹#›</a:t>
            </a:fld>
            <a:endParaRPr lang="nb-NO"/>
          </a:p>
        </p:txBody>
      </p:sp>
    </p:spTree>
    <p:extLst>
      <p:ext uri="{BB962C8B-B14F-4D97-AF65-F5344CB8AC3E}">
        <p14:creationId xmlns:p14="http://schemas.microsoft.com/office/powerpoint/2010/main" val="325938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solidFill>
                  <a:srgbClr val="221E1F"/>
                </a:solidFill>
                <a:latin typeface="Roboto" panose="02000000000000000000" pitchFamily="2" charset="0"/>
              </a:rPr>
              <a:t>La elevene tenke individuelt på hva de ser på bildet i ett minutt. Fortell elevene deretter at bilder inneholder mye informasjon. Det vi skal jobbe med i denne økta er </a:t>
            </a:r>
            <a:r>
              <a:rPr lang="nb-NO" sz="1800" b="0" i="0" u="none" strike="noStrike" baseline="0">
                <a:solidFill>
                  <a:srgbClr val="221E1F"/>
                </a:solidFill>
                <a:latin typeface="Roboto" panose="02000000000000000000" pitchFamily="2" charset="0"/>
              </a:rPr>
              <a:t>å finne </a:t>
            </a:r>
            <a:r>
              <a:rPr lang="nb-NO" sz="1800" b="0" i="0" u="none" strike="noStrike" baseline="0" dirty="0">
                <a:solidFill>
                  <a:srgbClr val="221E1F"/>
                </a:solidFill>
                <a:latin typeface="Roboto" panose="02000000000000000000" pitchFamily="2" charset="0"/>
              </a:rPr>
              <a:t>informasjonen i bildet og gi en forklaring på hva som skildres. </a:t>
            </a:r>
            <a:endParaRPr lang="nb-NO"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1</a:t>
            </a:fld>
            <a:endParaRPr lang="nb-NO"/>
          </a:p>
        </p:txBody>
      </p:sp>
    </p:spTree>
    <p:extLst>
      <p:ext uri="{BB962C8B-B14F-4D97-AF65-F5344CB8AC3E}">
        <p14:creationId xmlns:p14="http://schemas.microsoft.com/office/powerpoint/2010/main" val="216072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2</a:t>
            </a:fld>
            <a:endParaRPr lang="nb-NO"/>
          </a:p>
        </p:txBody>
      </p:sp>
    </p:spTree>
    <p:extLst>
      <p:ext uri="{BB962C8B-B14F-4D97-AF65-F5344CB8AC3E}">
        <p14:creationId xmlns:p14="http://schemas.microsoft.com/office/powerpoint/2010/main" val="294840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Be elevene om å bruke tipsene på aktivitetsarket for å stille spesifikke spørsmål som hjelper dem til å utforske hvilken informasjon som faktisk finnes i bildet. </a:t>
            </a:r>
          </a:p>
          <a:p>
            <a:r>
              <a:rPr lang="nb-NO" sz="1200" b="0" i="0" u="none" strike="noStrike" kern="1200" baseline="0" dirty="0">
                <a:solidFill>
                  <a:schemeClr val="tx1"/>
                </a:solidFill>
                <a:latin typeface="+mn-lt"/>
                <a:ea typeface="+mn-ea"/>
                <a:cs typeface="+mn-cs"/>
              </a:rPr>
              <a:t>Del ut elevarket og vis bildet (neste slide) mens de jobber.</a:t>
            </a:r>
          </a:p>
          <a:p>
            <a:r>
              <a:rPr lang="nb-NO" sz="1800" b="0" i="0" u="none" strike="noStrike" baseline="0" dirty="0">
                <a:solidFill>
                  <a:srgbClr val="221E1F"/>
                </a:solidFill>
                <a:latin typeface="Roboto" panose="02000000000000000000" pitchFamily="2" charset="0"/>
              </a:rPr>
              <a:t>Når elevene skriver </a:t>
            </a:r>
            <a:r>
              <a:rPr lang="nb-NO" sz="2800" dirty="0"/>
              <a:t>oppsummerende forklaring av bildet, m</a:t>
            </a:r>
            <a:r>
              <a:rPr lang="nb-NO" sz="1800" b="0" i="0" u="none" strike="noStrike" baseline="0" dirty="0">
                <a:solidFill>
                  <a:srgbClr val="221E1F"/>
                </a:solidFill>
                <a:latin typeface="Roboto" panose="02000000000000000000" pitchFamily="2" charset="0"/>
              </a:rPr>
              <a:t>inn dem på at de skal bruke kriteriene og unngå å komme med altfor bastante påstander. Om de har lite bakgrunnskunnskap, kan de oppmuntres til å være mer forsiktige i sine forklaringer ved å bruke ord som «kan være», «mulig» og «kanskje».</a:t>
            </a:r>
            <a:endParaRPr lang="nb-NO"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3</a:t>
            </a:fld>
            <a:endParaRPr lang="nb-NO"/>
          </a:p>
        </p:txBody>
      </p:sp>
    </p:spTree>
    <p:extLst>
      <p:ext uri="{BB962C8B-B14F-4D97-AF65-F5344CB8AC3E}">
        <p14:creationId xmlns:p14="http://schemas.microsoft.com/office/powerpoint/2010/main" val="10184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La bildet stå på tavla mens elevene jobber med elevarket. </a:t>
            </a:r>
          </a:p>
          <a:p>
            <a:r>
              <a:rPr lang="nb-NO" sz="1200" b="0" i="0" u="none" strike="noStrike" kern="1200" baseline="0" dirty="0">
                <a:solidFill>
                  <a:schemeClr val="tx1"/>
                </a:solidFill>
                <a:latin typeface="+mn-lt"/>
                <a:ea typeface="+mn-ea"/>
                <a:cs typeface="+mn-cs"/>
              </a:rPr>
              <a:t>Etterpå lar du elevene dele sine forklaringer med de andre i klassen. Oppmuntre dem til å styrke troverdigheten til forklaringene gjennom å vise til ledetråder i bildet eller til informasjon i andre kilder. Her kan eventuelt tvilsomme forklaringer som har kommet fram, bli utfordret ved å gi tilleggsinformasjon om emnet og bildene.</a:t>
            </a:r>
          </a:p>
          <a:p>
            <a:r>
              <a:rPr lang="nb-NO" sz="1800" b="0" i="0" u="none" strike="noStrike" baseline="0" dirty="0">
                <a:solidFill>
                  <a:srgbClr val="221E1F"/>
                </a:solidFill>
                <a:latin typeface="Roboto" panose="02000000000000000000" pitchFamily="2" charset="0"/>
              </a:rPr>
              <a:t>Når dere diskuterer gruppenes forklaringer, kan du løfte fram begrepet tolkning ved å spørre elevene hva de tror ulike tolkninger av bildet kan skyldes. Det kan for eksempel være at det er detaljer i bildet som er tvetydige, eller at elevene har ulik kunnskap og erfaring som gjør at de tenker annerledes om noen detaljer i bildet. Diskuter hvilken betydning dette kan ha når vi møter bilder i sosiale medier, i aviser eller på tv.</a:t>
            </a:r>
            <a:endParaRPr lang="nb-NO" sz="1800"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4</a:t>
            </a:fld>
            <a:endParaRPr lang="nb-NO"/>
          </a:p>
        </p:txBody>
      </p:sp>
    </p:spTree>
    <p:extLst>
      <p:ext uri="{BB962C8B-B14F-4D97-AF65-F5344CB8AC3E}">
        <p14:creationId xmlns:p14="http://schemas.microsoft.com/office/powerpoint/2010/main" val="416839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5</a:t>
            </a:fld>
            <a:endParaRPr lang="nb-NO"/>
          </a:p>
        </p:txBody>
      </p:sp>
    </p:spTree>
    <p:extLst>
      <p:ext uri="{BB962C8B-B14F-4D97-AF65-F5344CB8AC3E}">
        <p14:creationId xmlns:p14="http://schemas.microsoft.com/office/powerpoint/2010/main" val="12800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Del ut det andre elevarket.</a:t>
            </a:r>
          </a:p>
        </p:txBody>
      </p:sp>
      <p:sp>
        <p:nvSpPr>
          <p:cNvPr id="4" name="Plassholder for lysbildenummer 3"/>
          <p:cNvSpPr>
            <a:spLocks noGrp="1"/>
          </p:cNvSpPr>
          <p:nvPr>
            <p:ph type="sldNum" sz="quarter" idx="5"/>
          </p:nvPr>
        </p:nvSpPr>
        <p:spPr/>
        <p:txBody>
          <a:bodyPr/>
          <a:lstStyle/>
          <a:p>
            <a:fld id="{2951938F-8DA8-4FD9-A6A1-120EE1153C5E}" type="slidenum">
              <a:rPr lang="nb-NO" smtClean="0"/>
              <a:t>6</a:t>
            </a:fld>
            <a:endParaRPr lang="nb-NO"/>
          </a:p>
        </p:txBody>
      </p:sp>
    </p:spTree>
    <p:extLst>
      <p:ext uri="{BB962C8B-B14F-4D97-AF65-F5344CB8AC3E}">
        <p14:creationId xmlns:p14="http://schemas.microsoft.com/office/powerpoint/2010/main" val="253720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La bildet stå på tavla mens elevene jobber med elevarket. </a:t>
            </a:r>
          </a:p>
          <a:p>
            <a:r>
              <a:rPr lang="nb-NO" sz="1200" b="0" i="0" u="none" strike="noStrike" kern="1200" baseline="0" dirty="0">
                <a:solidFill>
                  <a:schemeClr val="tx1"/>
                </a:solidFill>
                <a:latin typeface="+mn-lt"/>
                <a:ea typeface="+mn-ea"/>
                <a:cs typeface="+mn-cs"/>
              </a:rPr>
              <a:t>Etterpå s</a:t>
            </a:r>
            <a:r>
              <a:rPr lang="nb-NO" sz="1800" b="0" i="0" u="none" strike="noStrike" baseline="0" dirty="0">
                <a:solidFill>
                  <a:srgbClr val="221E1F"/>
                </a:solidFill>
                <a:latin typeface="Roboto" panose="02000000000000000000" pitchFamily="2" charset="0"/>
              </a:rPr>
              <a:t>nakker du med elevene om hvilke følelser bildet vekker hos dem. Reflekter over hvorfor bildet vekker akkurat disse følelsene. Elevene kan ha ulik kunnskap og ulike erfaringer som har betydning for hvilke følelser det vekker. Denne samtalen kan vise deg hva elevene kan om saken, og hva de er i stand til å sette ord på. Dette kan gi deg en retning for hvordan klassen skal jobbe videre med saken.</a:t>
            </a:r>
            <a:endParaRPr lang="nb-NO" sz="1800" dirty="0"/>
          </a:p>
        </p:txBody>
      </p:sp>
      <p:sp>
        <p:nvSpPr>
          <p:cNvPr id="4" name="Plassholder for lysbildenummer 3"/>
          <p:cNvSpPr>
            <a:spLocks noGrp="1"/>
          </p:cNvSpPr>
          <p:nvPr>
            <p:ph type="sldNum" sz="quarter" idx="5"/>
          </p:nvPr>
        </p:nvSpPr>
        <p:spPr/>
        <p:txBody>
          <a:bodyPr/>
          <a:lstStyle/>
          <a:p>
            <a:fld id="{2951938F-8DA8-4FD9-A6A1-120EE1153C5E}" type="slidenum">
              <a:rPr lang="nb-NO" smtClean="0"/>
              <a:t>7</a:t>
            </a:fld>
            <a:endParaRPr lang="nb-NO"/>
          </a:p>
        </p:txBody>
      </p:sp>
    </p:spTree>
    <p:extLst>
      <p:ext uri="{BB962C8B-B14F-4D97-AF65-F5344CB8AC3E}">
        <p14:creationId xmlns:p14="http://schemas.microsoft.com/office/powerpoint/2010/main" val="368804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EB75B9-6848-5F7C-400F-3F81DA21C02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29AF74C-3DC2-5376-F962-DD77488E2E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BF0D27B-5E1E-8C5E-E7CB-2F2717F8BA0B}"/>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31725812-EEFF-4FCC-BB11-3EBFB17FE61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1246E8-CC41-29AB-305D-79636D444B6D}"/>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328870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6AAFFE-F588-F733-5B17-A69668E9738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80F6E83-A6A9-BAB4-321D-F6847A56834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671E9B1-40B4-553E-9B69-075A59D419B0}"/>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882C2F91-696A-1F21-03B4-873C9B16010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24C007-135A-F74D-261D-22AB63108FB0}"/>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65018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D65F2E4-BD7D-75BA-E693-C53F0D331F1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019A1D2-D53F-796C-C04F-E8DD23F2D69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5EEE7D2-92F6-52B7-40ED-AFAA6CE5CD24}"/>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BBD1B6E2-3FA7-3410-18F1-8CF167ACC89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E94025B-F60B-C446-561F-0958E078507B}"/>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68812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BBE44F-DED5-B45F-AAE5-6EB191D427B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3762F38-D3A8-5287-476D-C4CFF5E83F4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80611E0-8DF7-B8D1-7EED-C7F71E385E2A}"/>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8210F9B4-49DC-DAFC-4056-8349A6BDECD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F7AF0BF-7A47-412C-EC37-D10DB6F9FE54}"/>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339866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121342-0668-4E69-D455-F9AEB689DBA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4B9C165-F726-0A2F-A0A5-ED589366F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2BC2EDB-3DE7-514C-EF66-1384B1897A24}"/>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AEDC524D-9342-122A-15ED-F0BAF116FCB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ABB0A6F-90DB-0F71-B8EF-5DD26CEB7A0A}"/>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93306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42CCF3-7DA2-D59B-F24B-4A9478CEFA3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7FF241B-8123-99E2-2B85-01624647439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37CD95E-FBCD-90ED-D5D9-3DF8D94B8F2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2A7072B-24FC-3866-C4DD-B1807A207416}"/>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6" name="Plassholder for bunntekst 5">
            <a:extLst>
              <a:ext uri="{FF2B5EF4-FFF2-40B4-BE49-F238E27FC236}">
                <a16:creationId xmlns:a16="http://schemas.microsoft.com/office/drawing/2014/main" id="{A82B235F-1F60-5424-BF4F-B69F6923896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CD1D743-874E-4329-210B-DF770B3E22D9}"/>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05120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13FD8B-2EBE-26C2-19DB-7A1F086A7F1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B87CB94-3509-35B5-3B50-B82DC84E5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4E86127-044D-7FBE-6961-42E9BFAD74F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E67E4E8-B14B-5FA2-BCB0-A02D825C3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859F7AF-ABB1-C222-0DD6-6AD3338FBF2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315DF04-C7AE-11CA-A050-8008BC644BC6}"/>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8" name="Plassholder for bunntekst 7">
            <a:extLst>
              <a:ext uri="{FF2B5EF4-FFF2-40B4-BE49-F238E27FC236}">
                <a16:creationId xmlns:a16="http://schemas.microsoft.com/office/drawing/2014/main" id="{2359FBD3-8EFC-994C-960D-695F79250E0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B604507-5A9E-5F12-97F0-B6E23F615B7B}"/>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364283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2CA488-B97D-C99D-E615-D8A3023F483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311A846-03AC-AA75-0D22-9C33F3993B00}"/>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4" name="Plassholder for bunntekst 3">
            <a:extLst>
              <a:ext uri="{FF2B5EF4-FFF2-40B4-BE49-F238E27FC236}">
                <a16:creationId xmlns:a16="http://schemas.microsoft.com/office/drawing/2014/main" id="{42261E8E-B398-F6F3-214F-744634EA40D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9300575-07BF-BBCB-5DD7-B9220CB80433}"/>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38192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FEB62ED-241A-A072-F905-6744FEC41B12}"/>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3" name="Plassholder for bunntekst 2">
            <a:extLst>
              <a:ext uri="{FF2B5EF4-FFF2-40B4-BE49-F238E27FC236}">
                <a16:creationId xmlns:a16="http://schemas.microsoft.com/office/drawing/2014/main" id="{864E5F09-852D-3737-5BB6-E61616115D6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E9A3539-D5DE-4D0A-4B14-878F5F533B83}"/>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44599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473490-5C9F-01E8-AB48-12C5EFCA29C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1B1619D-F01B-0AF2-F09D-E3C13655B5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CAD0C40-FF92-F9F1-43DA-97F69443A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6A5A4C2-6917-B2E2-70CA-3EC9FF871801}"/>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6" name="Plassholder for bunntekst 5">
            <a:extLst>
              <a:ext uri="{FF2B5EF4-FFF2-40B4-BE49-F238E27FC236}">
                <a16:creationId xmlns:a16="http://schemas.microsoft.com/office/drawing/2014/main" id="{440AB8C2-72B4-420D-FDBD-0A2B4A0BFDC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ACB6C82-BCBB-5854-472D-519EDE41356B}"/>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236398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6A6BE6-4A08-4F8B-2A80-DF20CDA7F14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3CAFAF8-38DB-AD04-5CBE-3C5F616EA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26C9206-92E1-F79D-AC3C-46F8DEF89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CF48224-E0D8-0FE2-B940-2CF614C8B40A}"/>
              </a:ext>
            </a:extLst>
          </p:cNvPr>
          <p:cNvSpPr>
            <a:spLocks noGrp="1"/>
          </p:cNvSpPr>
          <p:nvPr>
            <p:ph type="dt" sz="half" idx="10"/>
          </p:nvPr>
        </p:nvSpPr>
        <p:spPr/>
        <p:txBody>
          <a:bodyPr/>
          <a:lstStyle/>
          <a:p>
            <a:fld id="{92EB348C-C33C-47EB-8CB9-39EE6CABF95D}" type="datetimeFigureOut">
              <a:rPr lang="nb-NO" smtClean="0"/>
              <a:t>15.10.2024</a:t>
            </a:fld>
            <a:endParaRPr lang="nb-NO"/>
          </a:p>
        </p:txBody>
      </p:sp>
      <p:sp>
        <p:nvSpPr>
          <p:cNvPr id="6" name="Plassholder for bunntekst 5">
            <a:extLst>
              <a:ext uri="{FF2B5EF4-FFF2-40B4-BE49-F238E27FC236}">
                <a16:creationId xmlns:a16="http://schemas.microsoft.com/office/drawing/2014/main" id="{1694B6E9-AC6C-C23C-3C72-160E261E132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979EBFB-1E8A-14BB-5C77-4E651FC1D9AB}"/>
              </a:ext>
            </a:extLst>
          </p:cNvPr>
          <p:cNvSpPr>
            <a:spLocks noGrp="1"/>
          </p:cNvSpPr>
          <p:nvPr>
            <p:ph type="sldNum" sz="quarter" idx="12"/>
          </p:nvPr>
        </p:nvSpPr>
        <p:spPr/>
        <p:txBody>
          <a:bodyPr/>
          <a:lstStyle/>
          <a:p>
            <a:fld id="{195FEC63-935A-4DFF-9E17-0F03CC14CE07}" type="slidenum">
              <a:rPr lang="nb-NO" smtClean="0"/>
              <a:t>‹#›</a:t>
            </a:fld>
            <a:endParaRPr lang="nb-NO"/>
          </a:p>
        </p:txBody>
      </p:sp>
    </p:spTree>
    <p:extLst>
      <p:ext uri="{BB962C8B-B14F-4D97-AF65-F5344CB8AC3E}">
        <p14:creationId xmlns:p14="http://schemas.microsoft.com/office/powerpoint/2010/main" val="33965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F3E0BA1-757B-6139-B0CE-F60BF66C5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95B1948-340E-4AA9-4591-5ECF4C620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C751D67-8A40-060A-2BC6-7DCEB3274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B348C-C33C-47EB-8CB9-39EE6CABF95D}" type="datetimeFigureOut">
              <a:rPr lang="nb-NO" smtClean="0"/>
              <a:t>15.10.2024</a:t>
            </a:fld>
            <a:endParaRPr lang="nb-NO"/>
          </a:p>
        </p:txBody>
      </p:sp>
      <p:sp>
        <p:nvSpPr>
          <p:cNvPr id="5" name="Plassholder for bunntekst 4">
            <a:extLst>
              <a:ext uri="{FF2B5EF4-FFF2-40B4-BE49-F238E27FC236}">
                <a16:creationId xmlns:a16="http://schemas.microsoft.com/office/drawing/2014/main" id="{EADD0E4F-D33C-7DB2-96A8-E702B16759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E213D9D-40CB-3710-A731-429C17B7B4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FEC63-935A-4DFF-9E17-0F03CC14CE07}" type="slidenum">
              <a:rPr lang="nb-NO" smtClean="0"/>
              <a:t>‹#›</a:t>
            </a:fld>
            <a:endParaRPr lang="nb-NO"/>
          </a:p>
        </p:txBody>
      </p:sp>
    </p:spTree>
    <p:extLst>
      <p:ext uri="{BB962C8B-B14F-4D97-AF65-F5344CB8AC3E}">
        <p14:creationId xmlns:p14="http://schemas.microsoft.com/office/powerpoint/2010/main" val="4241314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7E42F9E9-7C18-4477-A7F4-1D5980533AF5}"/>
              </a:ext>
            </a:extLst>
          </p:cNvPr>
          <p:cNvSpPr>
            <a:spLocks noGrp="1"/>
          </p:cNvSpPr>
          <p:nvPr>
            <p:ph type="ctrTitle"/>
          </p:nvPr>
        </p:nvSpPr>
        <p:spPr>
          <a:xfrm>
            <a:off x="715478" y="-1110698"/>
            <a:ext cx="9144000" cy="1033696"/>
          </a:xfrm>
        </p:spPr>
        <p:txBody>
          <a:bodyPr/>
          <a:lstStyle/>
          <a:p>
            <a:r>
              <a:rPr lang="nn-NO" dirty="0"/>
              <a:t>Kva ser du på biletet?</a:t>
            </a:r>
          </a:p>
        </p:txBody>
      </p:sp>
      <p:pic>
        <p:nvPicPr>
          <p:cNvPr id="5" name="Bilde 4" descr="Fire sjøfugl  i en fjellside. Fuglene står i haug med garnrester. Foto.">
            <a:extLst>
              <a:ext uri="{FF2B5EF4-FFF2-40B4-BE49-F238E27FC236}">
                <a16:creationId xmlns:a16="http://schemas.microsoft.com/office/drawing/2014/main" id="{D6938F4F-454F-ABC4-36EB-6A3A1B7D67B8}"/>
              </a:ext>
            </a:extLst>
          </p:cNvPr>
          <p:cNvPicPr>
            <a:picLocks noChangeAspect="1"/>
          </p:cNvPicPr>
          <p:nvPr/>
        </p:nvPicPr>
        <p:blipFill>
          <a:blip r:embed="rId3"/>
          <a:stretch>
            <a:fillRect/>
          </a:stretch>
        </p:blipFill>
        <p:spPr>
          <a:xfrm>
            <a:off x="0" y="15239"/>
            <a:ext cx="12192000" cy="6827521"/>
          </a:xfrm>
          <a:prstGeom prst="rect">
            <a:avLst/>
          </a:prstGeom>
        </p:spPr>
      </p:pic>
      <p:sp>
        <p:nvSpPr>
          <p:cNvPr id="7" name="TekstSylinder 6">
            <a:extLst>
              <a:ext uri="{FF2B5EF4-FFF2-40B4-BE49-F238E27FC236}">
                <a16:creationId xmlns:a16="http://schemas.microsoft.com/office/drawing/2014/main" id="{CCF4A4B7-62C9-6863-68EF-6F2BCFC6C58F}"/>
              </a:ext>
            </a:extLst>
          </p:cNvPr>
          <p:cNvSpPr txBox="1"/>
          <p:nvPr/>
        </p:nvSpPr>
        <p:spPr>
          <a:xfrm>
            <a:off x="10088546" y="6581150"/>
            <a:ext cx="2451798" cy="261610"/>
          </a:xfrm>
          <a:prstGeom prst="rect">
            <a:avLst/>
          </a:prstGeom>
          <a:noFill/>
        </p:spPr>
        <p:txBody>
          <a:bodyPr wrap="square" rtlCol="0">
            <a:spAutoFit/>
          </a:bodyPr>
          <a:lstStyle/>
          <a:p>
            <a:r>
              <a:rPr lang="nn-NO" sz="1100" dirty="0">
                <a:solidFill>
                  <a:schemeClr val="bg1"/>
                </a:solidFill>
              </a:rPr>
              <a:t>Foto: Maren Skjelstad Fredagsvik </a:t>
            </a:r>
          </a:p>
        </p:txBody>
      </p:sp>
      <p:sp>
        <p:nvSpPr>
          <p:cNvPr id="6" name="Snakkeboble: rektangel med avrundede hjørner 5">
            <a:extLst>
              <a:ext uri="{FF2B5EF4-FFF2-40B4-BE49-F238E27FC236}">
                <a16:creationId xmlns:a16="http://schemas.microsoft.com/office/drawing/2014/main" id="{ECC7186D-245E-2135-408C-3B1831A3F1B1}"/>
              </a:ext>
            </a:extLst>
          </p:cNvPr>
          <p:cNvSpPr/>
          <p:nvPr/>
        </p:nvSpPr>
        <p:spPr>
          <a:xfrm>
            <a:off x="8906005" y="425885"/>
            <a:ext cx="2906039" cy="1402915"/>
          </a:xfrm>
          <a:prstGeom prst="wedgeRoundRectCallout">
            <a:avLst>
              <a:gd name="adj1" fmla="val 42098"/>
              <a:gd name="adj2" fmla="val 71811"/>
              <a:gd name="adj3" fmla="val 16667"/>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dirty="0">
                <a:solidFill>
                  <a:schemeClr val="bg1"/>
                </a:solidFill>
                <a:latin typeface="Roboto" panose="02000000000000000000" pitchFamily="2" charset="0"/>
              </a:rPr>
              <a:t>K</a:t>
            </a:r>
            <a:r>
              <a:rPr lang="nn-NO" sz="1800" b="0" i="0" u="none" strike="noStrike" baseline="0" dirty="0">
                <a:solidFill>
                  <a:schemeClr val="bg1"/>
                </a:solidFill>
                <a:latin typeface="Roboto" panose="02000000000000000000" pitchFamily="2" charset="0"/>
              </a:rPr>
              <a:t>va ser du på biletet?</a:t>
            </a:r>
          </a:p>
          <a:p>
            <a:pPr algn="ctr"/>
            <a:r>
              <a:rPr lang="nn-NO" dirty="0">
                <a:solidFill>
                  <a:schemeClr val="bg1"/>
                </a:solidFill>
                <a:latin typeface="Roboto" panose="02000000000000000000" pitchFamily="2" charset="0"/>
              </a:rPr>
              <a:t>Sjå nøye i eitt minutt.</a:t>
            </a:r>
            <a:endParaRPr lang="nn-NO" dirty="0">
              <a:solidFill>
                <a:schemeClr val="bg1"/>
              </a:solidFill>
            </a:endParaRPr>
          </a:p>
        </p:txBody>
      </p:sp>
    </p:spTree>
    <p:extLst>
      <p:ext uri="{BB962C8B-B14F-4D97-AF65-F5344CB8AC3E}">
        <p14:creationId xmlns:p14="http://schemas.microsoft.com/office/powerpoint/2010/main" val="139799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7BB58F-C6A3-08BF-5848-3CF84A9373B1}"/>
              </a:ext>
            </a:extLst>
          </p:cNvPr>
          <p:cNvSpPr>
            <a:spLocks noGrp="1"/>
          </p:cNvSpPr>
          <p:nvPr>
            <p:ph type="title"/>
          </p:nvPr>
        </p:nvSpPr>
        <p:spPr>
          <a:xfrm>
            <a:off x="866775" y="164158"/>
            <a:ext cx="10515600" cy="770339"/>
          </a:xfrm>
        </p:spPr>
        <p:txBody>
          <a:bodyPr/>
          <a:lstStyle/>
          <a:p>
            <a:pPr algn="ctr"/>
            <a:r>
              <a:rPr lang="nn-NO" dirty="0"/>
              <a:t>Tabell for å analysere bilete</a:t>
            </a:r>
          </a:p>
        </p:txBody>
      </p:sp>
      <p:graphicFrame>
        <p:nvGraphicFramePr>
          <p:cNvPr id="17" name="Tabell 16" descr="Skjermdump av elevark 1">
            <a:extLst>
              <a:ext uri="{FF2B5EF4-FFF2-40B4-BE49-F238E27FC236}">
                <a16:creationId xmlns:a16="http://schemas.microsoft.com/office/drawing/2014/main" id="{052C7B78-959C-CC6D-7297-79D14ADAB6AD}"/>
              </a:ext>
            </a:extLst>
          </p:cNvPr>
          <p:cNvGraphicFramePr>
            <a:graphicFrameLocks noGrp="1"/>
          </p:cNvGraphicFramePr>
          <p:nvPr>
            <p:extLst>
              <p:ext uri="{D42A27DB-BD31-4B8C-83A1-F6EECF244321}">
                <p14:modId xmlns:p14="http://schemas.microsoft.com/office/powerpoint/2010/main" val="3712417424"/>
              </p:ext>
            </p:extLst>
          </p:nvPr>
        </p:nvGraphicFramePr>
        <p:xfrm>
          <a:off x="1073353" y="1091245"/>
          <a:ext cx="9505833" cy="5565916"/>
        </p:xfrm>
        <a:graphic>
          <a:graphicData uri="http://schemas.openxmlformats.org/drawingml/2006/table">
            <a:tbl>
              <a:tblPr firstRow="1" firstCol="1" bandRow="1">
                <a:tableStyleId>{5C22544A-7EE6-4342-B048-85BDC9FD1C3A}</a:tableStyleId>
              </a:tblPr>
              <a:tblGrid>
                <a:gridCol w="2017150">
                  <a:extLst>
                    <a:ext uri="{9D8B030D-6E8A-4147-A177-3AD203B41FA5}">
                      <a16:colId xmlns:a16="http://schemas.microsoft.com/office/drawing/2014/main" val="3262091599"/>
                    </a:ext>
                  </a:extLst>
                </a:gridCol>
                <a:gridCol w="3744683">
                  <a:extLst>
                    <a:ext uri="{9D8B030D-6E8A-4147-A177-3AD203B41FA5}">
                      <a16:colId xmlns:a16="http://schemas.microsoft.com/office/drawing/2014/main" val="3927016516"/>
                    </a:ext>
                  </a:extLst>
                </a:gridCol>
                <a:gridCol w="3744000">
                  <a:extLst>
                    <a:ext uri="{9D8B030D-6E8A-4147-A177-3AD203B41FA5}">
                      <a16:colId xmlns:a16="http://schemas.microsoft.com/office/drawing/2014/main" val="420157107"/>
                    </a:ext>
                  </a:extLst>
                </a:gridCol>
              </a:tblGrid>
              <a:tr h="393066">
                <a:tc>
                  <a:txBody>
                    <a:bodyPr/>
                    <a:lstStyle/>
                    <a:p>
                      <a:r>
                        <a:rPr lang="nn-NO" sz="1100" noProof="0" dirty="0">
                          <a:effectLst/>
                        </a:rPr>
                        <a:t> </a:t>
                      </a:r>
                      <a:endParaRPr lang="nn-NO" sz="1200" noProof="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n-NO" sz="1400" noProof="0" dirty="0">
                          <a:solidFill>
                            <a:schemeClr val="tx1"/>
                          </a:solidFill>
                          <a:effectLst/>
                        </a:rPr>
                        <a:t>Observasjonar</a:t>
                      </a:r>
                      <a:endParaRPr lang="nn-NO" sz="1600" noProof="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nn-NO" sz="1400" noProof="0" dirty="0">
                          <a:solidFill>
                            <a:schemeClr val="tx1"/>
                          </a:solidFill>
                          <a:effectLst/>
                        </a:rPr>
                        <a:t>Moglege tolkingar</a:t>
                      </a:r>
                      <a:endParaRPr lang="nn-NO" sz="1600" noProof="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629636802"/>
                  </a:ext>
                </a:extLst>
              </a:tr>
              <a:tr h="1259827">
                <a:tc>
                  <a:txBody>
                    <a:bodyPr/>
                    <a:lstStyle/>
                    <a:p>
                      <a:r>
                        <a:rPr lang="nn-NO" sz="1400" noProof="0" dirty="0">
                          <a:solidFill>
                            <a:schemeClr val="tx1"/>
                          </a:solidFill>
                          <a:effectLst/>
                        </a:rPr>
                        <a:t>HVEN/KVA er med på bilete?</a:t>
                      </a:r>
                      <a:endParaRPr lang="nn-NO" sz="1600" noProof="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buFont typeface="Symbol" panose="05050102010706020507" pitchFamily="18" charset="2"/>
                        <a:buNone/>
                      </a:pPr>
                      <a:endParaRPr lang="nn-NO" sz="1200" noProof="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Symbol" panose="05050102010706020507" pitchFamily="18" charset="2"/>
                        <a:buNone/>
                      </a:pPr>
                      <a:endParaRPr lang="nn-NO" sz="1200" noProof="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314622"/>
                  </a:ext>
                </a:extLst>
              </a:tr>
              <a:tr h="1419405">
                <a:tc>
                  <a:txBody>
                    <a:bodyPr/>
                    <a:lstStyle/>
                    <a:p>
                      <a:r>
                        <a:rPr lang="nn-NO" sz="1400" noProof="0" dirty="0">
                          <a:solidFill>
                            <a:schemeClr val="tx1"/>
                          </a:solidFill>
                          <a:effectLst/>
                        </a:rPr>
                        <a:t>KVA gjer dei?</a:t>
                      </a:r>
                      <a:endParaRPr lang="nn-NO" sz="1600" noProof="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buFont typeface="Symbol" panose="05050102010706020507" pitchFamily="18" charset="2"/>
                        <a:buNone/>
                      </a:pPr>
                      <a:endParaRPr lang="nn-NO" sz="1200" noProof="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Symbol" panose="05050102010706020507" pitchFamily="18" charset="2"/>
                        <a:buNone/>
                      </a:pPr>
                      <a:r>
                        <a:rPr lang="nn-NO" sz="1100" noProof="0" dirty="0">
                          <a:effectLst/>
                        </a:rPr>
                        <a:t> </a:t>
                      </a:r>
                      <a:endParaRPr lang="nn-NO" sz="1200" noProof="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3500645"/>
                  </a:ext>
                </a:extLst>
              </a:tr>
              <a:tr h="1296782">
                <a:tc>
                  <a:txBody>
                    <a:bodyPr/>
                    <a:lstStyle/>
                    <a:p>
                      <a:r>
                        <a:rPr lang="nn-NO" sz="1400" noProof="0" dirty="0">
                          <a:solidFill>
                            <a:schemeClr val="tx1"/>
                          </a:solidFill>
                          <a:effectLst/>
                        </a:rPr>
                        <a:t>KVAR er bilete frå?</a:t>
                      </a:r>
                      <a:endParaRPr lang="nn-NO" sz="1600" noProof="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buFont typeface="Symbol" panose="05050102010706020507" pitchFamily="18" charset="2"/>
                        <a:buNone/>
                      </a:pPr>
                      <a:endParaRPr lang="nn-NO" sz="1200" noProof="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Symbol" panose="05050102010706020507" pitchFamily="18" charset="2"/>
                        <a:buNone/>
                      </a:pPr>
                      <a:endParaRPr lang="nn-NO" sz="1200" noProof="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3808628"/>
                  </a:ext>
                </a:extLst>
              </a:tr>
              <a:tr h="1196836">
                <a:tc>
                  <a:txBody>
                    <a:bodyPr/>
                    <a:lstStyle/>
                    <a:p>
                      <a:r>
                        <a:rPr lang="nn-NO" sz="1400" noProof="0" dirty="0">
                          <a:solidFill>
                            <a:schemeClr val="tx1"/>
                          </a:solidFill>
                          <a:effectLst/>
                        </a:rPr>
                        <a:t>NÅR skjer det?</a:t>
                      </a:r>
                      <a:endParaRPr lang="nn-NO" sz="1600" noProof="0" dirty="0">
                        <a:solidFill>
                          <a:schemeClr val="tx1"/>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buFont typeface="Symbol" panose="05050102010706020507" pitchFamily="18" charset="2"/>
                        <a:buNone/>
                      </a:pPr>
                      <a:endParaRPr lang="nn-NO" sz="1200" noProof="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Symbol" panose="05050102010706020507" pitchFamily="18" charset="2"/>
                        <a:buNone/>
                      </a:pPr>
                      <a:endParaRPr lang="nn-NO" sz="1200" noProof="0" dirty="0">
                        <a:solidFill>
                          <a:srgbClr val="000000"/>
                        </a:solidFill>
                        <a:effectLst/>
                        <a:latin typeface="Roboto" panose="02000000000000000000" pitchFamily="2" charset="0"/>
                        <a:ea typeface="Calibri" panose="020F0502020204030204" pitchFamily="34" charset="0"/>
                        <a:cs typeface="Roboto" panose="02000000000000000000" pitchFamily="2"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3247840"/>
                  </a:ext>
                </a:extLst>
              </a:tr>
            </a:tbl>
          </a:graphicData>
        </a:graphic>
      </p:graphicFrame>
      <p:sp>
        <p:nvSpPr>
          <p:cNvPr id="20" name="Snakkeboble: rektangel med avrundede hjørner 19">
            <a:extLst>
              <a:ext uri="{FF2B5EF4-FFF2-40B4-BE49-F238E27FC236}">
                <a16:creationId xmlns:a16="http://schemas.microsoft.com/office/drawing/2014/main" id="{2DB11DAC-10C6-C7B5-DAB0-F7484CC1307A}"/>
              </a:ext>
            </a:extLst>
          </p:cNvPr>
          <p:cNvSpPr/>
          <p:nvPr/>
        </p:nvSpPr>
        <p:spPr>
          <a:xfrm>
            <a:off x="3983570" y="3673477"/>
            <a:ext cx="2762450" cy="1327248"/>
          </a:xfrm>
          <a:prstGeom prst="wedgeRoundRectCallout">
            <a:avLst>
              <a:gd name="adj1" fmla="val -70311"/>
              <a:gd name="adj2" fmla="val -24524"/>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dirty="0"/>
              <a:t>I tabellen er det ulike radar for type informasjon vi finn i bilete.</a:t>
            </a:r>
          </a:p>
        </p:txBody>
      </p:sp>
      <p:grpSp>
        <p:nvGrpSpPr>
          <p:cNvPr id="23" name="Gruppe 22" descr="Og så er det to kolonner for å skille tolkning fra det vi faktisk ser (observasjoner).">
            <a:extLst>
              <a:ext uri="{FF2B5EF4-FFF2-40B4-BE49-F238E27FC236}">
                <a16:creationId xmlns:a16="http://schemas.microsoft.com/office/drawing/2014/main" id="{5866D05A-FE21-590E-F97F-B12BC398E8C9}"/>
              </a:ext>
            </a:extLst>
          </p:cNvPr>
          <p:cNvGrpSpPr/>
          <p:nvPr/>
        </p:nvGrpSpPr>
        <p:grpSpPr>
          <a:xfrm>
            <a:off x="5552898" y="2077086"/>
            <a:ext cx="2762452" cy="1351914"/>
            <a:chOff x="6830729" y="2357339"/>
            <a:chExt cx="2762452" cy="1351914"/>
          </a:xfrm>
        </p:grpSpPr>
        <p:sp>
          <p:nvSpPr>
            <p:cNvPr id="21" name="Snakkeboble: rektangel med avrundede hjørner 20">
              <a:extLst>
                <a:ext uri="{FF2B5EF4-FFF2-40B4-BE49-F238E27FC236}">
                  <a16:creationId xmlns:a16="http://schemas.microsoft.com/office/drawing/2014/main" id="{A5BE6881-A071-BE0F-D1E2-6D71FB496EEC}"/>
                </a:ext>
              </a:extLst>
            </p:cNvPr>
            <p:cNvSpPr/>
            <p:nvPr/>
          </p:nvSpPr>
          <p:spPr>
            <a:xfrm>
              <a:off x="6830731" y="2357339"/>
              <a:ext cx="2762450" cy="1327248"/>
            </a:xfrm>
            <a:prstGeom prst="wedgeRoundRectCallout">
              <a:avLst>
                <a:gd name="adj1" fmla="val -49753"/>
                <a:gd name="adj2" fmla="val -83991"/>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22" name="Snakkeboble: rektangel med avrundede hjørner 21">
              <a:extLst>
                <a:ext uri="{FF2B5EF4-FFF2-40B4-BE49-F238E27FC236}">
                  <a16:creationId xmlns:a16="http://schemas.microsoft.com/office/drawing/2014/main" id="{09FC54FE-027E-A378-7D2D-B887C60B4E2D}"/>
                </a:ext>
              </a:extLst>
            </p:cNvPr>
            <p:cNvSpPr/>
            <p:nvPr/>
          </p:nvSpPr>
          <p:spPr>
            <a:xfrm>
              <a:off x="6830729" y="2382005"/>
              <a:ext cx="2762450" cy="1327248"/>
            </a:xfrm>
            <a:prstGeom prst="wedgeRoundRectCallout">
              <a:avLst>
                <a:gd name="adj1" fmla="val 42919"/>
                <a:gd name="adj2" fmla="val -86854"/>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dirty="0"/>
                <a:t>Og så er det to kolonnar for å skilje tolking frå det vi faktisk ser (observasjonar).</a:t>
              </a:r>
            </a:p>
          </p:txBody>
        </p:sp>
      </p:grpSp>
      <p:sp>
        <p:nvSpPr>
          <p:cNvPr id="7" name="TekstSylinder 6">
            <a:extLst>
              <a:ext uri="{FF2B5EF4-FFF2-40B4-BE49-F238E27FC236}">
                <a16:creationId xmlns:a16="http://schemas.microsoft.com/office/drawing/2014/main" id="{3650749A-8B25-073C-F7AA-768CEBD4F61D}"/>
              </a:ext>
            </a:extLst>
          </p:cNvPr>
          <p:cNvSpPr txBox="1"/>
          <p:nvPr/>
        </p:nvSpPr>
        <p:spPr>
          <a:xfrm>
            <a:off x="3261831" y="1500937"/>
            <a:ext cx="3233215" cy="738664"/>
          </a:xfrm>
          <a:prstGeom prst="rect">
            <a:avLst/>
          </a:prstGeom>
          <a:noFill/>
        </p:spPr>
        <p:txBody>
          <a:bodyPr wrap="square" rtlCol="0">
            <a:spAutoFit/>
          </a:bodyPr>
          <a:lstStyle/>
          <a:p>
            <a:pPr marL="182563" lvl="0" indent="-182563">
              <a:buFont typeface="Arial" panose="020B0604020202020204" pitchFamily="34" charset="0"/>
              <a:buChar char="•"/>
            </a:pPr>
            <a:r>
              <a:rPr lang="nn-NO" sz="1400" dirty="0"/>
              <a:t>Fire kvite fuglar med gulbrunt hovud og langt, spist nebb</a:t>
            </a:r>
          </a:p>
          <a:p>
            <a:pPr marL="182563" lvl="0" indent="-182563">
              <a:buFont typeface="Arial" panose="020B0604020202020204" pitchFamily="34" charset="0"/>
              <a:buChar char="•"/>
            </a:pPr>
            <a:r>
              <a:rPr lang="nn-NO" sz="1400" dirty="0"/>
              <a:t>Fjell</a:t>
            </a:r>
          </a:p>
        </p:txBody>
      </p:sp>
      <p:sp>
        <p:nvSpPr>
          <p:cNvPr id="24" name="TekstSylinder 23">
            <a:extLst>
              <a:ext uri="{FF2B5EF4-FFF2-40B4-BE49-F238E27FC236}">
                <a16:creationId xmlns:a16="http://schemas.microsoft.com/office/drawing/2014/main" id="{BDA24CA1-C535-96DF-1CFE-1B20582609A8}"/>
              </a:ext>
            </a:extLst>
          </p:cNvPr>
          <p:cNvSpPr txBox="1"/>
          <p:nvPr/>
        </p:nvSpPr>
        <p:spPr>
          <a:xfrm>
            <a:off x="6964251" y="1500106"/>
            <a:ext cx="3688795" cy="307777"/>
          </a:xfrm>
          <a:prstGeom prst="rect">
            <a:avLst/>
          </a:prstGeom>
          <a:noFill/>
        </p:spPr>
        <p:txBody>
          <a:bodyPr wrap="square" rtlCol="0">
            <a:spAutoFit/>
          </a:bodyPr>
          <a:lstStyle/>
          <a:p>
            <a:pPr marL="182563" lvl="0" indent="-182563">
              <a:buFont typeface="Arial" panose="020B0604020202020204" pitchFamily="34" charset="0"/>
              <a:buChar char="•"/>
            </a:pPr>
            <a:r>
              <a:rPr lang="nn-NO" sz="1400" dirty="0">
                <a:solidFill>
                  <a:srgbClr val="000000"/>
                </a:solidFill>
                <a:effectLst/>
                <a:ea typeface="Calibri" panose="020F0502020204030204" pitchFamily="34" charset="0"/>
                <a:cs typeface="Roboto" panose="02000000000000000000" pitchFamily="2" charset="0"/>
              </a:rPr>
              <a:t>Fuglar har samla seg i ei fjellside.</a:t>
            </a:r>
          </a:p>
        </p:txBody>
      </p:sp>
      <p:sp>
        <p:nvSpPr>
          <p:cNvPr id="18" name="TekstSylinder 17">
            <a:extLst>
              <a:ext uri="{FF2B5EF4-FFF2-40B4-BE49-F238E27FC236}">
                <a16:creationId xmlns:a16="http://schemas.microsoft.com/office/drawing/2014/main" id="{F2FD75F0-7881-82FB-6BD3-1B643CB13287}"/>
              </a:ext>
            </a:extLst>
          </p:cNvPr>
          <p:cNvSpPr txBox="1"/>
          <p:nvPr/>
        </p:nvSpPr>
        <p:spPr>
          <a:xfrm>
            <a:off x="3261831" y="2179602"/>
            <a:ext cx="3233215" cy="523220"/>
          </a:xfrm>
          <a:prstGeom prst="rect">
            <a:avLst/>
          </a:prstGeom>
          <a:noFill/>
        </p:spPr>
        <p:txBody>
          <a:bodyPr wrap="square" rtlCol="0">
            <a:spAutoFit/>
          </a:bodyPr>
          <a:lstStyle/>
          <a:p>
            <a:pPr marL="182563" lvl="0" indent="-182563">
              <a:buFont typeface="Arial" panose="020B0604020202020204" pitchFamily="34" charset="0"/>
              <a:buChar char="•"/>
            </a:pPr>
            <a:r>
              <a:rPr lang="nn-NO" sz="1400" dirty="0"/>
              <a:t>Noko som liknar på skjel og tang</a:t>
            </a:r>
          </a:p>
          <a:p>
            <a:pPr marL="182563" indent="-182563">
              <a:buFont typeface="Arial" panose="020B0604020202020204" pitchFamily="34" charset="0"/>
              <a:buChar char="•"/>
            </a:pPr>
            <a:r>
              <a:rPr lang="nn-NO" sz="1400" dirty="0"/>
              <a:t>Grøne, raude og blå tau i to haugar</a:t>
            </a:r>
            <a:endParaRPr lang="nn-NO" sz="1000" dirty="0"/>
          </a:p>
        </p:txBody>
      </p:sp>
      <p:sp>
        <p:nvSpPr>
          <p:cNvPr id="11" name="TekstSylinder 10">
            <a:extLst>
              <a:ext uri="{FF2B5EF4-FFF2-40B4-BE49-F238E27FC236}">
                <a16:creationId xmlns:a16="http://schemas.microsoft.com/office/drawing/2014/main" id="{C3D667C8-8147-1860-66B3-C6CE78921754}"/>
              </a:ext>
            </a:extLst>
          </p:cNvPr>
          <p:cNvSpPr txBox="1"/>
          <p:nvPr/>
        </p:nvSpPr>
        <p:spPr>
          <a:xfrm>
            <a:off x="6964251" y="1763537"/>
            <a:ext cx="3688795" cy="307777"/>
          </a:xfrm>
          <a:prstGeom prst="rect">
            <a:avLst/>
          </a:prstGeom>
          <a:noFill/>
        </p:spPr>
        <p:txBody>
          <a:bodyPr wrap="square" rtlCol="0">
            <a:spAutoFit/>
          </a:bodyPr>
          <a:lstStyle/>
          <a:p>
            <a:pPr marL="182563" lvl="0" indent="-182563">
              <a:buFont typeface="Arial" panose="020B0604020202020204" pitchFamily="34" charset="0"/>
              <a:buChar char="•"/>
            </a:pPr>
            <a:r>
              <a:rPr lang="nn-NO" sz="1400" dirty="0">
                <a:solidFill>
                  <a:srgbClr val="000000"/>
                </a:solidFill>
                <a:ea typeface="Calibri" panose="020F0502020204030204" pitchFamily="34" charset="0"/>
                <a:cs typeface="Roboto" panose="02000000000000000000" pitchFamily="2" charset="0"/>
              </a:rPr>
              <a:t>Fuglane er sjøfugl.</a:t>
            </a:r>
            <a:endParaRPr lang="nn-NO" sz="1400" dirty="0">
              <a:solidFill>
                <a:srgbClr val="000000"/>
              </a:solidFill>
              <a:effectLst/>
              <a:ea typeface="Calibri" panose="020F0502020204030204" pitchFamily="34" charset="0"/>
              <a:cs typeface="Roboto" panose="02000000000000000000" pitchFamily="2" charset="0"/>
            </a:endParaRPr>
          </a:p>
        </p:txBody>
      </p:sp>
      <p:sp>
        <p:nvSpPr>
          <p:cNvPr id="19" name="TekstSylinder 18">
            <a:extLst>
              <a:ext uri="{FF2B5EF4-FFF2-40B4-BE49-F238E27FC236}">
                <a16:creationId xmlns:a16="http://schemas.microsoft.com/office/drawing/2014/main" id="{045D5596-4574-0AD6-6B7D-9EF34D14D9AF}"/>
              </a:ext>
            </a:extLst>
          </p:cNvPr>
          <p:cNvSpPr txBox="1"/>
          <p:nvPr/>
        </p:nvSpPr>
        <p:spPr>
          <a:xfrm>
            <a:off x="6964251" y="2015985"/>
            <a:ext cx="3688795" cy="307777"/>
          </a:xfrm>
          <a:prstGeom prst="rect">
            <a:avLst/>
          </a:prstGeom>
          <a:noFill/>
        </p:spPr>
        <p:txBody>
          <a:bodyPr wrap="square" rtlCol="0">
            <a:spAutoFit/>
          </a:bodyPr>
          <a:lstStyle/>
          <a:p>
            <a:pPr marL="182563" indent="-182563">
              <a:buFont typeface="Arial" panose="020B0604020202020204" pitchFamily="34" charset="0"/>
              <a:buChar char="•"/>
            </a:pPr>
            <a:r>
              <a:rPr lang="nn-NO" sz="1400" dirty="0">
                <a:effectLst/>
                <a:ea typeface="Calibri" panose="020F0502020204030204" pitchFamily="34" charset="0"/>
              </a:rPr>
              <a:t>Det er reir på bilete.</a:t>
            </a:r>
            <a:endParaRPr lang="nn-NO" sz="1400" dirty="0">
              <a:solidFill>
                <a:srgbClr val="000000"/>
              </a:solidFill>
              <a:effectLst/>
              <a:ea typeface="Calibri" panose="020F0502020204030204" pitchFamily="34" charset="0"/>
              <a:cs typeface="Roboto" panose="02000000000000000000" pitchFamily="2" charset="0"/>
            </a:endParaRPr>
          </a:p>
        </p:txBody>
      </p:sp>
    </p:spTree>
    <p:extLst>
      <p:ext uri="{BB962C8B-B14F-4D97-AF65-F5344CB8AC3E}">
        <p14:creationId xmlns:p14="http://schemas.microsoft.com/office/powerpoint/2010/main" val="251522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7" grpId="0"/>
      <p:bldP spid="24" grpId="0"/>
      <p:bldP spid="18" grpId="0"/>
      <p:bldP spid="11"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tel 13">
            <a:extLst>
              <a:ext uri="{FF2B5EF4-FFF2-40B4-BE49-F238E27FC236}">
                <a16:creationId xmlns:a16="http://schemas.microsoft.com/office/drawing/2014/main" id="{0C819776-EE85-B7B6-66C6-EF5BD4619F34}"/>
              </a:ext>
            </a:extLst>
          </p:cNvPr>
          <p:cNvSpPr>
            <a:spLocks noGrp="1"/>
          </p:cNvSpPr>
          <p:nvPr>
            <p:ph type="title"/>
          </p:nvPr>
        </p:nvSpPr>
        <p:spPr>
          <a:xfrm>
            <a:off x="876300" y="-1540193"/>
            <a:ext cx="10515600" cy="1325563"/>
          </a:xfrm>
        </p:spPr>
        <p:txBody>
          <a:bodyPr/>
          <a:lstStyle/>
          <a:p>
            <a:r>
              <a:rPr lang="nn-NO" dirty="0"/>
              <a:t>Oppgåve: </a:t>
            </a:r>
            <a:r>
              <a:rPr lang="nn-NO" dirty="0" err="1"/>
              <a:t>Elevark</a:t>
            </a:r>
            <a:r>
              <a:rPr lang="nn-NO" dirty="0"/>
              <a:t> 1</a:t>
            </a:r>
          </a:p>
        </p:txBody>
      </p:sp>
      <p:sp>
        <p:nvSpPr>
          <p:cNvPr id="13" name="Snakkeboble: rektangel med avrundede hjørner 12">
            <a:extLst>
              <a:ext uri="{FF2B5EF4-FFF2-40B4-BE49-F238E27FC236}">
                <a16:creationId xmlns:a16="http://schemas.microsoft.com/office/drawing/2014/main" id="{F1B7E021-4B14-C4C6-0377-B16011407555}"/>
              </a:ext>
            </a:extLst>
          </p:cNvPr>
          <p:cNvSpPr/>
          <p:nvPr/>
        </p:nvSpPr>
        <p:spPr>
          <a:xfrm>
            <a:off x="1074845" y="1063626"/>
            <a:ext cx="2762450" cy="2994024"/>
          </a:xfrm>
          <a:prstGeom prst="wedgeRoundRectCallout">
            <a:avLst>
              <a:gd name="adj1" fmla="val 85540"/>
              <a:gd name="adj2" fmla="val 29507"/>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dirty="0"/>
              <a:t>Jobb i par.</a:t>
            </a:r>
          </a:p>
          <a:p>
            <a:pPr algn="ctr"/>
            <a:r>
              <a:rPr lang="nn-NO" dirty="0"/>
              <a:t>Fyll ut tabellen først. Forsøk å få fram så mykje informasjon som mogleg ut av biletet.</a:t>
            </a:r>
          </a:p>
          <a:p>
            <a:pPr algn="ctr"/>
            <a:endParaRPr lang="nn-NO" dirty="0"/>
          </a:p>
          <a:p>
            <a:pPr algn="ctr"/>
            <a:r>
              <a:rPr lang="nn-NO" dirty="0"/>
              <a:t>Etterpå skriv de oppsummerande forklaring av biletet.</a:t>
            </a:r>
          </a:p>
        </p:txBody>
      </p:sp>
      <p:pic>
        <p:nvPicPr>
          <p:cNvPr id="12" name="Bilde 11" descr="Skjermdump av elevark 1">
            <a:extLst>
              <a:ext uri="{FF2B5EF4-FFF2-40B4-BE49-F238E27FC236}">
                <a16:creationId xmlns:a16="http://schemas.microsoft.com/office/drawing/2014/main" id="{609295DC-F6FC-0952-F9C6-EC0CCD4F1DEB}"/>
              </a:ext>
            </a:extLst>
          </p:cNvPr>
          <p:cNvPicPr>
            <a:picLocks noChangeAspect="1"/>
          </p:cNvPicPr>
          <p:nvPr/>
        </p:nvPicPr>
        <p:blipFill>
          <a:blip r:embed="rId3"/>
          <a:stretch>
            <a:fillRect/>
          </a:stretch>
        </p:blipFill>
        <p:spPr>
          <a:xfrm>
            <a:off x="3837295" y="885825"/>
            <a:ext cx="7554605" cy="4778693"/>
          </a:xfrm>
          <a:prstGeom prst="rect">
            <a:avLst/>
          </a:prstGeom>
          <a:ln>
            <a:solidFill>
              <a:schemeClr val="bg1">
                <a:lumMod val="65000"/>
              </a:schemeClr>
            </a:solidFill>
          </a:ln>
          <a:effectLst>
            <a:reflection blurRad="6350" stA="50000" endA="275" endPos="40000" dist="101600" dir="5400000" sy="-100000" algn="bl" rotWithShape="0"/>
          </a:effectLst>
          <a:scene3d>
            <a:camera prst="perspectiveContrastingLeftFacing"/>
            <a:lightRig rig="threePt" dir="t"/>
          </a:scene3d>
        </p:spPr>
      </p:pic>
    </p:spTree>
    <p:extLst>
      <p:ext uri="{BB962C8B-B14F-4D97-AF65-F5344CB8AC3E}">
        <p14:creationId xmlns:p14="http://schemas.microsoft.com/office/powerpoint/2010/main" val="302923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7E42F9E9-7C18-4477-A7F4-1D5980533AF5}"/>
              </a:ext>
            </a:extLst>
          </p:cNvPr>
          <p:cNvSpPr>
            <a:spLocks noGrp="1"/>
          </p:cNvSpPr>
          <p:nvPr>
            <p:ph type="ctrTitle"/>
          </p:nvPr>
        </p:nvSpPr>
        <p:spPr>
          <a:xfrm>
            <a:off x="715478" y="-1110698"/>
            <a:ext cx="9144000" cy="1033696"/>
          </a:xfrm>
        </p:spPr>
        <p:txBody>
          <a:bodyPr/>
          <a:lstStyle/>
          <a:p>
            <a:r>
              <a:rPr lang="nb-NO" dirty="0"/>
              <a:t>Jobb med elevark 1</a:t>
            </a:r>
          </a:p>
        </p:txBody>
      </p:sp>
      <p:pic>
        <p:nvPicPr>
          <p:cNvPr id="5" name="Bilde 4" descr="Fire sjøfugl  i en fjellside. Fuglene står i haug med garnrester. Foto.">
            <a:extLst>
              <a:ext uri="{FF2B5EF4-FFF2-40B4-BE49-F238E27FC236}">
                <a16:creationId xmlns:a16="http://schemas.microsoft.com/office/drawing/2014/main" id="{D6938F4F-454F-ABC4-36EB-6A3A1B7D67B8}"/>
              </a:ext>
            </a:extLst>
          </p:cNvPr>
          <p:cNvPicPr>
            <a:picLocks noChangeAspect="1"/>
          </p:cNvPicPr>
          <p:nvPr/>
        </p:nvPicPr>
        <p:blipFill>
          <a:blip r:embed="rId3"/>
          <a:stretch>
            <a:fillRect/>
          </a:stretch>
        </p:blipFill>
        <p:spPr>
          <a:xfrm>
            <a:off x="0" y="15239"/>
            <a:ext cx="12192000" cy="6827521"/>
          </a:xfrm>
          <a:prstGeom prst="rect">
            <a:avLst/>
          </a:prstGeom>
        </p:spPr>
      </p:pic>
      <p:sp>
        <p:nvSpPr>
          <p:cNvPr id="7" name="TekstSylinder 6">
            <a:extLst>
              <a:ext uri="{FF2B5EF4-FFF2-40B4-BE49-F238E27FC236}">
                <a16:creationId xmlns:a16="http://schemas.microsoft.com/office/drawing/2014/main" id="{CCF4A4B7-62C9-6863-68EF-6F2BCFC6C58F}"/>
              </a:ext>
            </a:extLst>
          </p:cNvPr>
          <p:cNvSpPr txBox="1"/>
          <p:nvPr/>
        </p:nvSpPr>
        <p:spPr>
          <a:xfrm>
            <a:off x="10088546" y="6581150"/>
            <a:ext cx="2451798" cy="261610"/>
          </a:xfrm>
          <a:prstGeom prst="rect">
            <a:avLst/>
          </a:prstGeom>
          <a:noFill/>
        </p:spPr>
        <p:txBody>
          <a:bodyPr wrap="square" rtlCol="0">
            <a:spAutoFit/>
          </a:bodyPr>
          <a:lstStyle/>
          <a:p>
            <a:r>
              <a:rPr lang="nb-NO" sz="1100" dirty="0">
                <a:solidFill>
                  <a:schemeClr val="bg1"/>
                </a:solidFill>
              </a:rPr>
              <a:t>Foto: Maren Skjelstad Fredagsvik </a:t>
            </a:r>
          </a:p>
        </p:txBody>
      </p:sp>
    </p:spTree>
    <p:extLst>
      <p:ext uri="{BB962C8B-B14F-4D97-AF65-F5344CB8AC3E}">
        <p14:creationId xmlns:p14="http://schemas.microsoft.com/office/powerpoint/2010/main" val="160614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7E42F9E9-7C18-4477-A7F4-1D5980533AF5}"/>
              </a:ext>
            </a:extLst>
          </p:cNvPr>
          <p:cNvSpPr>
            <a:spLocks noGrp="1"/>
          </p:cNvSpPr>
          <p:nvPr>
            <p:ph type="ctrTitle"/>
          </p:nvPr>
        </p:nvSpPr>
        <p:spPr>
          <a:xfrm>
            <a:off x="715478" y="-1110698"/>
            <a:ext cx="9144000" cy="1033696"/>
          </a:xfrm>
        </p:spPr>
        <p:txBody>
          <a:bodyPr>
            <a:normAutofit fontScale="90000"/>
          </a:bodyPr>
          <a:lstStyle/>
          <a:p>
            <a:r>
              <a:rPr lang="nn-NO" dirty="0"/>
              <a:t>Introduksjon til neste oppgåve</a:t>
            </a:r>
          </a:p>
        </p:txBody>
      </p:sp>
      <p:pic>
        <p:nvPicPr>
          <p:cNvPr id="5" name="Bilde 4" descr="Fire sjøfugl  i en fjellside. Fuglene står i haug med garnrester. Foto.">
            <a:extLst>
              <a:ext uri="{FF2B5EF4-FFF2-40B4-BE49-F238E27FC236}">
                <a16:creationId xmlns:a16="http://schemas.microsoft.com/office/drawing/2014/main" id="{D6938F4F-454F-ABC4-36EB-6A3A1B7D67B8}"/>
              </a:ext>
            </a:extLst>
          </p:cNvPr>
          <p:cNvPicPr>
            <a:picLocks noChangeAspect="1"/>
          </p:cNvPicPr>
          <p:nvPr/>
        </p:nvPicPr>
        <p:blipFill>
          <a:blip r:embed="rId3"/>
          <a:stretch>
            <a:fillRect/>
          </a:stretch>
        </p:blipFill>
        <p:spPr>
          <a:xfrm>
            <a:off x="0" y="15239"/>
            <a:ext cx="12192000" cy="6827521"/>
          </a:xfrm>
          <a:prstGeom prst="rect">
            <a:avLst/>
          </a:prstGeom>
        </p:spPr>
      </p:pic>
      <p:sp>
        <p:nvSpPr>
          <p:cNvPr id="7" name="TekstSylinder 6">
            <a:extLst>
              <a:ext uri="{FF2B5EF4-FFF2-40B4-BE49-F238E27FC236}">
                <a16:creationId xmlns:a16="http://schemas.microsoft.com/office/drawing/2014/main" id="{CCF4A4B7-62C9-6863-68EF-6F2BCFC6C58F}"/>
              </a:ext>
            </a:extLst>
          </p:cNvPr>
          <p:cNvSpPr txBox="1"/>
          <p:nvPr/>
        </p:nvSpPr>
        <p:spPr>
          <a:xfrm>
            <a:off x="10088546" y="6581150"/>
            <a:ext cx="2451798" cy="261610"/>
          </a:xfrm>
          <a:prstGeom prst="rect">
            <a:avLst/>
          </a:prstGeom>
          <a:noFill/>
        </p:spPr>
        <p:txBody>
          <a:bodyPr wrap="square" rtlCol="0">
            <a:spAutoFit/>
          </a:bodyPr>
          <a:lstStyle/>
          <a:p>
            <a:r>
              <a:rPr lang="nn-NO" sz="1100" dirty="0">
                <a:solidFill>
                  <a:schemeClr val="bg1"/>
                </a:solidFill>
              </a:rPr>
              <a:t>Foto: Maren Skjelstad Fredagsvik </a:t>
            </a:r>
          </a:p>
        </p:txBody>
      </p:sp>
      <p:sp>
        <p:nvSpPr>
          <p:cNvPr id="2" name="Snakkeboble: rektangel med avrundede hjørner 1">
            <a:extLst>
              <a:ext uri="{FF2B5EF4-FFF2-40B4-BE49-F238E27FC236}">
                <a16:creationId xmlns:a16="http://schemas.microsoft.com/office/drawing/2014/main" id="{85BF000F-844C-7942-8339-DDFF94420599}"/>
              </a:ext>
            </a:extLst>
          </p:cNvPr>
          <p:cNvSpPr/>
          <p:nvPr/>
        </p:nvSpPr>
        <p:spPr>
          <a:xfrm>
            <a:off x="7630477" y="434975"/>
            <a:ext cx="3683968" cy="2994024"/>
          </a:xfrm>
          <a:prstGeom prst="wedgeRoundRectCallout">
            <a:avLst>
              <a:gd name="adj1" fmla="val 48976"/>
              <a:gd name="adj2" fmla="val 72527"/>
              <a:gd name="adj3" fmla="val 16667"/>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dirty="0"/>
              <a:t>No har de observert biletet, tolka observasjonane og laga forklaring til biletet. </a:t>
            </a:r>
          </a:p>
          <a:p>
            <a:pPr algn="ctr"/>
            <a:endParaRPr lang="nn-NO" dirty="0"/>
          </a:p>
          <a:p>
            <a:pPr algn="ctr"/>
            <a:r>
              <a:rPr lang="nn-NO" dirty="0"/>
              <a:t>Men bilete blir også bruka til å vekkje tankar og kjensler. Dette kjenner vi blant anna frå reklame, der nokon ønskjer å påverke oss.</a:t>
            </a:r>
          </a:p>
        </p:txBody>
      </p:sp>
    </p:spTree>
    <p:extLst>
      <p:ext uri="{BB962C8B-B14F-4D97-AF65-F5344CB8AC3E}">
        <p14:creationId xmlns:p14="http://schemas.microsoft.com/office/powerpoint/2010/main" val="91734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7">
            <a:extLst>
              <a:ext uri="{FF2B5EF4-FFF2-40B4-BE49-F238E27FC236}">
                <a16:creationId xmlns:a16="http://schemas.microsoft.com/office/drawing/2014/main" id="{158EB6B6-2AC1-F48B-FF62-2F0D7046ECAE}"/>
              </a:ext>
            </a:extLst>
          </p:cNvPr>
          <p:cNvSpPr txBox="1">
            <a:spLocks noGrp="1"/>
          </p:cNvSpPr>
          <p:nvPr>
            <p:ph type="title" idx="4294967295"/>
          </p:nvPr>
        </p:nvSpPr>
        <p:spPr>
          <a:xfrm>
            <a:off x="715478" y="-1110698"/>
            <a:ext cx="9144000" cy="1033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n-NO" sz="4400" b="0" i="0" u="none" strike="noStrike" kern="1200" cap="none" spc="0" normalizeH="0" baseline="0" dirty="0">
                <a:ln>
                  <a:noFill/>
                </a:ln>
                <a:solidFill>
                  <a:schemeClr val="tx1"/>
                </a:solidFill>
                <a:effectLst/>
                <a:uLnTx/>
                <a:uFillTx/>
                <a:latin typeface="+mj-lt"/>
                <a:ea typeface="+mj-ea"/>
                <a:cs typeface="+mj-cs"/>
              </a:rPr>
              <a:t>Oppgåve: </a:t>
            </a:r>
            <a:r>
              <a:rPr kumimoji="0" lang="nn-NO" sz="4400" b="0" i="0" u="none" strike="noStrike" kern="1200" cap="none" spc="0" normalizeH="0" baseline="0" dirty="0" err="1">
                <a:ln>
                  <a:noFill/>
                </a:ln>
                <a:solidFill>
                  <a:schemeClr val="tx1"/>
                </a:solidFill>
                <a:effectLst/>
                <a:uLnTx/>
                <a:uFillTx/>
                <a:latin typeface="+mj-lt"/>
                <a:ea typeface="+mj-ea"/>
                <a:cs typeface="+mj-cs"/>
              </a:rPr>
              <a:t>Elevark</a:t>
            </a:r>
            <a:r>
              <a:rPr kumimoji="0" lang="nn-NO" sz="4400" b="0" i="0" u="none" strike="noStrike" kern="1200" cap="none" spc="0" normalizeH="0" baseline="0" dirty="0">
                <a:ln>
                  <a:noFill/>
                </a:ln>
                <a:solidFill>
                  <a:schemeClr val="tx1"/>
                </a:solidFill>
                <a:effectLst/>
                <a:uLnTx/>
                <a:uFillTx/>
                <a:latin typeface="+mj-lt"/>
                <a:ea typeface="+mj-ea"/>
                <a:cs typeface="+mj-cs"/>
              </a:rPr>
              <a:t> 2</a:t>
            </a:r>
          </a:p>
        </p:txBody>
      </p:sp>
      <p:sp>
        <p:nvSpPr>
          <p:cNvPr id="4" name="Snakkeboble: rektangel med avrundede hjørner 3">
            <a:extLst>
              <a:ext uri="{FF2B5EF4-FFF2-40B4-BE49-F238E27FC236}">
                <a16:creationId xmlns:a16="http://schemas.microsoft.com/office/drawing/2014/main" id="{4BEB1EB1-D450-C34A-C2FE-D918B06C02FF}"/>
              </a:ext>
            </a:extLst>
          </p:cNvPr>
          <p:cNvSpPr/>
          <p:nvPr/>
        </p:nvSpPr>
        <p:spPr>
          <a:xfrm>
            <a:off x="1281322" y="1179871"/>
            <a:ext cx="2762450" cy="2592644"/>
          </a:xfrm>
          <a:prstGeom prst="wedgeRoundRectCallout">
            <a:avLst>
              <a:gd name="adj1" fmla="val 85540"/>
              <a:gd name="adj2" fmla="val 29507"/>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dirty="0"/>
              <a:t>Kva kjensler vekkjer biletet hos dykk?</a:t>
            </a:r>
          </a:p>
          <a:p>
            <a:pPr algn="ctr"/>
            <a:endParaRPr lang="nn-NO" dirty="0"/>
          </a:p>
          <a:p>
            <a:pPr algn="ctr"/>
            <a:r>
              <a:rPr lang="nn-NO" dirty="0"/>
              <a:t>Jobb i par.</a:t>
            </a:r>
          </a:p>
          <a:p>
            <a:pPr algn="ctr"/>
            <a:r>
              <a:rPr lang="nn-NO" dirty="0"/>
              <a:t>Fyll ut tabellen.</a:t>
            </a:r>
          </a:p>
        </p:txBody>
      </p:sp>
      <p:pic>
        <p:nvPicPr>
          <p:cNvPr id="3" name="Bilde 2" descr="Skjermdump av elevark 2">
            <a:extLst>
              <a:ext uri="{FF2B5EF4-FFF2-40B4-BE49-F238E27FC236}">
                <a16:creationId xmlns:a16="http://schemas.microsoft.com/office/drawing/2014/main" id="{A8CBC171-23F4-31DF-CE6E-40681147C142}"/>
              </a:ext>
            </a:extLst>
          </p:cNvPr>
          <p:cNvPicPr>
            <a:picLocks noChangeAspect="1"/>
          </p:cNvPicPr>
          <p:nvPr/>
        </p:nvPicPr>
        <p:blipFill>
          <a:blip r:embed="rId3"/>
          <a:stretch>
            <a:fillRect/>
          </a:stretch>
        </p:blipFill>
        <p:spPr>
          <a:xfrm>
            <a:off x="5385024" y="847725"/>
            <a:ext cx="5131056" cy="4939174"/>
          </a:xfrm>
          <a:prstGeom prst="rect">
            <a:avLst/>
          </a:prstGeom>
          <a:ln>
            <a:solidFill>
              <a:schemeClr val="bg1">
                <a:lumMod val="65000"/>
              </a:schemeClr>
            </a:solidFill>
          </a:ln>
          <a:effectLst>
            <a:reflection blurRad="6350" stA="50000" endA="275" endPos="40000" dist="101600" dir="5400000" sy="-100000" algn="bl" rotWithShape="0"/>
          </a:effectLst>
          <a:scene3d>
            <a:camera prst="perspectiveContrastingLeftFacing"/>
            <a:lightRig rig="threePt" dir="t"/>
          </a:scene3d>
        </p:spPr>
      </p:pic>
    </p:spTree>
    <p:extLst>
      <p:ext uri="{BB962C8B-B14F-4D97-AF65-F5344CB8AC3E}">
        <p14:creationId xmlns:p14="http://schemas.microsoft.com/office/powerpoint/2010/main" val="198783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7E42F9E9-7C18-4477-A7F4-1D5980533AF5}"/>
              </a:ext>
            </a:extLst>
          </p:cNvPr>
          <p:cNvSpPr>
            <a:spLocks noGrp="1"/>
          </p:cNvSpPr>
          <p:nvPr>
            <p:ph type="ctrTitle"/>
          </p:nvPr>
        </p:nvSpPr>
        <p:spPr>
          <a:xfrm>
            <a:off x="715478" y="-1110698"/>
            <a:ext cx="9144000" cy="1033696"/>
          </a:xfrm>
        </p:spPr>
        <p:txBody>
          <a:bodyPr/>
          <a:lstStyle/>
          <a:p>
            <a:r>
              <a:rPr lang="nb-NO" dirty="0"/>
              <a:t>Jobb med elevark 2</a:t>
            </a:r>
          </a:p>
        </p:txBody>
      </p:sp>
      <p:pic>
        <p:nvPicPr>
          <p:cNvPr id="5" name="Bilde 4" descr="Fire sjøfugl  i en fjellside. Fuglene står i haug med garnrester. Foto.">
            <a:extLst>
              <a:ext uri="{FF2B5EF4-FFF2-40B4-BE49-F238E27FC236}">
                <a16:creationId xmlns:a16="http://schemas.microsoft.com/office/drawing/2014/main" id="{D6938F4F-454F-ABC4-36EB-6A3A1B7D67B8}"/>
              </a:ext>
            </a:extLst>
          </p:cNvPr>
          <p:cNvPicPr>
            <a:picLocks noChangeAspect="1"/>
          </p:cNvPicPr>
          <p:nvPr/>
        </p:nvPicPr>
        <p:blipFill>
          <a:blip r:embed="rId3"/>
          <a:stretch>
            <a:fillRect/>
          </a:stretch>
        </p:blipFill>
        <p:spPr>
          <a:xfrm>
            <a:off x="0" y="15239"/>
            <a:ext cx="12192000" cy="6827521"/>
          </a:xfrm>
          <a:prstGeom prst="rect">
            <a:avLst/>
          </a:prstGeom>
        </p:spPr>
      </p:pic>
      <p:sp>
        <p:nvSpPr>
          <p:cNvPr id="7" name="TekstSylinder 6">
            <a:extLst>
              <a:ext uri="{FF2B5EF4-FFF2-40B4-BE49-F238E27FC236}">
                <a16:creationId xmlns:a16="http://schemas.microsoft.com/office/drawing/2014/main" id="{CCF4A4B7-62C9-6863-68EF-6F2BCFC6C58F}"/>
              </a:ext>
            </a:extLst>
          </p:cNvPr>
          <p:cNvSpPr txBox="1"/>
          <p:nvPr/>
        </p:nvSpPr>
        <p:spPr>
          <a:xfrm>
            <a:off x="10088546" y="6581150"/>
            <a:ext cx="2451798" cy="261610"/>
          </a:xfrm>
          <a:prstGeom prst="rect">
            <a:avLst/>
          </a:prstGeom>
          <a:noFill/>
        </p:spPr>
        <p:txBody>
          <a:bodyPr wrap="square" rtlCol="0">
            <a:spAutoFit/>
          </a:bodyPr>
          <a:lstStyle/>
          <a:p>
            <a:r>
              <a:rPr lang="nb-NO" sz="1100" dirty="0">
                <a:solidFill>
                  <a:schemeClr val="bg1"/>
                </a:solidFill>
              </a:rPr>
              <a:t>Foto: Maren Skjelstad Fredagsvik </a:t>
            </a:r>
          </a:p>
        </p:txBody>
      </p:sp>
    </p:spTree>
    <p:extLst>
      <p:ext uri="{BB962C8B-B14F-4D97-AF65-F5344CB8AC3E}">
        <p14:creationId xmlns:p14="http://schemas.microsoft.com/office/powerpoint/2010/main" val="36207777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23333</TotalTime>
  <Words>647</Words>
  <Application>Microsoft Office PowerPoint</Application>
  <PresentationFormat>Widescreen</PresentationFormat>
  <Paragraphs>58</Paragraphs>
  <Slides>7</Slides>
  <Notes>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7</vt:i4>
      </vt:variant>
    </vt:vector>
  </HeadingPairs>
  <TitlesOfParts>
    <vt:vector size="13" baseType="lpstr">
      <vt:lpstr>Arial</vt:lpstr>
      <vt:lpstr>Calibri</vt:lpstr>
      <vt:lpstr>Calibri Light</vt:lpstr>
      <vt:lpstr>Roboto</vt:lpstr>
      <vt:lpstr>Symbol</vt:lpstr>
      <vt:lpstr>Office-tema</vt:lpstr>
      <vt:lpstr>Kva ser du på biletet?</vt:lpstr>
      <vt:lpstr>Tabell for å analysere bilete</vt:lpstr>
      <vt:lpstr>Oppgåve: Elevark 1</vt:lpstr>
      <vt:lpstr>Jobb med elevark 1</vt:lpstr>
      <vt:lpstr>Introduksjon til neste oppgåve</vt:lpstr>
      <vt:lpstr>Oppgåve: Elevark 2</vt:lpstr>
      <vt:lpstr>Jobb med elevark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Øystein Sørborg</dc:creator>
  <cp:lastModifiedBy>Øystein Sørborg</cp:lastModifiedBy>
  <cp:revision>2</cp:revision>
  <dcterms:created xsi:type="dcterms:W3CDTF">2024-05-28T09:40:32Z</dcterms:created>
  <dcterms:modified xsi:type="dcterms:W3CDTF">2024-10-15T07:58:23Z</dcterms:modified>
</cp:coreProperties>
</file>