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2" r:id="rId3"/>
    <p:sldId id="283" r:id="rId4"/>
    <p:sldId id="272" r:id="rId5"/>
    <p:sldId id="273" r:id="rId6"/>
    <p:sldId id="274" r:id="rId7"/>
    <p:sldId id="260" r:id="rId8"/>
    <p:sldId id="284" r:id="rId9"/>
    <p:sldId id="285" r:id="rId10"/>
    <p:sldId id="271" r:id="rId11"/>
    <p:sldId id="265" r:id="rId12"/>
    <p:sldId id="268" r:id="rId13"/>
    <p:sldId id="308" r:id="rId14"/>
    <p:sldId id="267" r:id="rId15"/>
    <p:sldId id="263" r:id="rId16"/>
    <p:sldId id="287" r:id="rId17"/>
    <p:sldId id="288" r:id="rId18"/>
    <p:sldId id="289" r:id="rId19"/>
    <p:sldId id="302" r:id="rId20"/>
    <p:sldId id="280" r:id="rId21"/>
    <p:sldId id="294" r:id="rId22"/>
    <p:sldId id="318" r:id="rId23"/>
    <p:sldId id="314" r:id="rId24"/>
    <p:sldId id="286" r:id="rId25"/>
    <p:sldId id="298" r:id="rId26"/>
    <p:sldId id="309" r:id="rId27"/>
    <p:sldId id="290" r:id="rId28"/>
    <p:sldId id="295" r:id="rId29"/>
    <p:sldId id="264" r:id="rId30"/>
    <p:sldId id="292" r:id="rId31"/>
    <p:sldId id="297" r:id="rId32"/>
    <p:sldId id="299" r:id="rId33"/>
    <p:sldId id="305" r:id="rId34"/>
    <p:sldId id="306" r:id="rId35"/>
    <p:sldId id="281" r:id="rId36"/>
    <p:sldId id="307" r:id="rId37"/>
    <p:sldId id="310" r:id="rId38"/>
    <p:sldId id="300" r:id="rId39"/>
    <p:sldId id="278" r:id="rId40"/>
    <p:sldId id="317" r:id="rId41"/>
    <p:sldId id="313" r:id="rId42"/>
    <p:sldId id="270" r:id="rId43"/>
    <p:sldId id="312"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 Ragnhild V K Skår" initials="ARVKS" lastIdx="9" clrIdx="0">
    <p:extLst>
      <p:ext uri="{19B8F6BF-5375-455C-9EA6-DF929625EA0E}">
        <p15:presenceInfo xmlns:p15="http://schemas.microsoft.com/office/powerpoint/2012/main" userId="S-1-5-21-1927809936-1189766144-1318725885-322176" providerId="AD"/>
      </p:ext>
    </p:extLst>
  </p:cmAuthor>
  <p:cmAuthor id="2" name="Lene Kristin Halvorsen" initials="LKH" lastIdx="16" clrIdx="1">
    <p:extLst>
      <p:ext uri="{19B8F6BF-5375-455C-9EA6-DF929625EA0E}">
        <p15:presenceInfo xmlns:p15="http://schemas.microsoft.com/office/powerpoint/2012/main" userId="S-1-5-21-1927809936-1189766144-1318725885-684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109" autoAdjust="0"/>
  </p:normalViewPr>
  <p:slideViewPr>
    <p:cSldViewPr snapToGrid="0">
      <p:cViewPr varScale="1">
        <p:scale>
          <a:sx n="105" d="100"/>
          <a:sy n="105"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F5BE-E3FF-4301-A462-E8EA90816EB6}" type="datetimeFigureOut">
              <a:rPr lang="nb-NO" smtClean="0"/>
              <a:t>09.08.2021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469CC-2965-4C1E-BFBE-B6245E4E4821}" type="slidenum">
              <a:rPr lang="nb-NO" smtClean="0"/>
              <a:t>‹#›</a:t>
            </a:fld>
            <a:endParaRPr lang="nb-NO"/>
          </a:p>
        </p:txBody>
      </p:sp>
    </p:spTree>
    <p:extLst>
      <p:ext uri="{BB962C8B-B14F-4D97-AF65-F5344CB8AC3E}">
        <p14:creationId xmlns:p14="http://schemas.microsoft.com/office/powerpoint/2010/main" val="76951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13</a:t>
            </a:fld>
            <a:endParaRPr lang="nb-NO"/>
          </a:p>
        </p:txBody>
      </p:sp>
    </p:spTree>
    <p:extLst>
      <p:ext uri="{BB962C8B-B14F-4D97-AF65-F5344CB8AC3E}">
        <p14:creationId xmlns:p14="http://schemas.microsoft.com/office/powerpoint/2010/main" val="1650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smtClean="0"/>
          </a:p>
        </p:txBody>
      </p:sp>
      <p:sp>
        <p:nvSpPr>
          <p:cNvPr id="4" name="Slide Number Placeholder 3"/>
          <p:cNvSpPr>
            <a:spLocks noGrp="1"/>
          </p:cNvSpPr>
          <p:nvPr>
            <p:ph type="sldNum" sz="quarter" idx="10"/>
          </p:nvPr>
        </p:nvSpPr>
        <p:spPr/>
        <p:txBody>
          <a:bodyPr/>
          <a:lstStyle/>
          <a:p>
            <a:fld id="{3A7469CC-2965-4C1E-BFBE-B6245E4E4821}" type="slidenum">
              <a:rPr lang="nb-NO" smtClean="0"/>
              <a:t>22</a:t>
            </a:fld>
            <a:endParaRPr lang="nb-NO"/>
          </a:p>
        </p:txBody>
      </p:sp>
    </p:spTree>
    <p:extLst>
      <p:ext uri="{BB962C8B-B14F-4D97-AF65-F5344CB8AC3E}">
        <p14:creationId xmlns:p14="http://schemas.microsoft.com/office/powerpoint/2010/main" val="129412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23</a:t>
            </a:fld>
            <a:endParaRPr lang="nb-NO"/>
          </a:p>
        </p:txBody>
      </p:sp>
    </p:spTree>
    <p:extLst>
      <p:ext uri="{BB962C8B-B14F-4D97-AF65-F5344CB8AC3E}">
        <p14:creationId xmlns:p14="http://schemas.microsoft.com/office/powerpoint/2010/main" val="336558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7469CC-2965-4C1E-BFBE-B6245E4E4821}" type="slidenum">
              <a:rPr lang="nb-NO" smtClean="0"/>
              <a:t>32</a:t>
            </a:fld>
            <a:endParaRPr lang="nb-NO"/>
          </a:p>
        </p:txBody>
      </p:sp>
    </p:spTree>
    <p:extLst>
      <p:ext uri="{BB962C8B-B14F-4D97-AF65-F5344CB8AC3E}">
        <p14:creationId xmlns:p14="http://schemas.microsoft.com/office/powerpoint/2010/main" val="238406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A7469CC-2965-4C1E-BFBE-B6245E4E4821}" type="slidenum">
              <a:rPr lang="nb-NO" smtClean="0"/>
              <a:t>43</a:t>
            </a:fld>
            <a:endParaRPr lang="nb-NO"/>
          </a:p>
        </p:txBody>
      </p:sp>
    </p:spTree>
    <p:extLst>
      <p:ext uri="{BB962C8B-B14F-4D97-AF65-F5344CB8AC3E}">
        <p14:creationId xmlns:p14="http://schemas.microsoft.com/office/powerpoint/2010/main" val="138527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26731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22090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52558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16587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E5DA1FCC-7488-4418-99F8-1F0B0138807B}" type="datetimeFigureOut">
              <a:rPr lang="nn-NO" smtClean="0"/>
              <a:t>09.08.2021</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62106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37386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E5DA1FCC-7488-4418-99F8-1F0B0138807B}" type="datetimeFigureOut">
              <a:rPr lang="nn-NO" smtClean="0"/>
              <a:t>09.08.2021</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58523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E5DA1FCC-7488-4418-99F8-1F0B0138807B}" type="datetimeFigureOut">
              <a:rPr lang="nn-NO" smtClean="0"/>
              <a:t>09.08.2021</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52839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DA1FCC-7488-4418-99F8-1F0B0138807B}" type="datetimeFigureOut">
              <a:rPr lang="nn-NO" smtClean="0"/>
              <a:t>09.08.2021</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147454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320694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5DA1FCC-7488-4418-99F8-1F0B0138807B}" type="datetimeFigureOut">
              <a:rPr lang="nn-NO" smtClean="0"/>
              <a:t>09.08.2021</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6DD21570-4B49-4703-9ADE-87A85CAB1ECA}" type="slidenum">
              <a:rPr lang="nn-NO" smtClean="0"/>
              <a:t>‹#›</a:t>
            </a:fld>
            <a:endParaRPr lang="nn-NO"/>
          </a:p>
        </p:txBody>
      </p:sp>
    </p:spTree>
    <p:extLst>
      <p:ext uri="{BB962C8B-B14F-4D97-AF65-F5344CB8AC3E}">
        <p14:creationId xmlns:p14="http://schemas.microsoft.com/office/powerpoint/2010/main" val="23593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1FCC-7488-4418-99F8-1F0B0138807B}" type="datetimeFigureOut">
              <a:rPr lang="nn-NO" smtClean="0"/>
              <a:t>09.08.2021</a:t>
            </a:fld>
            <a:endParaRPr lang="nn-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21570-4B49-4703-9ADE-87A85CAB1ECA}" type="slidenum">
              <a:rPr lang="nn-NO" smtClean="0"/>
              <a:t>‹#›</a:t>
            </a:fld>
            <a:endParaRPr lang="nn-NO"/>
          </a:p>
        </p:txBody>
      </p:sp>
    </p:spTree>
    <p:extLst>
      <p:ext uri="{BB962C8B-B14F-4D97-AF65-F5344CB8AC3E}">
        <p14:creationId xmlns:p14="http://schemas.microsoft.com/office/powerpoint/2010/main" val="34631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rk.no/skole?mediaId=2415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dirty="0" smtClean="0"/>
              <a:t>Signalsystem i kroppen</a:t>
            </a:r>
            <a:endParaRPr lang="nn-NO" dirty="0"/>
          </a:p>
        </p:txBody>
      </p:sp>
    </p:spTree>
    <p:extLst>
      <p:ext uri="{BB962C8B-B14F-4D97-AF65-F5344CB8AC3E}">
        <p14:creationId xmlns:p14="http://schemas.microsoft.com/office/powerpoint/2010/main" val="43040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Test reaksjonsevne</a:t>
            </a:r>
            <a:endParaRPr lang="nb-NO" dirty="0"/>
          </a:p>
        </p:txBody>
      </p:sp>
      <p:sp>
        <p:nvSpPr>
          <p:cNvPr id="3" name="Content Placeholder 2"/>
          <p:cNvSpPr>
            <a:spLocks noGrp="1"/>
          </p:cNvSpPr>
          <p:nvPr>
            <p:ph idx="1"/>
          </p:nvPr>
        </p:nvSpPr>
        <p:spPr/>
        <p:txBody>
          <a:bodyPr>
            <a:normAutofit/>
          </a:bodyPr>
          <a:lstStyle/>
          <a:p>
            <a:r>
              <a:rPr lang="nn-NO" sz="2200" dirty="0" smtClean="0"/>
              <a:t>Samarbeid to og to. Ein held linjalen, den andre held handa open rundt linjalen. Når den som held linjalen slepp, skal den andre prøve å fange han så raskt som mogleg. </a:t>
            </a:r>
          </a:p>
          <a:p>
            <a:r>
              <a:rPr lang="nn-NO" sz="2200" dirty="0" smtClean="0"/>
              <a:t>Tenk-par-del: Kva for informasjon mottar kroppen og kva er responsen til kroppen? Korleis trur de informasjonen blir send?</a:t>
            </a:r>
            <a:endParaRPr lang="nn-NO" sz="2200" dirty="0"/>
          </a:p>
        </p:txBody>
      </p:sp>
      <p:pic>
        <p:nvPicPr>
          <p:cNvPr id="1026" name="Picture 2" descr="https://www.naturfag.no/aim/naturfag/files/2/b/1/cb73931e48ae2ce6230836acb5b19504656b8dfe30/2b1cb73931e48ae2ce6230836acb5b19504656b8dfe30.jpg/Scale?geometry=%3E800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240" y="3534288"/>
            <a:ext cx="7620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Tenk-par-del: Kvifor har vi signalsystem?</a:t>
            </a:r>
            <a:endParaRPr lang="nn-NO" dirty="0"/>
          </a:p>
        </p:txBody>
      </p:sp>
      <p:sp>
        <p:nvSpPr>
          <p:cNvPr id="3" name="Plassholder for innhold 2"/>
          <p:cNvSpPr>
            <a:spLocks noGrp="1"/>
          </p:cNvSpPr>
          <p:nvPr>
            <p:ph idx="1"/>
          </p:nvPr>
        </p:nvSpPr>
        <p:spPr/>
        <p:txBody>
          <a:bodyPr>
            <a:normAutofit/>
          </a:bodyPr>
          <a:lstStyle/>
          <a:p>
            <a:pPr marL="0" indent="0">
              <a:buNone/>
            </a:pPr>
            <a:r>
              <a:rPr lang="nn-NO" sz="2200" dirty="0" smtClean="0"/>
              <a:t>To hovudgrunnar:</a:t>
            </a:r>
          </a:p>
          <a:p>
            <a:r>
              <a:rPr lang="nn-NO" sz="2200" dirty="0" smtClean="0"/>
              <a:t>Beskytte oss mot fare</a:t>
            </a:r>
          </a:p>
          <a:p>
            <a:r>
              <a:rPr lang="nn-NO" sz="2200" dirty="0" smtClean="0"/>
              <a:t>Styre det som skjer i kroppen</a:t>
            </a:r>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956" y="1825625"/>
            <a:ext cx="3999734" cy="3331030"/>
          </a:xfrm>
          <a:prstGeom prst="rect">
            <a:avLst/>
          </a:prstGeom>
        </p:spPr>
      </p:pic>
    </p:spTree>
    <p:extLst>
      <p:ext uri="{BB962C8B-B14F-4D97-AF65-F5344CB8AC3E}">
        <p14:creationId xmlns:p14="http://schemas.microsoft.com/office/powerpoint/2010/main" val="11456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«Fight-</a:t>
            </a:r>
            <a:r>
              <a:rPr lang="nb-NO" dirty="0" err="1" smtClean="0"/>
              <a:t>flight</a:t>
            </a:r>
            <a:r>
              <a:rPr lang="nb-NO" dirty="0" smtClean="0"/>
              <a:t>-respons»</a:t>
            </a:r>
            <a:endParaRPr lang="nb-NO" dirty="0"/>
          </a:p>
        </p:txBody>
      </p:sp>
      <p:sp>
        <p:nvSpPr>
          <p:cNvPr id="3" name="Content Placeholder 2"/>
          <p:cNvSpPr>
            <a:spLocks noGrp="1"/>
          </p:cNvSpPr>
          <p:nvPr>
            <p:ph idx="1"/>
          </p:nvPr>
        </p:nvSpPr>
        <p:spPr>
          <a:xfrm>
            <a:off x="868680" y="1517904"/>
            <a:ext cx="4533314" cy="4659059"/>
          </a:xfrm>
        </p:spPr>
        <p:txBody>
          <a:bodyPr>
            <a:normAutofit/>
          </a:bodyPr>
          <a:lstStyle/>
          <a:p>
            <a:pPr marL="0" indent="0">
              <a:buNone/>
            </a:pPr>
            <a:endParaRPr lang="nb-NO" sz="2200" dirty="0" smtClean="0"/>
          </a:p>
          <a:p>
            <a:r>
              <a:rPr lang="nn-NO" sz="2200" dirty="0" smtClean="0"/>
              <a:t>Når noko farleg eller stressande skjer, kan responsen til kroppen vere «fight», vi tar opp kampen, eller «</a:t>
            </a:r>
            <a:r>
              <a:rPr lang="nn-NO" sz="2200" dirty="0" err="1" smtClean="0"/>
              <a:t>flight</a:t>
            </a:r>
            <a:r>
              <a:rPr lang="nn-NO" sz="2200" dirty="0" smtClean="0"/>
              <a:t>», </a:t>
            </a:r>
            <a:br>
              <a:rPr lang="nn-NO" sz="2200" dirty="0" smtClean="0"/>
            </a:br>
            <a:r>
              <a:rPr lang="nn-NO" sz="2200" dirty="0" smtClean="0"/>
              <a:t>vi rømmer frå problemet. </a:t>
            </a:r>
          </a:p>
          <a:p>
            <a:r>
              <a:rPr lang="nn-NO" sz="2200" dirty="0" smtClean="0"/>
              <a:t>Nervesystemet gir da beskjed om å </a:t>
            </a:r>
            <a:r>
              <a:rPr lang="nn-NO" sz="2200" b="1" dirty="0" smtClean="0"/>
              <a:t>auke pulsen </a:t>
            </a:r>
            <a:r>
              <a:rPr lang="nn-NO" sz="2200" dirty="0" smtClean="0"/>
              <a:t>og </a:t>
            </a:r>
            <a:r>
              <a:rPr lang="nn-NO" sz="2200" b="1" dirty="0" smtClean="0"/>
              <a:t>puste raskare.</a:t>
            </a:r>
          </a:p>
          <a:p>
            <a:pPr marL="0" indent="0">
              <a:buNone/>
            </a:pPr>
            <a:endParaRPr lang="nb-NO" sz="2200" dirty="0"/>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222" y="1690688"/>
            <a:ext cx="6205010" cy="4136674"/>
          </a:xfrm>
          <a:prstGeom prst="rect">
            <a:avLst/>
          </a:prstGeom>
        </p:spPr>
      </p:pic>
      <p:sp>
        <p:nvSpPr>
          <p:cNvPr id="5" name="TekstSylinder 4"/>
          <p:cNvSpPr txBox="1"/>
          <p:nvPr/>
        </p:nvSpPr>
        <p:spPr>
          <a:xfrm>
            <a:off x="1167274" y="4589405"/>
            <a:ext cx="10660958" cy="769441"/>
          </a:xfrm>
          <a:prstGeom prst="rect">
            <a:avLst/>
          </a:prstGeom>
          <a:solidFill>
            <a:srgbClr val="00B0F0"/>
          </a:solidFill>
        </p:spPr>
        <p:txBody>
          <a:bodyPr wrap="square" rtlCol="0">
            <a:spAutoFit/>
          </a:bodyPr>
          <a:lstStyle/>
          <a:p>
            <a:r>
              <a:rPr lang="nn-NO" sz="2200" dirty="0" smtClean="0"/>
              <a:t>Auka puls og rask pust → meir oksygen inn i og rundt i kroppen → meir energi frigjord i celleandinga → vi er klare for å kjempe eller rømme</a:t>
            </a:r>
            <a:endParaRPr lang="nn-NO" sz="2200" dirty="0"/>
          </a:p>
        </p:txBody>
      </p:sp>
    </p:spTree>
    <p:extLst>
      <p:ext uri="{BB962C8B-B14F-4D97-AF65-F5344CB8AC3E}">
        <p14:creationId xmlns:p14="http://schemas.microsoft.com/office/powerpoint/2010/main" val="37803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Nøkkelsetningar</a:t>
            </a:r>
            <a:endParaRPr lang="nn-NO" dirty="0"/>
          </a:p>
        </p:txBody>
      </p:sp>
      <p:sp>
        <p:nvSpPr>
          <p:cNvPr id="3" name="Plassholder for innhold 2"/>
          <p:cNvSpPr>
            <a:spLocks noGrp="1"/>
          </p:cNvSpPr>
          <p:nvPr>
            <p:ph idx="1"/>
          </p:nvPr>
        </p:nvSpPr>
        <p:spPr/>
        <p:txBody>
          <a:bodyPr>
            <a:normAutofit/>
          </a:bodyPr>
          <a:lstStyle/>
          <a:p>
            <a:r>
              <a:rPr lang="nn-NO" sz="2200" dirty="0" smtClean="0"/>
              <a:t>Signalsystema                       oss mot fare og                 det som skjer i kroppen.</a:t>
            </a:r>
          </a:p>
          <a:p>
            <a:r>
              <a:rPr lang="nn-NO" sz="2200" dirty="0" smtClean="0"/>
              <a:t>                        frå omgivnadane blir send via nerveceller eller hormon og gir ein                     i kroppen.</a:t>
            </a:r>
          </a:p>
        </p:txBody>
      </p:sp>
      <p:sp>
        <p:nvSpPr>
          <p:cNvPr id="4" name="TekstSylinder 3"/>
          <p:cNvSpPr txBox="1"/>
          <p:nvPr/>
        </p:nvSpPr>
        <p:spPr>
          <a:xfrm>
            <a:off x="2838156" y="1770644"/>
            <a:ext cx="1477108" cy="430887"/>
          </a:xfrm>
          <a:prstGeom prst="rect">
            <a:avLst/>
          </a:prstGeom>
          <a:noFill/>
        </p:spPr>
        <p:txBody>
          <a:bodyPr wrap="square" rtlCol="0">
            <a:spAutoFit/>
          </a:bodyPr>
          <a:lstStyle/>
          <a:p>
            <a:r>
              <a:rPr lang="nb-NO" sz="2200" dirty="0">
                <a:solidFill>
                  <a:srgbClr val="C00000"/>
                </a:solidFill>
              </a:rPr>
              <a:t>beskytter</a:t>
            </a:r>
          </a:p>
        </p:txBody>
      </p:sp>
      <p:sp>
        <p:nvSpPr>
          <p:cNvPr id="5" name="TekstSylinder 4"/>
          <p:cNvSpPr txBox="1"/>
          <p:nvPr/>
        </p:nvSpPr>
        <p:spPr>
          <a:xfrm>
            <a:off x="6096000" y="1770644"/>
            <a:ext cx="1308296" cy="430887"/>
          </a:xfrm>
          <a:prstGeom prst="rect">
            <a:avLst/>
          </a:prstGeom>
          <a:noFill/>
        </p:spPr>
        <p:txBody>
          <a:bodyPr wrap="square" rtlCol="0">
            <a:spAutoFit/>
          </a:bodyPr>
          <a:lstStyle/>
          <a:p>
            <a:r>
              <a:rPr lang="nb-NO" sz="2200" dirty="0" smtClean="0">
                <a:solidFill>
                  <a:srgbClr val="C00000"/>
                </a:solidFill>
              </a:rPr>
              <a:t>styrer</a:t>
            </a:r>
            <a:endParaRPr lang="nb-NO" sz="2200" dirty="0">
              <a:solidFill>
                <a:srgbClr val="C00000"/>
              </a:solidFill>
            </a:endParaRPr>
          </a:p>
        </p:txBody>
      </p:sp>
      <p:sp>
        <p:nvSpPr>
          <p:cNvPr id="6" name="TekstSylinder 5"/>
          <p:cNvSpPr txBox="1"/>
          <p:nvPr/>
        </p:nvSpPr>
        <p:spPr>
          <a:xfrm>
            <a:off x="1111347" y="2222633"/>
            <a:ext cx="2124221" cy="430887"/>
          </a:xfrm>
          <a:prstGeom prst="rect">
            <a:avLst/>
          </a:prstGeom>
          <a:noFill/>
        </p:spPr>
        <p:txBody>
          <a:bodyPr wrap="square" rtlCol="0">
            <a:spAutoFit/>
          </a:bodyPr>
          <a:lstStyle/>
          <a:p>
            <a:r>
              <a:rPr lang="nb-NO" sz="2200" dirty="0">
                <a:solidFill>
                  <a:srgbClr val="C00000"/>
                </a:solidFill>
              </a:rPr>
              <a:t>Informasjon</a:t>
            </a:r>
          </a:p>
        </p:txBody>
      </p:sp>
      <p:sp>
        <p:nvSpPr>
          <p:cNvPr id="7" name="TekstSylinder 6"/>
          <p:cNvSpPr txBox="1"/>
          <p:nvPr/>
        </p:nvSpPr>
        <p:spPr>
          <a:xfrm>
            <a:off x="10044332" y="2198920"/>
            <a:ext cx="1800665" cy="430887"/>
          </a:xfrm>
          <a:prstGeom prst="rect">
            <a:avLst/>
          </a:prstGeom>
          <a:noFill/>
        </p:spPr>
        <p:txBody>
          <a:bodyPr wrap="square" rtlCol="0">
            <a:spAutoFit/>
          </a:bodyPr>
          <a:lstStyle/>
          <a:p>
            <a:r>
              <a:rPr lang="nb-NO" sz="2200" dirty="0">
                <a:solidFill>
                  <a:srgbClr val="C00000"/>
                </a:solidFill>
              </a:rPr>
              <a:t>respons</a:t>
            </a:r>
          </a:p>
        </p:txBody>
      </p:sp>
    </p:spTree>
    <p:extLst>
      <p:ext uri="{BB962C8B-B14F-4D97-AF65-F5344CB8AC3E}">
        <p14:creationId xmlns:p14="http://schemas.microsoft.com/office/powerpoint/2010/main" val="8784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p:txBody>
          <a:bodyPr>
            <a:normAutofit/>
          </a:bodyPr>
          <a:lstStyle/>
          <a:p>
            <a:r>
              <a:rPr lang="nn-NO" sz="2200" dirty="0" smtClean="0"/>
              <a:t>Diskuter i par: Er responsane til personane annleis enn vanleg?</a:t>
            </a:r>
          </a:p>
          <a:p>
            <a:r>
              <a:rPr lang="nn-NO" sz="2200" dirty="0" smtClean="0"/>
              <a:t>Noter symptom i skjema under økt 1.</a:t>
            </a:r>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494445"/>
            <a:ext cx="2831598" cy="4206249"/>
          </a:xfrm>
          <a:prstGeom prst="rect">
            <a:avLst/>
          </a:prstGeom>
        </p:spPr>
      </p:pic>
    </p:spTree>
    <p:extLst>
      <p:ext uri="{BB962C8B-B14F-4D97-AF65-F5344CB8AC3E}">
        <p14:creationId xmlns:p14="http://schemas.microsoft.com/office/powerpoint/2010/main" val="225082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344" y="998139"/>
            <a:ext cx="3711593" cy="1325563"/>
          </a:xfrm>
        </p:spPr>
        <p:txBody>
          <a:bodyPr/>
          <a:lstStyle/>
          <a:p>
            <a:r>
              <a:rPr lang="nb-NO" dirty="0" smtClean="0"/>
              <a:t>Økt 2</a:t>
            </a:r>
            <a:endParaRPr lang="nb-NO" dirty="0"/>
          </a:p>
        </p:txBody>
      </p:sp>
      <p:sp>
        <p:nvSpPr>
          <p:cNvPr id="3" name="Plassholder for innhold 2"/>
          <p:cNvSpPr>
            <a:spLocks noGrp="1"/>
          </p:cNvSpPr>
          <p:nvPr>
            <p:ph idx="1"/>
          </p:nvPr>
        </p:nvSpPr>
        <p:spPr>
          <a:xfrm>
            <a:off x="847344" y="1414145"/>
            <a:ext cx="10515600" cy="4351338"/>
          </a:xfrm>
        </p:spPr>
        <p:txBody>
          <a:bodyPr/>
          <a:lstStyle/>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937" y="1264158"/>
            <a:ext cx="7077276" cy="4235306"/>
          </a:xfrm>
          <a:prstGeom prst="rect">
            <a:avLst/>
          </a:prstGeom>
        </p:spPr>
      </p:pic>
    </p:spTree>
    <p:extLst>
      <p:ext uri="{BB962C8B-B14F-4D97-AF65-F5344CB8AC3E}">
        <p14:creationId xmlns:p14="http://schemas.microsoft.com/office/powerpoint/2010/main" val="273824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 informasjon i oppdraget</a:t>
            </a:r>
            <a:endParaRPr lang="nb-NO" dirty="0"/>
          </a:p>
        </p:txBody>
      </p:sp>
      <p:sp>
        <p:nvSpPr>
          <p:cNvPr id="3" name="Plassholder for innhold 2"/>
          <p:cNvSpPr>
            <a:spLocks noGrp="1"/>
          </p:cNvSpPr>
          <p:nvPr>
            <p:ph idx="1"/>
          </p:nvPr>
        </p:nvSpPr>
        <p:spPr>
          <a:xfrm>
            <a:off x="838200" y="1825625"/>
            <a:ext cx="5853545" cy="4351338"/>
          </a:xfrm>
        </p:spPr>
        <p:txBody>
          <a:bodyPr>
            <a:normAutofit/>
          </a:bodyPr>
          <a:lstStyle/>
          <a:p>
            <a:pPr marL="0" indent="0">
              <a:buNone/>
            </a:pPr>
            <a:r>
              <a:rPr lang="nn-NO" sz="2200" dirty="0" smtClean="0"/>
              <a:t>For å finne ut kva som feilar Maren og Morten, må de som helsesjukepleiarar sjekke koordineringsevna, pupillane og pulsen.</a:t>
            </a:r>
          </a:p>
          <a:p>
            <a:pPr marL="0" indent="0">
              <a:buNone/>
            </a:pPr>
            <a:endParaRPr lang="nb-NO" sz="2200" dirty="0"/>
          </a:p>
          <a:p>
            <a:endParaRPr lang="nb-NO" sz="2200"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757681"/>
            <a:ext cx="2831598" cy="4206249"/>
          </a:xfrm>
          <a:prstGeom prst="rect">
            <a:avLst/>
          </a:prstGeom>
        </p:spPr>
      </p:pic>
    </p:spTree>
    <p:extLst>
      <p:ext uri="{BB962C8B-B14F-4D97-AF65-F5344CB8AC3E}">
        <p14:creationId xmlns:p14="http://schemas.microsoft.com/office/powerpoint/2010/main" val="82076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Koordineringstestar</a:t>
            </a:r>
            <a:r>
              <a:rPr lang="nb-NO" dirty="0" smtClean="0"/>
              <a:t> </a:t>
            </a:r>
            <a:endParaRPr lang="nb-NO" dirty="0"/>
          </a:p>
        </p:txBody>
      </p:sp>
      <p:sp>
        <p:nvSpPr>
          <p:cNvPr id="3" name="Plassholder for innhold 2"/>
          <p:cNvSpPr>
            <a:spLocks noGrp="1"/>
          </p:cNvSpPr>
          <p:nvPr>
            <p:ph idx="1"/>
          </p:nvPr>
        </p:nvSpPr>
        <p:spPr>
          <a:xfrm>
            <a:off x="838200" y="1825625"/>
            <a:ext cx="5693229" cy="4351338"/>
          </a:xfrm>
        </p:spPr>
        <p:txBody>
          <a:bodyPr>
            <a:normAutofit/>
          </a:bodyPr>
          <a:lstStyle/>
          <a:p>
            <a:r>
              <a:rPr lang="nn-NO" sz="2200" b="1" dirty="0" smtClean="0"/>
              <a:t>Finger-finger-prøve: </a:t>
            </a:r>
            <a:r>
              <a:rPr lang="nn-NO" sz="2200" dirty="0" smtClean="0"/>
              <a:t>Strekk ut begge armane og lukk auga. Før éin finger frå kvar hand mot kvarandre slik at dei treffest føre nesa. Gjenta fleire gongar så fort som mogleg. </a:t>
            </a:r>
          </a:p>
          <a:p>
            <a:r>
              <a:rPr lang="nn-NO" sz="2200" dirty="0" smtClean="0"/>
              <a:t>Korleis blir informasjonen send og gir ein respons her?</a:t>
            </a:r>
          </a:p>
          <a:p>
            <a:r>
              <a:rPr lang="nn-NO" sz="2200" dirty="0" smtClean="0"/>
              <a:t>Ved rusmiddelbruk kan fingerbevegelsane bli langsame, nølande og usikre, særleg ved rusmiddel som verkar dempande.</a:t>
            </a:r>
            <a:endParaRPr lang="nn-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80" y="522515"/>
            <a:ext cx="6217920" cy="4663440"/>
          </a:xfrm>
          <a:prstGeom prst="rect">
            <a:avLst/>
          </a:prstGeom>
        </p:spPr>
      </p:pic>
    </p:spTree>
    <p:extLst>
      <p:ext uri="{BB962C8B-B14F-4D97-AF65-F5344CB8AC3E}">
        <p14:creationId xmlns:p14="http://schemas.microsoft.com/office/powerpoint/2010/main" val="33999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Test av </a:t>
            </a:r>
            <a:r>
              <a:rPr lang="nb-NO" dirty="0" err="1" smtClean="0"/>
              <a:t>pupillrefleks</a:t>
            </a:r>
            <a:r>
              <a:rPr lang="nb-NO" dirty="0" smtClean="0"/>
              <a:t> </a:t>
            </a:r>
            <a:endParaRPr lang="nb-NO" dirty="0"/>
          </a:p>
        </p:txBody>
      </p:sp>
      <p:sp>
        <p:nvSpPr>
          <p:cNvPr id="3" name="Plassholder for innhold 2"/>
          <p:cNvSpPr>
            <a:spLocks noGrp="1"/>
          </p:cNvSpPr>
          <p:nvPr>
            <p:ph idx="1"/>
          </p:nvPr>
        </p:nvSpPr>
        <p:spPr>
          <a:xfrm>
            <a:off x="838200" y="1825625"/>
            <a:ext cx="5183777" cy="4351338"/>
          </a:xfrm>
        </p:spPr>
        <p:txBody>
          <a:bodyPr>
            <a:normAutofit/>
          </a:bodyPr>
          <a:lstStyle/>
          <a:p>
            <a:r>
              <a:rPr lang="nn-NO" sz="2200" dirty="0" smtClean="0"/>
              <a:t>Sitt vendt mot kvarandre. Den eine lyser på auget til den andre med ei lommelykt. Den som lyser skal observere kva som skjer med pupillen. Byt plass.</a:t>
            </a:r>
          </a:p>
          <a:p>
            <a:r>
              <a:rPr lang="nn-NO" sz="2200" dirty="0" smtClean="0"/>
              <a:t>Korleis forandrar pupillopninga seg i det lyset treff auget og i det lyset blir tatt bort frå auget? </a:t>
            </a:r>
          </a:p>
          <a:p>
            <a:r>
              <a:rPr lang="nn-NO" sz="2200" dirty="0" smtClean="0"/>
              <a:t>Ved rusmiddelbruk kan pupillrefleksen bli treigare. Pupillstørrelsen kan også bli større eller mindre enn normalt. </a:t>
            </a:r>
            <a:endParaRPr lang="nn-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9996" y="1825625"/>
            <a:ext cx="5433512" cy="3251616"/>
          </a:xfrm>
          <a:prstGeom prst="rect">
            <a:avLst/>
          </a:prstGeom>
        </p:spPr>
      </p:pic>
    </p:spTree>
    <p:extLst>
      <p:ext uri="{BB962C8B-B14F-4D97-AF65-F5344CB8AC3E}">
        <p14:creationId xmlns:p14="http://schemas.microsoft.com/office/powerpoint/2010/main" val="232155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087" y="2249679"/>
            <a:ext cx="3547865" cy="24777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587" y="2249424"/>
            <a:ext cx="3295661" cy="246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085" y="2249424"/>
            <a:ext cx="3473195" cy="2459736"/>
          </a:xfrm>
          <a:prstGeom prst="rect">
            <a:avLst/>
          </a:prstGeom>
        </p:spPr>
      </p:pic>
      <p:sp>
        <p:nvSpPr>
          <p:cNvPr id="7" name="Tittel 1"/>
          <p:cNvSpPr>
            <a:spLocks noGrp="1"/>
          </p:cNvSpPr>
          <p:nvPr>
            <p:ph type="title"/>
          </p:nvPr>
        </p:nvSpPr>
        <p:spPr>
          <a:xfrm>
            <a:off x="838200" y="365125"/>
            <a:ext cx="10515600" cy="1325563"/>
          </a:xfrm>
        </p:spPr>
        <p:txBody>
          <a:bodyPr/>
          <a:lstStyle/>
          <a:p>
            <a:r>
              <a:rPr lang="nb-NO" dirty="0" smtClean="0"/>
              <a:t>Kven </a:t>
            </a:r>
            <a:r>
              <a:rPr lang="nb-NO" dirty="0"/>
              <a:t>skal ut</a:t>
            </a:r>
            <a:r>
              <a:rPr lang="nb-NO" dirty="0" smtClean="0"/>
              <a:t>?</a:t>
            </a:r>
            <a:endParaRPr lang="nb-NO" dirty="0"/>
          </a:p>
        </p:txBody>
      </p:sp>
      <p:sp>
        <p:nvSpPr>
          <p:cNvPr id="8" name="Bildeforklaring formet som et avrundet rektangel 11"/>
          <p:cNvSpPr/>
          <p:nvPr/>
        </p:nvSpPr>
        <p:spPr>
          <a:xfrm>
            <a:off x="2653335" y="5199472"/>
            <a:ext cx="6751921" cy="1027592"/>
          </a:xfrm>
          <a:prstGeom prst="wedgeRoundRectCallout">
            <a:avLst>
              <a:gd name="adj1" fmla="val -8241"/>
              <a:gd name="adj2" fmla="val -7639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200" dirty="0" smtClean="0"/>
              <a:t>Tenk (1 min) – diskuter i par (4 min) </a:t>
            </a:r>
          </a:p>
          <a:p>
            <a:pPr algn="ctr"/>
            <a:r>
              <a:rPr lang="nn-NO" sz="2200" dirty="0" smtClean="0"/>
              <a:t>Vel eit bilde som skil seg ut. Grunngi kvifor.</a:t>
            </a:r>
            <a:endParaRPr lang="nn-NO" sz="2200" dirty="0"/>
          </a:p>
        </p:txBody>
      </p:sp>
      <p:sp>
        <p:nvSpPr>
          <p:cNvPr id="9" name="TextBox 8"/>
          <p:cNvSpPr txBox="1"/>
          <p:nvPr/>
        </p:nvSpPr>
        <p:spPr>
          <a:xfrm>
            <a:off x="2295144" y="233172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b="1" dirty="0" smtClean="0">
                <a:solidFill>
                  <a:schemeClr val="tx1"/>
                </a:solidFill>
              </a:rPr>
              <a:t>    </a:t>
            </a:r>
            <a:r>
              <a:rPr lang="nb-NO" b="1" dirty="0" err="1" smtClean="0">
                <a:solidFill>
                  <a:schemeClr val="tx1"/>
                </a:solidFill>
              </a:rPr>
              <a:t>Paracetamol</a:t>
            </a:r>
            <a:endParaRPr lang="nb-NO" b="1" dirty="0">
              <a:solidFill>
                <a:schemeClr val="tx1"/>
              </a:solidFill>
            </a:endParaRPr>
          </a:p>
        </p:txBody>
      </p:sp>
      <p:sp>
        <p:nvSpPr>
          <p:cNvPr id="10" name="TextBox 9"/>
          <p:cNvSpPr txBox="1"/>
          <p:nvPr/>
        </p:nvSpPr>
        <p:spPr>
          <a:xfrm>
            <a:off x="6169152" y="2319528"/>
            <a:ext cx="14203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dirty="0" smtClean="0">
                <a:solidFill>
                  <a:schemeClr val="tx1"/>
                </a:solidFill>
              </a:rPr>
              <a:t>    </a:t>
            </a:r>
            <a:r>
              <a:rPr lang="nb-NO" b="1" dirty="0" smtClean="0">
                <a:solidFill>
                  <a:schemeClr val="tx1"/>
                </a:solidFill>
              </a:rPr>
              <a:t>Morfin</a:t>
            </a:r>
            <a:endParaRPr lang="nb-NO" b="1" dirty="0">
              <a:solidFill>
                <a:schemeClr val="tx1"/>
              </a:solidFill>
            </a:endParaRPr>
          </a:p>
        </p:txBody>
      </p:sp>
      <p:sp>
        <p:nvSpPr>
          <p:cNvPr id="11" name="TextBox 10"/>
          <p:cNvSpPr txBox="1"/>
          <p:nvPr/>
        </p:nvSpPr>
        <p:spPr>
          <a:xfrm>
            <a:off x="9823704" y="2307336"/>
            <a:ext cx="14843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b-NO" b="1" dirty="0" smtClean="0">
                <a:solidFill>
                  <a:schemeClr val="tx1"/>
                </a:solidFill>
              </a:rPr>
              <a:t>    Kokain</a:t>
            </a:r>
            <a:endParaRPr lang="nb-NO" b="1" dirty="0">
              <a:solidFill>
                <a:schemeClr val="tx1"/>
              </a:solidFill>
            </a:endParaRPr>
          </a:p>
        </p:txBody>
      </p:sp>
    </p:spTree>
    <p:extLst>
      <p:ext uri="{BB962C8B-B14F-4D97-AF65-F5344CB8AC3E}">
        <p14:creationId xmlns:p14="http://schemas.microsoft.com/office/powerpoint/2010/main" val="3153942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03120" y="861513"/>
            <a:ext cx="9133114" cy="1325563"/>
          </a:xfrm>
        </p:spPr>
        <p:txBody>
          <a:bodyPr/>
          <a:lstStyle/>
          <a:p>
            <a:r>
              <a:rPr lang="nb-NO" dirty="0" smtClean="0"/>
              <a:t>Økt 1</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9394" y="-169818"/>
            <a:ext cx="4685212" cy="7027818"/>
          </a:xfrm>
        </p:spPr>
      </p:pic>
    </p:spTree>
    <p:extLst>
      <p:ext uri="{BB962C8B-B14F-4D97-AF65-F5344CB8AC3E}">
        <p14:creationId xmlns:p14="http://schemas.microsoft.com/office/powerpoint/2010/main" val="115181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Stoff som påverkar nervesystemet</a:t>
            </a:r>
            <a:endParaRPr lang="nb-NO" dirty="0"/>
          </a:p>
        </p:txBody>
      </p:sp>
      <p:sp>
        <p:nvSpPr>
          <p:cNvPr id="5" name="Ellipse 4"/>
          <p:cNvSpPr/>
          <p:nvPr/>
        </p:nvSpPr>
        <p:spPr>
          <a:xfrm>
            <a:off x="2743200" y="1690688"/>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3842657" y="3669604"/>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p:cNvSpPr/>
          <p:nvPr/>
        </p:nvSpPr>
        <p:spPr>
          <a:xfrm>
            <a:off x="4942114" y="1690688"/>
            <a:ext cx="3174276" cy="3122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3095898" y="2520286"/>
            <a:ext cx="1846216" cy="1200329"/>
          </a:xfrm>
          <a:prstGeom prst="rect">
            <a:avLst/>
          </a:prstGeom>
          <a:noFill/>
        </p:spPr>
        <p:txBody>
          <a:bodyPr wrap="square" rtlCol="0">
            <a:spAutoFit/>
          </a:bodyPr>
          <a:lstStyle/>
          <a:p>
            <a:r>
              <a:rPr lang="nb-NO" dirty="0" smtClean="0"/>
              <a:t>Paracetamol</a:t>
            </a:r>
          </a:p>
          <a:p>
            <a:r>
              <a:rPr lang="nb-NO" dirty="0" smtClean="0"/>
              <a:t>Morfin</a:t>
            </a:r>
          </a:p>
          <a:p>
            <a:r>
              <a:rPr lang="nb-NO" dirty="0" smtClean="0"/>
              <a:t>Heroin</a:t>
            </a:r>
          </a:p>
          <a:p>
            <a:r>
              <a:rPr lang="nb-NO" dirty="0" smtClean="0"/>
              <a:t>Narkosemiddel</a:t>
            </a:r>
            <a:endParaRPr lang="nb-NO" dirty="0"/>
          </a:p>
        </p:txBody>
      </p:sp>
      <p:sp>
        <p:nvSpPr>
          <p:cNvPr id="13" name="TekstSylinder 12"/>
          <p:cNvSpPr txBox="1"/>
          <p:nvPr/>
        </p:nvSpPr>
        <p:spPr>
          <a:xfrm>
            <a:off x="4942114" y="2650914"/>
            <a:ext cx="1092927" cy="923330"/>
          </a:xfrm>
          <a:prstGeom prst="rect">
            <a:avLst/>
          </a:prstGeom>
          <a:noFill/>
        </p:spPr>
        <p:txBody>
          <a:bodyPr wrap="square" rtlCol="0">
            <a:spAutoFit/>
          </a:bodyPr>
          <a:lstStyle/>
          <a:p>
            <a:r>
              <a:rPr lang="nb-NO" dirty="0" smtClean="0"/>
              <a:t>Alkohol</a:t>
            </a:r>
          </a:p>
          <a:p>
            <a:r>
              <a:rPr lang="nb-NO" dirty="0" smtClean="0"/>
              <a:t>Løyse-middel</a:t>
            </a:r>
            <a:endParaRPr lang="nb-NO" dirty="0"/>
          </a:p>
        </p:txBody>
      </p:sp>
      <p:sp>
        <p:nvSpPr>
          <p:cNvPr id="14" name="TekstSylinder 13"/>
          <p:cNvSpPr txBox="1"/>
          <p:nvPr/>
        </p:nvSpPr>
        <p:spPr>
          <a:xfrm>
            <a:off x="6361612" y="2650914"/>
            <a:ext cx="1306286" cy="923330"/>
          </a:xfrm>
          <a:prstGeom prst="rect">
            <a:avLst/>
          </a:prstGeom>
          <a:noFill/>
        </p:spPr>
        <p:txBody>
          <a:bodyPr wrap="square" rtlCol="0">
            <a:spAutoFit/>
          </a:bodyPr>
          <a:lstStyle/>
          <a:p>
            <a:r>
              <a:rPr lang="nb-NO" dirty="0" smtClean="0"/>
              <a:t>Koffein</a:t>
            </a:r>
          </a:p>
          <a:p>
            <a:r>
              <a:rPr lang="nb-NO" dirty="0" smtClean="0"/>
              <a:t>Kokain</a:t>
            </a:r>
          </a:p>
          <a:p>
            <a:r>
              <a:rPr lang="nb-NO" dirty="0" smtClean="0"/>
              <a:t>Amfetamin </a:t>
            </a:r>
            <a:endParaRPr lang="nb-NO" dirty="0"/>
          </a:p>
        </p:txBody>
      </p:sp>
      <p:sp>
        <p:nvSpPr>
          <p:cNvPr id="15" name="TekstSylinder 14"/>
          <p:cNvSpPr txBox="1"/>
          <p:nvPr/>
        </p:nvSpPr>
        <p:spPr>
          <a:xfrm>
            <a:off x="5055326" y="5237360"/>
            <a:ext cx="1110343" cy="369332"/>
          </a:xfrm>
          <a:prstGeom prst="rect">
            <a:avLst/>
          </a:prstGeom>
          <a:noFill/>
        </p:spPr>
        <p:txBody>
          <a:bodyPr wrap="square" rtlCol="0">
            <a:spAutoFit/>
          </a:bodyPr>
          <a:lstStyle/>
          <a:p>
            <a:r>
              <a:rPr lang="nb-NO" dirty="0" smtClean="0"/>
              <a:t>LSD</a:t>
            </a:r>
            <a:endParaRPr lang="nb-NO" dirty="0"/>
          </a:p>
        </p:txBody>
      </p:sp>
      <p:sp>
        <p:nvSpPr>
          <p:cNvPr id="16" name="TekstSylinder 15"/>
          <p:cNvSpPr txBox="1"/>
          <p:nvPr/>
        </p:nvSpPr>
        <p:spPr>
          <a:xfrm>
            <a:off x="5172892" y="3720615"/>
            <a:ext cx="574766" cy="369332"/>
          </a:xfrm>
          <a:prstGeom prst="rect">
            <a:avLst/>
          </a:prstGeom>
          <a:noFill/>
        </p:spPr>
        <p:txBody>
          <a:bodyPr wrap="square" rtlCol="0">
            <a:spAutoFit/>
          </a:bodyPr>
          <a:lstStyle/>
          <a:p>
            <a:r>
              <a:rPr lang="nb-NO" dirty="0" smtClean="0"/>
              <a:t>PCP</a:t>
            </a:r>
            <a:endParaRPr lang="nb-NO" dirty="0"/>
          </a:p>
        </p:txBody>
      </p:sp>
      <p:sp>
        <p:nvSpPr>
          <p:cNvPr id="17" name="TekstSylinder 16"/>
          <p:cNvSpPr txBox="1"/>
          <p:nvPr/>
        </p:nvSpPr>
        <p:spPr>
          <a:xfrm>
            <a:off x="5747658" y="4205394"/>
            <a:ext cx="927463" cy="369332"/>
          </a:xfrm>
          <a:prstGeom prst="rect">
            <a:avLst/>
          </a:prstGeom>
          <a:noFill/>
        </p:spPr>
        <p:txBody>
          <a:bodyPr wrap="square" rtlCol="0">
            <a:spAutoFit/>
          </a:bodyPr>
          <a:lstStyle/>
          <a:p>
            <a:r>
              <a:rPr lang="nb-NO" dirty="0" smtClean="0"/>
              <a:t>Ecstasy</a:t>
            </a:r>
            <a:endParaRPr lang="nb-NO" dirty="0"/>
          </a:p>
        </p:txBody>
      </p:sp>
      <p:sp>
        <p:nvSpPr>
          <p:cNvPr id="18" name="TekstSylinder 17"/>
          <p:cNvSpPr txBox="1"/>
          <p:nvPr/>
        </p:nvSpPr>
        <p:spPr>
          <a:xfrm>
            <a:off x="4297681" y="4165138"/>
            <a:ext cx="1108165" cy="369332"/>
          </a:xfrm>
          <a:prstGeom prst="rect">
            <a:avLst/>
          </a:prstGeom>
          <a:noFill/>
        </p:spPr>
        <p:txBody>
          <a:bodyPr wrap="square" rtlCol="0">
            <a:spAutoFit/>
          </a:bodyPr>
          <a:lstStyle/>
          <a:p>
            <a:r>
              <a:rPr lang="nb-NO" dirty="0" smtClean="0"/>
              <a:t>Cannabis</a:t>
            </a:r>
            <a:endParaRPr lang="nb-NO" dirty="0"/>
          </a:p>
        </p:txBody>
      </p:sp>
      <p:sp>
        <p:nvSpPr>
          <p:cNvPr id="19" name="TekstSylinder 18"/>
          <p:cNvSpPr txBox="1"/>
          <p:nvPr/>
        </p:nvSpPr>
        <p:spPr>
          <a:xfrm>
            <a:off x="2050869" y="1690688"/>
            <a:ext cx="1985555" cy="369332"/>
          </a:xfrm>
          <a:prstGeom prst="rect">
            <a:avLst/>
          </a:prstGeom>
          <a:noFill/>
        </p:spPr>
        <p:txBody>
          <a:bodyPr wrap="square" rtlCol="0">
            <a:spAutoFit/>
          </a:bodyPr>
          <a:lstStyle/>
          <a:p>
            <a:r>
              <a:rPr lang="nb-NO" dirty="0" smtClean="0"/>
              <a:t>DEMPANDE</a:t>
            </a:r>
            <a:endParaRPr lang="nb-NO" dirty="0"/>
          </a:p>
        </p:txBody>
      </p:sp>
      <p:sp>
        <p:nvSpPr>
          <p:cNvPr id="21" name="TekstSylinder 20"/>
          <p:cNvSpPr txBox="1"/>
          <p:nvPr/>
        </p:nvSpPr>
        <p:spPr>
          <a:xfrm>
            <a:off x="7193281" y="1541417"/>
            <a:ext cx="1950719" cy="369332"/>
          </a:xfrm>
          <a:prstGeom prst="rect">
            <a:avLst/>
          </a:prstGeom>
          <a:noFill/>
        </p:spPr>
        <p:txBody>
          <a:bodyPr wrap="square" rtlCol="0">
            <a:spAutoFit/>
          </a:bodyPr>
          <a:lstStyle/>
          <a:p>
            <a:r>
              <a:rPr lang="nb-NO" dirty="0" smtClean="0"/>
              <a:t>STIMULERANDE</a:t>
            </a:r>
            <a:endParaRPr lang="nb-NO" dirty="0"/>
          </a:p>
        </p:txBody>
      </p:sp>
      <p:sp>
        <p:nvSpPr>
          <p:cNvPr id="22" name="TekstSylinder 21"/>
          <p:cNvSpPr txBox="1"/>
          <p:nvPr/>
        </p:nvSpPr>
        <p:spPr>
          <a:xfrm>
            <a:off x="2403567" y="6230983"/>
            <a:ext cx="2338251" cy="369332"/>
          </a:xfrm>
          <a:prstGeom prst="rect">
            <a:avLst/>
          </a:prstGeom>
          <a:noFill/>
        </p:spPr>
        <p:txBody>
          <a:bodyPr wrap="square" rtlCol="0">
            <a:spAutoFit/>
          </a:bodyPr>
          <a:lstStyle/>
          <a:p>
            <a:r>
              <a:rPr lang="nb-NO" dirty="0" smtClean="0"/>
              <a:t>HALLUSINOGENE</a:t>
            </a:r>
            <a:endParaRPr lang="nb-NO" dirty="0"/>
          </a:p>
        </p:txBody>
      </p:sp>
    </p:spTree>
    <p:extLst>
      <p:ext uri="{BB962C8B-B14F-4D97-AF65-F5344CB8AC3E}">
        <p14:creationId xmlns:p14="http://schemas.microsoft.com/office/powerpoint/2010/main" val="34828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p:bldP spid="13" grpId="0"/>
      <p:bldP spid="14" grpId="0"/>
      <p:bldP spid="15" grpId="0"/>
      <p:bldP spid="16" grpId="0"/>
      <p:bldP spid="17" grpId="0"/>
      <p:bldP spid="18" grpId="0"/>
      <p:bldP spid="19"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Ruspåverknad</a:t>
            </a:r>
            <a:endParaRPr lang="nb-NO" dirty="0"/>
          </a:p>
        </p:txBody>
      </p:sp>
      <p:sp>
        <p:nvSpPr>
          <p:cNvPr id="3" name="Plassholder for innhold 2"/>
          <p:cNvSpPr>
            <a:spLocks noGrp="1"/>
          </p:cNvSpPr>
          <p:nvPr>
            <p:ph idx="1"/>
          </p:nvPr>
        </p:nvSpPr>
        <p:spPr>
          <a:xfrm>
            <a:off x="838199" y="1825625"/>
            <a:ext cx="6758354" cy="4351338"/>
          </a:xfrm>
        </p:spPr>
        <p:txBody>
          <a:bodyPr>
            <a:noAutofit/>
          </a:bodyPr>
          <a:lstStyle/>
          <a:p>
            <a:r>
              <a:rPr lang="nn-NO" sz="2200" dirty="0" smtClean="0"/>
              <a:t>Generelt: </a:t>
            </a:r>
          </a:p>
          <a:p>
            <a:pPr lvl="1"/>
            <a:r>
              <a:rPr lang="nn-NO" sz="2200" dirty="0" smtClean="0"/>
              <a:t>Svekka koordinasjon, orientering, hugs og dømmekraft</a:t>
            </a:r>
          </a:p>
          <a:p>
            <a:pPr lvl="1"/>
            <a:r>
              <a:rPr lang="nn-NO" sz="2200" dirty="0" smtClean="0"/>
              <a:t>Endra humør/stemningsleie</a:t>
            </a:r>
          </a:p>
          <a:p>
            <a:pPr lvl="1"/>
            <a:r>
              <a:rPr lang="nn-NO" sz="2200" dirty="0" smtClean="0"/>
              <a:t>Kan gi skadar som ikkje kan rettast opp i</a:t>
            </a:r>
          </a:p>
          <a:p>
            <a:r>
              <a:rPr lang="nn-NO" sz="2200" dirty="0" smtClean="0"/>
              <a:t>Abstinens:</a:t>
            </a:r>
          </a:p>
          <a:p>
            <a:pPr lvl="1"/>
            <a:r>
              <a:rPr lang="nn-NO" sz="2200" dirty="0" smtClean="0"/>
              <a:t>Symptom når rusmidlet ikkje blir tatt lenger, er vanlegvis motsette av rusverknaden til stoffet. </a:t>
            </a:r>
          </a:p>
          <a:p>
            <a:pPr lvl="1"/>
            <a:r>
              <a:rPr lang="nn-NO" sz="2200" dirty="0" smtClean="0"/>
              <a:t>Ved dempande rusmiddel: rastløyse med meir.</a:t>
            </a:r>
          </a:p>
          <a:p>
            <a:pPr lvl="1"/>
            <a:r>
              <a:rPr lang="nn-NO" sz="2200" dirty="0" smtClean="0"/>
              <a:t>Ved stimulerande rusmiddel: depresjon med meir.</a:t>
            </a:r>
          </a:p>
          <a:p>
            <a:endParaRPr lang="nb-NO" sz="2200"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13625"/>
          <a:stretch/>
        </p:blipFill>
        <p:spPr>
          <a:xfrm>
            <a:off x="7596553" y="1917065"/>
            <a:ext cx="4160425" cy="3211104"/>
          </a:xfrm>
          <a:prstGeom prst="rect">
            <a:avLst/>
          </a:prstGeom>
        </p:spPr>
      </p:pic>
    </p:spTree>
    <p:extLst>
      <p:ext uri="{BB962C8B-B14F-4D97-AF65-F5344CB8AC3E}">
        <p14:creationId xmlns:p14="http://schemas.microsoft.com/office/powerpoint/2010/main" val="2079095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80" y="214654"/>
            <a:ext cx="10515600" cy="1325563"/>
          </a:xfrm>
        </p:spPr>
        <p:txBody>
          <a:bodyPr/>
          <a:lstStyle/>
          <a:p>
            <a:r>
              <a:rPr lang="nb-NO" dirty="0" smtClean="0"/>
              <a:t>Modell av nervesystemet </a:t>
            </a:r>
            <a:endParaRPr lang="nb-NO"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700" y="2138623"/>
            <a:ext cx="2175669" cy="4351338"/>
          </a:xfrm>
        </p:spPr>
      </p:pic>
      <p:grpSp>
        <p:nvGrpSpPr>
          <p:cNvPr id="58" name="Group 57"/>
          <p:cNvGrpSpPr/>
          <p:nvPr/>
        </p:nvGrpSpPr>
        <p:grpSpPr>
          <a:xfrm>
            <a:off x="2753583" y="4473515"/>
            <a:ext cx="200025" cy="161925"/>
            <a:chOff x="1082595" y="4401154"/>
            <a:chExt cx="200025" cy="161925"/>
          </a:xfrm>
        </p:grpSpPr>
        <p:sp>
          <p:nvSpPr>
            <p:cNvPr id="9" name="Oval 8"/>
            <p:cNvSpPr/>
            <p:nvPr/>
          </p:nvSpPr>
          <p:spPr>
            <a:xfrm>
              <a:off x="1177845" y="4420204"/>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1111170" y="440115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p:cNvSpPr/>
            <p:nvPr/>
          </p:nvSpPr>
          <p:spPr>
            <a:xfrm>
              <a:off x="1187370" y="4486879"/>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p:cNvSpPr/>
            <p:nvPr/>
          </p:nvSpPr>
          <p:spPr>
            <a:xfrm>
              <a:off x="1082595" y="4458304"/>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57" name="Group 56"/>
          <p:cNvGrpSpPr/>
          <p:nvPr/>
        </p:nvGrpSpPr>
        <p:grpSpPr>
          <a:xfrm>
            <a:off x="2807528" y="2170996"/>
            <a:ext cx="8774837" cy="4420786"/>
            <a:chOff x="2807528" y="2170996"/>
            <a:chExt cx="8774837" cy="4420786"/>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273" y="2170996"/>
              <a:ext cx="2175669" cy="4351338"/>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331" y="2240444"/>
              <a:ext cx="2175669" cy="4351338"/>
            </a:xfrm>
            <a:prstGeom prst="rect">
              <a:avLst/>
            </a:prstGeom>
          </p:spPr>
        </p:pic>
        <p:sp>
          <p:nvSpPr>
            <p:cNvPr id="18" name="Oval 17"/>
            <p:cNvSpPr/>
            <p:nvPr/>
          </p:nvSpPr>
          <p:spPr>
            <a:xfrm>
              <a:off x="5775951" y="463269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0" name="Oval 19"/>
            <p:cNvSpPr/>
            <p:nvPr/>
          </p:nvSpPr>
          <p:spPr>
            <a:xfrm>
              <a:off x="5690812" y="458889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2" name="Oval 21"/>
            <p:cNvSpPr/>
            <p:nvPr/>
          </p:nvSpPr>
          <p:spPr>
            <a:xfrm>
              <a:off x="5752795" y="4461558"/>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3" name="Oval 22"/>
            <p:cNvSpPr/>
            <p:nvPr/>
          </p:nvSpPr>
          <p:spPr>
            <a:xfrm>
              <a:off x="5748863" y="4520319"/>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4" name="Oval 23"/>
            <p:cNvSpPr/>
            <p:nvPr/>
          </p:nvSpPr>
          <p:spPr>
            <a:xfrm>
              <a:off x="5800591" y="4548464"/>
              <a:ext cx="114300" cy="857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8" name="Oval 27"/>
            <p:cNvSpPr/>
            <p:nvPr/>
          </p:nvSpPr>
          <p:spPr>
            <a:xfrm>
              <a:off x="2807528" y="4538771"/>
              <a:ext cx="952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p:cNvSpPr txBox="1"/>
            <p:nvPr/>
          </p:nvSpPr>
          <p:spPr>
            <a:xfrm>
              <a:off x="9811438" y="4362929"/>
              <a:ext cx="1770927" cy="923330"/>
            </a:xfrm>
            <a:prstGeom prst="rect">
              <a:avLst/>
            </a:prstGeom>
            <a:noFill/>
          </p:spPr>
          <p:txBody>
            <a:bodyPr wrap="square" rtlCol="0">
              <a:spAutoFit/>
            </a:bodyPr>
            <a:lstStyle/>
            <a:p>
              <a:r>
                <a:rPr lang="nn-NO" b="1" dirty="0" smtClean="0">
                  <a:solidFill>
                    <a:schemeClr val="accent2"/>
                  </a:solidFill>
                </a:rPr>
                <a:t>Knips med fingrane på venstre hand!</a:t>
              </a:r>
              <a:r>
                <a:rPr lang="nn-NO" dirty="0" smtClean="0">
                  <a:solidFill>
                    <a:schemeClr val="accent2"/>
                  </a:solidFill>
                </a:rPr>
                <a:t> </a:t>
              </a:r>
              <a:endParaRPr lang="nn-NO" dirty="0">
                <a:solidFill>
                  <a:schemeClr val="accent2"/>
                </a:solidFill>
              </a:endParaRPr>
            </a:p>
          </p:txBody>
        </p:sp>
      </p:grpSp>
      <p:sp>
        <p:nvSpPr>
          <p:cNvPr id="48" name="Curved Up Arrow 47"/>
          <p:cNvSpPr/>
          <p:nvPr/>
        </p:nvSpPr>
        <p:spPr>
          <a:xfrm>
            <a:off x="2789805" y="4807894"/>
            <a:ext cx="1552270" cy="85212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52" name="Donut 51"/>
          <p:cNvSpPr/>
          <p:nvPr/>
        </p:nvSpPr>
        <p:spPr>
          <a:xfrm>
            <a:off x="8688765" y="4120708"/>
            <a:ext cx="914400" cy="914400"/>
          </a:xfrm>
          <a:prstGeom prst="donut">
            <a:avLst>
              <a:gd name="adj" fmla="val 71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53" name="TextBox 52"/>
          <p:cNvSpPr txBox="1"/>
          <p:nvPr/>
        </p:nvSpPr>
        <p:spPr>
          <a:xfrm>
            <a:off x="636608" y="4085864"/>
            <a:ext cx="520861" cy="400110"/>
          </a:xfrm>
          <a:prstGeom prst="rect">
            <a:avLst/>
          </a:prstGeom>
          <a:noFill/>
        </p:spPr>
        <p:txBody>
          <a:bodyPr wrap="square" rtlCol="0">
            <a:spAutoFit/>
          </a:bodyPr>
          <a:lstStyle/>
          <a:p>
            <a:r>
              <a:rPr lang="nb-NO" sz="2000" b="1" dirty="0" smtClean="0">
                <a:solidFill>
                  <a:schemeClr val="accent2"/>
                </a:solidFill>
              </a:rPr>
              <a:t>1.</a:t>
            </a:r>
            <a:endParaRPr lang="nb-NO" sz="2000" b="1" dirty="0">
              <a:solidFill>
                <a:schemeClr val="accent2"/>
              </a:solidFill>
            </a:endParaRPr>
          </a:p>
        </p:txBody>
      </p:sp>
      <p:sp>
        <p:nvSpPr>
          <p:cNvPr id="54" name="TextBox 53"/>
          <p:cNvSpPr txBox="1"/>
          <p:nvPr/>
        </p:nvSpPr>
        <p:spPr>
          <a:xfrm>
            <a:off x="3692325" y="4087792"/>
            <a:ext cx="545939" cy="400110"/>
          </a:xfrm>
          <a:prstGeom prst="rect">
            <a:avLst/>
          </a:prstGeom>
          <a:noFill/>
        </p:spPr>
        <p:txBody>
          <a:bodyPr wrap="square" rtlCol="0">
            <a:spAutoFit/>
          </a:bodyPr>
          <a:lstStyle/>
          <a:p>
            <a:r>
              <a:rPr lang="nb-NO" sz="2000" b="1" dirty="0">
                <a:solidFill>
                  <a:schemeClr val="accent2"/>
                </a:solidFill>
              </a:rPr>
              <a:t>2</a:t>
            </a:r>
            <a:r>
              <a:rPr lang="nb-NO" sz="2000" b="1" dirty="0" smtClean="0">
                <a:solidFill>
                  <a:schemeClr val="accent2"/>
                </a:solidFill>
              </a:rPr>
              <a:t>.</a:t>
            </a:r>
            <a:endParaRPr lang="nb-NO" sz="2000" b="1" dirty="0">
              <a:solidFill>
                <a:schemeClr val="accent2"/>
              </a:solidFill>
            </a:endParaRPr>
          </a:p>
        </p:txBody>
      </p:sp>
      <p:sp>
        <p:nvSpPr>
          <p:cNvPr id="55" name="TextBox 54"/>
          <p:cNvSpPr txBox="1"/>
          <p:nvPr/>
        </p:nvSpPr>
        <p:spPr>
          <a:xfrm>
            <a:off x="6528121" y="4110942"/>
            <a:ext cx="499640" cy="400110"/>
          </a:xfrm>
          <a:prstGeom prst="rect">
            <a:avLst/>
          </a:prstGeom>
          <a:noFill/>
        </p:spPr>
        <p:txBody>
          <a:bodyPr wrap="square" rtlCol="0">
            <a:spAutoFit/>
          </a:bodyPr>
          <a:lstStyle/>
          <a:p>
            <a:r>
              <a:rPr lang="nb-NO" sz="2000" b="1" dirty="0">
                <a:solidFill>
                  <a:schemeClr val="accent2"/>
                </a:solidFill>
              </a:rPr>
              <a:t>3</a:t>
            </a:r>
            <a:r>
              <a:rPr lang="nb-NO" sz="2000" dirty="0" smtClean="0">
                <a:solidFill>
                  <a:schemeClr val="accent2"/>
                </a:solidFill>
              </a:rPr>
              <a:t>.</a:t>
            </a:r>
            <a:endParaRPr lang="nb-NO" sz="2000" dirty="0">
              <a:solidFill>
                <a:schemeClr val="accent2"/>
              </a:solidFill>
            </a:endParaRPr>
          </a:p>
        </p:txBody>
      </p:sp>
      <p:sp>
        <p:nvSpPr>
          <p:cNvPr id="59" name="TextBox 58"/>
          <p:cNvSpPr txBox="1"/>
          <p:nvPr/>
        </p:nvSpPr>
        <p:spPr>
          <a:xfrm>
            <a:off x="9005104" y="578734"/>
            <a:ext cx="3001700" cy="3416320"/>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nn-NO" sz="2400" dirty="0" smtClean="0"/>
              <a:t>Kvar person er ei nervecelle.</a:t>
            </a:r>
          </a:p>
          <a:p>
            <a:pPr marL="285750" indent="-285750">
              <a:buFont typeface="Arial" panose="020B0604020202020204" pitchFamily="34" charset="0"/>
              <a:buChar char="•"/>
            </a:pPr>
            <a:r>
              <a:rPr lang="nn-NO" sz="2400" dirty="0" smtClean="0"/>
              <a:t>Perlene er signal som blir sende frå nervecelle til nervecelle. </a:t>
            </a:r>
          </a:p>
          <a:p>
            <a:pPr marL="285750" indent="-285750">
              <a:buFont typeface="Arial" panose="020B0604020202020204" pitchFamily="34" charset="0"/>
              <a:buChar char="•"/>
            </a:pPr>
            <a:r>
              <a:rPr lang="nn-NO" sz="2400" dirty="0" smtClean="0"/>
              <a:t>Når lærar klappar, sender person 1 sine perler. </a:t>
            </a:r>
            <a:endParaRPr lang="nn-NO" sz="2400" dirty="0"/>
          </a:p>
        </p:txBody>
      </p:sp>
      <p:sp>
        <p:nvSpPr>
          <p:cNvPr id="26" name="Curved Up Arrow 47"/>
          <p:cNvSpPr/>
          <p:nvPr/>
        </p:nvSpPr>
        <p:spPr>
          <a:xfrm>
            <a:off x="5967885" y="4905306"/>
            <a:ext cx="1552270" cy="852127"/>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solidFill>
                <a:schemeClr val="tx1"/>
              </a:solidFill>
            </a:endParaRPr>
          </a:p>
        </p:txBody>
      </p:sp>
      <p:sp>
        <p:nvSpPr>
          <p:cNvPr id="27" name="TextBox 44"/>
          <p:cNvSpPr txBox="1"/>
          <p:nvPr/>
        </p:nvSpPr>
        <p:spPr>
          <a:xfrm>
            <a:off x="127442" y="1676958"/>
            <a:ext cx="1770927" cy="369332"/>
          </a:xfrm>
          <a:prstGeom prst="rect">
            <a:avLst/>
          </a:prstGeom>
          <a:noFill/>
        </p:spPr>
        <p:txBody>
          <a:bodyPr wrap="square" rtlCol="0">
            <a:spAutoFit/>
          </a:bodyPr>
          <a:lstStyle/>
          <a:p>
            <a:r>
              <a:rPr lang="nn-NO" b="1" dirty="0" smtClean="0">
                <a:solidFill>
                  <a:schemeClr val="accent2"/>
                </a:solidFill>
              </a:rPr>
              <a:t>Lærar klappar. </a:t>
            </a:r>
            <a:endParaRPr lang="nn-NO" dirty="0">
              <a:solidFill>
                <a:schemeClr val="accent2"/>
              </a:solidFill>
            </a:endParaRPr>
          </a:p>
        </p:txBody>
      </p:sp>
    </p:spTree>
    <p:extLst>
      <p:ext uri="{BB962C8B-B14F-4D97-AF65-F5344CB8AC3E}">
        <p14:creationId xmlns:p14="http://schemas.microsoft.com/office/powerpoint/2010/main" val="375498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Modell av nervesystemet</a:t>
            </a:r>
            <a:endParaRPr lang="nb-NO" dirty="0"/>
          </a:p>
        </p:txBody>
      </p:sp>
      <p:sp>
        <p:nvSpPr>
          <p:cNvPr id="3" name="Plassholder for innhold 2"/>
          <p:cNvSpPr>
            <a:spLocks noGrp="1"/>
          </p:cNvSpPr>
          <p:nvPr>
            <p:ph idx="1"/>
          </p:nvPr>
        </p:nvSpPr>
        <p:spPr/>
        <p:txBody>
          <a:bodyPr>
            <a:normAutofit/>
          </a:bodyPr>
          <a:lstStyle/>
          <a:p>
            <a:r>
              <a:rPr lang="nn-NO" sz="2200" b="1" dirty="0" smtClean="0"/>
              <a:t>Diskuter</a:t>
            </a:r>
            <a:r>
              <a:rPr lang="nn-NO" sz="2200" dirty="0" smtClean="0"/>
              <a:t>: Kva i denne modellen stemmer med korleis nervesystemet verkar – og kva stemmer ikkje? </a:t>
            </a:r>
          </a:p>
          <a:p>
            <a:pPr marL="0" indent="0">
              <a:buNone/>
            </a:pPr>
            <a:endParaRPr lang="nn-NO" sz="2200" dirty="0" smtClean="0"/>
          </a:p>
          <a:p>
            <a:r>
              <a:rPr lang="nn-NO" sz="2200" b="1" dirty="0" smtClean="0"/>
              <a:t>Vis </a:t>
            </a:r>
            <a:r>
              <a:rPr lang="nn-NO" sz="2200" dirty="0" smtClean="0"/>
              <a:t>ved å bruke modellen:</a:t>
            </a:r>
          </a:p>
          <a:p>
            <a:pPr marL="0" indent="0">
              <a:buNone/>
            </a:pPr>
            <a:r>
              <a:rPr lang="nn-NO" sz="2200" dirty="0" smtClean="0"/>
              <a:t>1. Kva trur de skjer ved inntak av eit stimulerande stoff? (for eksempel kokain)</a:t>
            </a:r>
          </a:p>
          <a:p>
            <a:pPr marL="0" indent="0">
              <a:buNone/>
            </a:pPr>
            <a:r>
              <a:rPr lang="nn-NO" sz="2200" dirty="0" smtClean="0"/>
              <a:t>2. Kva trur de skjer ved inntak av eit dempande stoff? (for eksempel morfin)</a:t>
            </a:r>
          </a:p>
        </p:txBody>
      </p:sp>
    </p:spTree>
    <p:extLst>
      <p:ext uri="{BB962C8B-B14F-4D97-AF65-F5344CB8AC3E}">
        <p14:creationId xmlns:p14="http://schemas.microsoft.com/office/powerpoint/2010/main" val="3426293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Korleis blir vi avhengige av noko?</a:t>
            </a:r>
            <a:endParaRPr lang="nn-NO" dirty="0"/>
          </a:p>
        </p:txBody>
      </p:sp>
      <p:sp>
        <p:nvSpPr>
          <p:cNvPr id="3" name="Plassholder for innhold 2"/>
          <p:cNvSpPr>
            <a:spLocks noGrp="1"/>
          </p:cNvSpPr>
          <p:nvPr>
            <p:ph idx="1"/>
          </p:nvPr>
        </p:nvSpPr>
        <p:spPr>
          <a:xfrm>
            <a:off x="838199" y="1825625"/>
            <a:ext cx="5401235" cy="4351338"/>
          </a:xfrm>
        </p:spPr>
        <p:txBody>
          <a:bodyPr>
            <a:normAutofit/>
          </a:bodyPr>
          <a:lstStyle/>
          <a:p>
            <a:r>
              <a:rPr lang="nn-NO" sz="2200" dirty="0" smtClean="0"/>
              <a:t>Før filmen: Vurder påstandar</a:t>
            </a:r>
          </a:p>
          <a:p>
            <a:r>
              <a:rPr lang="nn-NO" sz="2200" dirty="0" smtClean="0">
                <a:hlinkClick r:id="rId2"/>
              </a:rPr>
              <a:t>Kort fortalt: Avhengighet</a:t>
            </a:r>
            <a:endParaRPr lang="nn-NO" sz="2200" dirty="0" smtClean="0"/>
          </a:p>
          <a:p>
            <a:r>
              <a:rPr lang="nn-NO" sz="2200" dirty="0" smtClean="0"/>
              <a:t>Vurder påstandane på nytt. Har de endra meining?</a:t>
            </a:r>
          </a:p>
        </p:txBody>
      </p:sp>
      <p:pic>
        <p:nvPicPr>
          <p:cNvPr id="4" name="Bilde 3"/>
          <p:cNvPicPr>
            <a:picLocks noChangeAspect="1"/>
          </p:cNvPicPr>
          <p:nvPr/>
        </p:nvPicPr>
        <p:blipFill>
          <a:blip r:embed="rId3"/>
          <a:stretch>
            <a:fillRect/>
          </a:stretch>
        </p:blipFill>
        <p:spPr>
          <a:xfrm>
            <a:off x="6591767" y="1825625"/>
            <a:ext cx="5310912" cy="3180418"/>
          </a:xfrm>
          <a:prstGeom prst="rect">
            <a:avLst/>
          </a:prstGeom>
        </p:spPr>
      </p:pic>
    </p:spTree>
    <p:extLst>
      <p:ext uri="{BB962C8B-B14F-4D97-AF65-F5344CB8AC3E}">
        <p14:creationId xmlns:p14="http://schemas.microsoft.com/office/powerpoint/2010/main" val="226725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Korleis blir vi avhengige av noko?</a:t>
            </a:r>
            <a:endParaRPr lang="nb-NO" dirty="0"/>
          </a:p>
        </p:txBody>
      </p:sp>
      <p:sp>
        <p:nvSpPr>
          <p:cNvPr id="3" name="Plassholder for innhold 2"/>
          <p:cNvSpPr>
            <a:spLocks noGrp="1"/>
          </p:cNvSpPr>
          <p:nvPr>
            <p:ph idx="1"/>
          </p:nvPr>
        </p:nvSpPr>
        <p:spPr>
          <a:xfrm>
            <a:off x="838200" y="1825625"/>
            <a:ext cx="4177553" cy="4351338"/>
          </a:xfrm>
        </p:spPr>
        <p:txBody>
          <a:bodyPr>
            <a:normAutofit/>
          </a:bodyPr>
          <a:lstStyle/>
          <a:p>
            <a:pPr marL="0" indent="0">
              <a:buNone/>
            </a:pPr>
            <a:r>
              <a:rPr lang="nn-NO" sz="2200" dirty="0" err="1" smtClean="0"/>
              <a:t>Dopamin</a:t>
            </a:r>
            <a:r>
              <a:rPr lang="nn-NO" sz="2200" dirty="0" smtClean="0"/>
              <a:t>:</a:t>
            </a:r>
          </a:p>
          <a:p>
            <a:r>
              <a:rPr lang="nn-NO" sz="2200" dirty="0" smtClean="0"/>
              <a:t>Rusmiddel gjer at det blir sloppe ut meir </a:t>
            </a:r>
            <a:r>
              <a:rPr lang="nn-NO" sz="2200" dirty="0" err="1" smtClean="0"/>
              <a:t>dopamin</a:t>
            </a:r>
            <a:r>
              <a:rPr lang="nn-NO" sz="2200" dirty="0" smtClean="0"/>
              <a:t> eller </a:t>
            </a:r>
            <a:r>
              <a:rPr lang="nn-NO" sz="2200" dirty="0" err="1" smtClean="0"/>
              <a:t>dopamin</a:t>
            </a:r>
            <a:r>
              <a:rPr lang="nn-NO" sz="2200" dirty="0" smtClean="0"/>
              <a:t> verkar lenger.</a:t>
            </a:r>
          </a:p>
          <a:p>
            <a:r>
              <a:rPr lang="nn-NO" sz="2200" dirty="0" smtClean="0"/>
              <a:t>Dette øydelegg det naturlege påskjøningssystemet, det skal meir til for å oppleve «påskjøning» i form av god kjensle. </a:t>
            </a:r>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885" y="3133165"/>
            <a:ext cx="1962232" cy="1410354"/>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848" y="3133165"/>
            <a:ext cx="555812" cy="1111624"/>
          </a:xfrm>
          <a:prstGeom prst="rect">
            <a:avLst/>
          </a:prstGeom>
        </p:spPr>
      </p:pic>
      <p:cxnSp>
        <p:nvCxnSpPr>
          <p:cNvPr id="7" name="Rett pilkobling 6"/>
          <p:cNvCxnSpPr/>
          <p:nvPr/>
        </p:nvCxnSpPr>
        <p:spPr>
          <a:xfrm flipV="1">
            <a:off x="6504660" y="3845859"/>
            <a:ext cx="779930" cy="38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7153065" y="2104517"/>
            <a:ext cx="2904565" cy="923330"/>
          </a:xfrm>
          <a:prstGeom prst="rect">
            <a:avLst/>
          </a:prstGeom>
          <a:noFill/>
        </p:spPr>
        <p:txBody>
          <a:bodyPr wrap="square" rtlCol="0">
            <a:spAutoFit/>
          </a:bodyPr>
          <a:lstStyle/>
          <a:p>
            <a:r>
              <a:rPr lang="nb-NO" dirty="0" smtClean="0"/>
              <a:t>Et is: P</a:t>
            </a:r>
            <a:r>
              <a:rPr lang="nn-NO" dirty="0" err="1" smtClean="0"/>
              <a:t>åskjøningssystemet</a:t>
            </a:r>
            <a:r>
              <a:rPr lang="nb-NO" dirty="0" smtClean="0"/>
              <a:t> blir aktivert, dopamin blir skilt ut, gir god kjensle</a:t>
            </a:r>
            <a:endParaRPr lang="nb-NO" dirty="0"/>
          </a:p>
        </p:txBody>
      </p:sp>
      <p:cxnSp>
        <p:nvCxnSpPr>
          <p:cNvPr id="9" name="Rett pilkobling 8"/>
          <p:cNvCxnSpPr/>
          <p:nvPr/>
        </p:nvCxnSpPr>
        <p:spPr>
          <a:xfrm>
            <a:off x="9615412" y="3865283"/>
            <a:ext cx="638931" cy="19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10438638" y="3680617"/>
            <a:ext cx="1135053" cy="646331"/>
          </a:xfrm>
          <a:prstGeom prst="rect">
            <a:avLst/>
          </a:prstGeom>
          <a:noFill/>
        </p:spPr>
        <p:txBody>
          <a:bodyPr wrap="square" rtlCol="0">
            <a:spAutoFit/>
          </a:bodyPr>
          <a:lstStyle/>
          <a:p>
            <a:r>
              <a:rPr lang="nb-NO" dirty="0" smtClean="0"/>
              <a:t>Får lyst til å ete is</a:t>
            </a:r>
            <a:endParaRPr lang="nb-NO" dirty="0"/>
          </a:p>
        </p:txBody>
      </p:sp>
    </p:spTree>
    <p:extLst>
      <p:ext uri="{BB962C8B-B14F-4D97-AF65-F5344CB8AC3E}">
        <p14:creationId xmlns:p14="http://schemas.microsoft.com/office/powerpoint/2010/main" val="407584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Nøkkelsetningar</a:t>
            </a:r>
            <a:endParaRPr lang="nn-NO" dirty="0"/>
          </a:p>
        </p:txBody>
      </p:sp>
      <p:sp>
        <p:nvSpPr>
          <p:cNvPr id="3" name="Plassholder for innhold 2"/>
          <p:cNvSpPr>
            <a:spLocks noGrp="1"/>
          </p:cNvSpPr>
          <p:nvPr>
            <p:ph idx="1"/>
          </p:nvPr>
        </p:nvSpPr>
        <p:spPr/>
        <p:txBody>
          <a:bodyPr>
            <a:normAutofit/>
          </a:bodyPr>
          <a:lstStyle/>
          <a:p>
            <a:r>
              <a:rPr lang="nn-NO" sz="2200" dirty="0" smtClean="0"/>
              <a:t>Rusmiddel kan                     eller                          nervesystemet, slik at for eksempel koordinering, hugs og refleksar blir dårlegare. </a:t>
            </a:r>
          </a:p>
          <a:p>
            <a:r>
              <a:rPr lang="nn-NO" sz="2200" dirty="0" smtClean="0"/>
              <a:t>Avhengnad heng saman med opplevinga av                    .</a:t>
            </a:r>
          </a:p>
          <a:p>
            <a:r>
              <a:rPr lang="nn-NO" sz="2200" dirty="0" smtClean="0"/>
              <a:t>                     øydelegg det naturlege påskjøningssystemet.</a:t>
            </a:r>
            <a:endParaRPr lang="nn-NO" sz="2200" dirty="0"/>
          </a:p>
        </p:txBody>
      </p:sp>
      <p:sp>
        <p:nvSpPr>
          <p:cNvPr id="4" name="TekstSylinder 3"/>
          <p:cNvSpPr txBox="1"/>
          <p:nvPr/>
        </p:nvSpPr>
        <p:spPr>
          <a:xfrm>
            <a:off x="2926080" y="1782800"/>
            <a:ext cx="1055077" cy="430887"/>
          </a:xfrm>
          <a:prstGeom prst="rect">
            <a:avLst/>
          </a:prstGeom>
          <a:noFill/>
        </p:spPr>
        <p:txBody>
          <a:bodyPr wrap="square" rtlCol="0">
            <a:spAutoFit/>
          </a:bodyPr>
          <a:lstStyle/>
          <a:p>
            <a:r>
              <a:rPr lang="nb-NO" sz="2200" dirty="0">
                <a:solidFill>
                  <a:srgbClr val="C00000"/>
                </a:solidFill>
              </a:rPr>
              <a:t>dempe</a:t>
            </a:r>
          </a:p>
        </p:txBody>
      </p:sp>
      <p:sp>
        <p:nvSpPr>
          <p:cNvPr id="5" name="TekstSylinder 4"/>
          <p:cNvSpPr txBox="1"/>
          <p:nvPr/>
        </p:nvSpPr>
        <p:spPr>
          <a:xfrm>
            <a:off x="4781637" y="1783421"/>
            <a:ext cx="1842867" cy="430887"/>
          </a:xfrm>
          <a:prstGeom prst="rect">
            <a:avLst/>
          </a:prstGeom>
          <a:noFill/>
        </p:spPr>
        <p:txBody>
          <a:bodyPr wrap="square" rtlCol="0">
            <a:spAutoFit/>
          </a:bodyPr>
          <a:lstStyle/>
          <a:p>
            <a:r>
              <a:rPr lang="nb-NO" sz="2200" dirty="0">
                <a:solidFill>
                  <a:srgbClr val="C00000"/>
                </a:solidFill>
              </a:rPr>
              <a:t>stimulere</a:t>
            </a:r>
          </a:p>
        </p:txBody>
      </p:sp>
      <p:sp>
        <p:nvSpPr>
          <p:cNvPr id="6" name="TekstSylinder 5"/>
          <p:cNvSpPr txBox="1"/>
          <p:nvPr/>
        </p:nvSpPr>
        <p:spPr>
          <a:xfrm>
            <a:off x="6005196" y="2523328"/>
            <a:ext cx="1617785" cy="430887"/>
          </a:xfrm>
          <a:prstGeom prst="rect">
            <a:avLst/>
          </a:prstGeom>
          <a:noFill/>
        </p:spPr>
        <p:txBody>
          <a:bodyPr wrap="square" rtlCol="0">
            <a:spAutoFit/>
          </a:bodyPr>
          <a:lstStyle/>
          <a:p>
            <a:r>
              <a:rPr lang="nn-NO" sz="2200" dirty="0" smtClean="0">
                <a:solidFill>
                  <a:srgbClr val="C00000"/>
                </a:solidFill>
              </a:rPr>
              <a:t>påskjøning</a:t>
            </a:r>
            <a:endParaRPr lang="nn-NO" sz="2200" dirty="0">
              <a:solidFill>
                <a:srgbClr val="C00000"/>
              </a:solidFill>
            </a:endParaRPr>
          </a:p>
        </p:txBody>
      </p:sp>
      <p:sp>
        <p:nvSpPr>
          <p:cNvPr id="7" name="TekstSylinder 6"/>
          <p:cNvSpPr txBox="1"/>
          <p:nvPr/>
        </p:nvSpPr>
        <p:spPr>
          <a:xfrm>
            <a:off x="1083208" y="2954215"/>
            <a:ext cx="1645920" cy="430887"/>
          </a:xfrm>
          <a:prstGeom prst="rect">
            <a:avLst/>
          </a:prstGeom>
          <a:noFill/>
        </p:spPr>
        <p:txBody>
          <a:bodyPr wrap="square" rtlCol="0">
            <a:spAutoFit/>
          </a:bodyPr>
          <a:lstStyle/>
          <a:p>
            <a:r>
              <a:rPr lang="nb-NO" sz="2200" dirty="0" smtClean="0">
                <a:solidFill>
                  <a:srgbClr val="C00000"/>
                </a:solidFill>
              </a:rPr>
              <a:t>Rusmiddel</a:t>
            </a:r>
            <a:endParaRPr lang="nb-NO" sz="2200" dirty="0">
              <a:solidFill>
                <a:srgbClr val="C00000"/>
              </a:solidFill>
            </a:endParaRPr>
          </a:p>
        </p:txBody>
      </p:sp>
    </p:spTree>
    <p:extLst>
      <p:ext uri="{BB962C8B-B14F-4D97-AF65-F5344CB8AC3E}">
        <p14:creationId xmlns:p14="http://schemas.microsoft.com/office/powerpoint/2010/main" val="33671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a:xfrm>
            <a:off x="838200" y="1913206"/>
            <a:ext cx="5323449" cy="1379880"/>
          </a:xfrm>
        </p:spPr>
        <p:txBody>
          <a:bodyPr>
            <a:normAutofit/>
          </a:bodyPr>
          <a:lstStyle/>
          <a:p>
            <a:pPr marL="0" indent="0">
              <a:buNone/>
            </a:pPr>
            <a:r>
              <a:rPr lang="nb-NO" sz="2200" dirty="0" smtClean="0"/>
              <a:t>De skal nå grunngi </a:t>
            </a:r>
            <a:r>
              <a:rPr lang="nb-NO" sz="2200" dirty="0"/>
              <a:t>k</a:t>
            </a:r>
            <a:r>
              <a:rPr lang="nb-NO" sz="2200" dirty="0" smtClean="0"/>
              <a:t>va de trur så langt om kva som har skjedd med Maren og Morten. </a:t>
            </a:r>
          </a:p>
          <a:p>
            <a:pPr marL="0" indent="0">
              <a:buNone/>
            </a:pPr>
            <a:endParaRPr lang="nb-NO" sz="2200" dirty="0" smtClean="0"/>
          </a:p>
          <a:p>
            <a:pPr marL="0" indent="0">
              <a:buNone/>
            </a:pPr>
            <a:endParaRPr lang="nb-NO" sz="2200"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678" y="680135"/>
            <a:ext cx="1212128" cy="1858790"/>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902" y="551693"/>
            <a:ext cx="1337782" cy="1987232"/>
          </a:xfrm>
          <a:prstGeom prst="rect">
            <a:avLst/>
          </a:prstGeom>
        </p:spPr>
      </p:pic>
      <p:graphicFrame>
        <p:nvGraphicFramePr>
          <p:cNvPr id="9" name="Content Placeholder 5"/>
          <p:cNvGraphicFramePr>
            <a:graphicFrameLocks/>
          </p:cNvGraphicFramePr>
          <p:nvPr>
            <p:extLst>
              <p:ext uri="{D42A27DB-BD31-4B8C-83A1-F6EECF244321}">
                <p14:modId xmlns:p14="http://schemas.microsoft.com/office/powerpoint/2010/main" val="4293269062"/>
              </p:ext>
            </p:extLst>
          </p:nvPr>
        </p:nvGraphicFramePr>
        <p:xfrm>
          <a:off x="838200" y="3079506"/>
          <a:ext cx="11007250" cy="3096741"/>
        </p:xfrm>
        <a:graphic>
          <a:graphicData uri="http://schemas.openxmlformats.org/drawingml/2006/table">
            <a:tbl>
              <a:tblPr firstRow="1" bandRow="1">
                <a:tableStyleId>{7DF18680-E054-41AD-8BC1-D1AEF772440D}</a:tableStyleId>
              </a:tblPr>
              <a:tblGrid>
                <a:gridCol w="2201450">
                  <a:extLst>
                    <a:ext uri="{9D8B030D-6E8A-4147-A177-3AD203B41FA5}">
                      <a16:colId xmlns:a16="http://schemas.microsoft.com/office/drawing/2014/main" val="768643988"/>
                    </a:ext>
                  </a:extLst>
                </a:gridCol>
                <a:gridCol w="2201450">
                  <a:extLst>
                    <a:ext uri="{9D8B030D-6E8A-4147-A177-3AD203B41FA5}">
                      <a16:colId xmlns:a16="http://schemas.microsoft.com/office/drawing/2014/main" val="2920218654"/>
                    </a:ext>
                  </a:extLst>
                </a:gridCol>
                <a:gridCol w="2201450">
                  <a:extLst>
                    <a:ext uri="{9D8B030D-6E8A-4147-A177-3AD203B41FA5}">
                      <a16:colId xmlns:a16="http://schemas.microsoft.com/office/drawing/2014/main" val="441889739"/>
                    </a:ext>
                  </a:extLst>
                </a:gridCol>
                <a:gridCol w="1814445">
                  <a:extLst>
                    <a:ext uri="{9D8B030D-6E8A-4147-A177-3AD203B41FA5}">
                      <a16:colId xmlns:a16="http://schemas.microsoft.com/office/drawing/2014/main" val="3888429084"/>
                    </a:ext>
                  </a:extLst>
                </a:gridCol>
                <a:gridCol w="2588455">
                  <a:extLst>
                    <a:ext uri="{9D8B030D-6E8A-4147-A177-3AD203B41FA5}">
                      <a16:colId xmlns:a16="http://schemas.microsoft.com/office/drawing/2014/main" val="88521023"/>
                    </a:ext>
                  </a:extLst>
                </a:gridCol>
              </a:tblGrid>
              <a:tr h="1032247">
                <a:tc>
                  <a:txBody>
                    <a:bodyPr/>
                    <a:lstStyle/>
                    <a:p>
                      <a:r>
                        <a:rPr lang="nb-NO" sz="2200" dirty="0" smtClean="0"/>
                        <a:t>Elev</a:t>
                      </a:r>
                      <a:endParaRPr lang="nb-NO" sz="2200" dirty="0"/>
                    </a:p>
                  </a:txBody>
                  <a:tcPr anchor="ctr"/>
                </a:tc>
                <a:tc>
                  <a:txBody>
                    <a:bodyPr/>
                    <a:lstStyle/>
                    <a:p>
                      <a:r>
                        <a:rPr lang="nb-NO" sz="2200" dirty="0" smtClean="0"/>
                        <a:t>pupillstørrelse</a:t>
                      </a:r>
                      <a:endParaRPr lang="nb-NO" sz="2200" dirty="0"/>
                    </a:p>
                  </a:txBody>
                  <a:tcPr anchor="ctr"/>
                </a:tc>
                <a:tc>
                  <a:txBody>
                    <a:bodyPr/>
                    <a:lstStyle/>
                    <a:p>
                      <a:r>
                        <a:rPr lang="nb-NO" sz="2200" dirty="0" err="1" smtClean="0"/>
                        <a:t>pupillrefleks</a:t>
                      </a:r>
                      <a:endParaRPr lang="nb-NO" sz="2200" dirty="0"/>
                    </a:p>
                  </a:txBody>
                  <a:tcPr anchor="ctr"/>
                </a:tc>
                <a:tc>
                  <a:txBody>
                    <a:bodyPr/>
                    <a:lstStyle/>
                    <a:p>
                      <a:r>
                        <a:rPr lang="nb-NO" sz="2200" dirty="0" smtClean="0"/>
                        <a:t>puls</a:t>
                      </a:r>
                      <a:endParaRPr lang="nb-NO" sz="2200" dirty="0"/>
                    </a:p>
                  </a:txBody>
                  <a:tcPr anchor="ctr"/>
                </a:tc>
                <a:tc>
                  <a:txBody>
                    <a:bodyPr/>
                    <a:lstStyle/>
                    <a:p>
                      <a:r>
                        <a:rPr lang="nb-NO" sz="2200" dirty="0" smtClean="0"/>
                        <a:t>koordineringsevne</a:t>
                      </a:r>
                      <a:endParaRPr lang="nb-NO" sz="2200" dirty="0"/>
                    </a:p>
                  </a:txBody>
                  <a:tcPr anchor="ctr"/>
                </a:tc>
                <a:extLst>
                  <a:ext uri="{0D108BD9-81ED-4DB2-BD59-A6C34878D82A}">
                    <a16:rowId xmlns:a16="http://schemas.microsoft.com/office/drawing/2014/main" val="174421484"/>
                  </a:ext>
                </a:extLst>
              </a:tr>
              <a:tr h="1032247">
                <a:tc>
                  <a:txBody>
                    <a:bodyPr/>
                    <a:lstStyle/>
                    <a:p>
                      <a:r>
                        <a:rPr lang="nb-NO" sz="2200" b="1" dirty="0" smtClean="0"/>
                        <a:t>Maren</a:t>
                      </a:r>
                      <a:endParaRPr lang="nb-NO" sz="2200" b="1"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normal</a:t>
                      </a:r>
                      <a:endParaRPr lang="nb-NO" sz="2200" dirty="0"/>
                    </a:p>
                  </a:txBody>
                  <a:tcPr anchor="ctr"/>
                </a:tc>
                <a:extLst>
                  <a:ext uri="{0D108BD9-81ED-4DB2-BD59-A6C34878D82A}">
                    <a16:rowId xmlns:a16="http://schemas.microsoft.com/office/drawing/2014/main" val="86144038"/>
                  </a:ext>
                </a:extLst>
              </a:tr>
              <a:tr h="1032247">
                <a:tc>
                  <a:txBody>
                    <a:bodyPr/>
                    <a:lstStyle/>
                    <a:p>
                      <a:r>
                        <a:rPr lang="nb-NO" sz="2200" b="1" dirty="0" smtClean="0"/>
                        <a:t>Morten</a:t>
                      </a:r>
                      <a:endParaRPr lang="nb-NO" sz="2200" b="1" dirty="0"/>
                    </a:p>
                  </a:txBody>
                  <a:tcPr anchor="ctr"/>
                </a:tc>
                <a:tc>
                  <a:txBody>
                    <a:bodyPr/>
                    <a:lstStyle/>
                    <a:p>
                      <a:r>
                        <a:rPr lang="nb-NO" sz="2200" dirty="0" err="1" smtClean="0"/>
                        <a:t>auka</a:t>
                      </a:r>
                      <a:endParaRPr lang="nb-NO" sz="2200" dirty="0"/>
                    </a:p>
                  </a:txBody>
                  <a:tcPr anchor="ctr"/>
                </a:tc>
                <a:tc>
                  <a:txBody>
                    <a:bodyPr/>
                    <a:lstStyle/>
                    <a:p>
                      <a:r>
                        <a:rPr lang="nb-NO" sz="2200" dirty="0" smtClean="0"/>
                        <a:t>normal</a:t>
                      </a:r>
                      <a:endParaRPr lang="nb-NO" sz="2200" dirty="0"/>
                    </a:p>
                  </a:txBody>
                  <a:tcPr anchor="ctr"/>
                </a:tc>
                <a:tc>
                  <a:txBody>
                    <a:bodyPr/>
                    <a:lstStyle/>
                    <a:p>
                      <a:r>
                        <a:rPr lang="nb-NO" sz="2200" dirty="0" smtClean="0"/>
                        <a:t>høg</a:t>
                      </a:r>
                      <a:endParaRPr lang="nb-NO" sz="2200" dirty="0"/>
                    </a:p>
                  </a:txBody>
                  <a:tcPr anchor="ctr"/>
                </a:tc>
                <a:tc>
                  <a:txBody>
                    <a:bodyPr/>
                    <a:lstStyle/>
                    <a:p>
                      <a:r>
                        <a:rPr lang="nb-NO" sz="2200" dirty="0" smtClean="0"/>
                        <a:t>redusert</a:t>
                      </a:r>
                      <a:endParaRPr lang="nb-NO" sz="2200" dirty="0"/>
                    </a:p>
                  </a:txBody>
                  <a:tcPr anchor="ctr"/>
                </a:tc>
                <a:extLst>
                  <a:ext uri="{0D108BD9-81ED-4DB2-BD59-A6C34878D82A}">
                    <a16:rowId xmlns:a16="http://schemas.microsoft.com/office/drawing/2014/main" val="2067685809"/>
                  </a:ext>
                </a:extLst>
              </a:tr>
            </a:tbl>
          </a:graphicData>
        </a:graphic>
      </p:graphicFrame>
    </p:spTree>
    <p:extLst>
      <p:ext uri="{BB962C8B-B14F-4D97-AF65-F5344CB8AC3E}">
        <p14:creationId xmlns:p14="http://schemas.microsoft.com/office/powerpoint/2010/main" val="1536039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a:t>Tenk-par-del: </a:t>
            </a:r>
            <a:r>
              <a:rPr lang="nn-NO" dirty="0" smtClean="0"/>
              <a:t/>
            </a:r>
            <a:br>
              <a:rPr lang="nn-NO" dirty="0" smtClean="0"/>
            </a:br>
            <a:r>
              <a:rPr lang="nn-NO" dirty="0"/>
              <a:t>K</a:t>
            </a:r>
            <a:r>
              <a:rPr lang="nn-NO" dirty="0" smtClean="0"/>
              <a:t>va kjenneteiknar ei </a:t>
            </a:r>
            <a:r>
              <a:rPr lang="nn-NO" dirty="0"/>
              <a:t>god </a:t>
            </a:r>
            <a:r>
              <a:rPr lang="nn-NO" dirty="0" smtClean="0"/>
              <a:t>grunngiving?</a:t>
            </a:r>
            <a:endParaRPr lang="nb-NO" dirty="0"/>
          </a:p>
        </p:txBody>
      </p:sp>
      <p:sp>
        <p:nvSpPr>
          <p:cNvPr id="3" name="Plassholder for innhold 2"/>
          <p:cNvSpPr>
            <a:spLocks noGrp="1"/>
          </p:cNvSpPr>
          <p:nvPr>
            <p:ph idx="1"/>
          </p:nvPr>
        </p:nvSpPr>
        <p:spPr>
          <a:xfrm>
            <a:off x="838200" y="2097741"/>
            <a:ext cx="10515600" cy="4079222"/>
          </a:xfrm>
        </p:spPr>
        <p:txBody>
          <a:bodyPr>
            <a:normAutofit/>
          </a:bodyPr>
          <a:lstStyle/>
          <a:p>
            <a:r>
              <a:rPr lang="nn-NO" sz="2200" dirty="0" smtClean="0"/>
              <a:t>Ei god grunngiving er støtta opp av faktaopplysningar frå truverdige kjelder.  </a:t>
            </a:r>
            <a:br>
              <a:rPr lang="nn-NO" sz="2200" dirty="0" smtClean="0"/>
            </a:br>
            <a:r>
              <a:rPr lang="nn-NO" sz="2200" dirty="0" smtClean="0"/>
              <a:t>For å bygge opp gode argument kan det vere lurt å bruke ord som </a:t>
            </a:r>
            <a:r>
              <a:rPr lang="nn-NO" sz="2200" i="1" dirty="0" smtClean="0"/>
              <a:t>fordi</a:t>
            </a:r>
            <a:r>
              <a:rPr lang="nn-NO" sz="2200" dirty="0" smtClean="0"/>
              <a:t>, </a:t>
            </a:r>
            <a:r>
              <a:rPr lang="nn-NO" sz="2200" i="1" dirty="0" smtClean="0"/>
              <a:t>derfor</a:t>
            </a:r>
            <a:r>
              <a:rPr lang="nn-NO" sz="2200" dirty="0" smtClean="0"/>
              <a:t> og </a:t>
            </a:r>
            <a:r>
              <a:rPr lang="nn-NO" sz="2200" i="1" dirty="0" smtClean="0"/>
              <a:t>dermed.</a:t>
            </a:r>
            <a:endParaRPr lang="nb-NO" sz="2200" dirty="0"/>
          </a:p>
          <a:p>
            <a:r>
              <a:rPr lang="nb-NO" sz="2200" dirty="0"/>
              <a:t>Bruk oppslagsverket </a:t>
            </a:r>
            <a:r>
              <a:rPr lang="nn-NO" sz="2200" dirty="0" smtClean="0"/>
              <a:t>de </a:t>
            </a:r>
            <a:r>
              <a:rPr lang="nn-NO" sz="2200" dirty="0"/>
              <a:t>har fått utdelt til å </a:t>
            </a:r>
            <a:r>
              <a:rPr lang="nn-NO" sz="2200" dirty="0" smtClean="0"/>
              <a:t>finne informasjon.</a:t>
            </a:r>
            <a:endParaRPr lang="nn-NO" sz="2200" dirty="0"/>
          </a:p>
          <a:p>
            <a:r>
              <a:rPr lang="nn-NO" sz="2200" dirty="0" smtClean="0"/>
              <a:t>Fyll inn symptom, moglege årsaker og grunngiving under økt 2 i skjemaet. </a:t>
            </a:r>
            <a:endParaRPr lang="nn-NO" sz="2200" dirty="0"/>
          </a:p>
        </p:txBody>
      </p:sp>
    </p:spTree>
    <p:extLst>
      <p:ext uri="{BB962C8B-B14F-4D97-AF65-F5344CB8AC3E}">
        <p14:creationId xmlns:p14="http://schemas.microsoft.com/office/powerpoint/2010/main" val="39251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28865"/>
            <a:ext cx="10515600" cy="1325563"/>
          </a:xfrm>
        </p:spPr>
        <p:txBody>
          <a:bodyPr/>
          <a:lstStyle/>
          <a:p>
            <a:r>
              <a:rPr lang="nb-NO" dirty="0" smtClean="0"/>
              <a:t>Økt 3</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9944" y="855436"/>
            <a:ext cx="7510698" cy="4983662"/>
          </a:xfrm>
        </p:spPr>
      </p:pic>
    </p:spTree>
    <p:extLst>
      <p:ext uri="{BB962C8B-B14F-4D97-AF65-F5344CB8AC3E}">
        <p14:creationId xmlns:p14="http://schemas.microsoft.com/office/powerpoint/2010/main" val="304876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Oppdrag </a:t>
            </a:r>
            <a:endParaRPr lang="nb-NO" dirty="0"/>
          </a:p>
        </p:txBody>
      </p:sp>
      <p:sp>
        <p:nvSpPr>
          <p:cNvPr id="3" name="Plassholder for innhold 2"/>
          <p:cNvSpPr>
            <a:spLocks noGrp="1"/>
          </p:cNvSpPr>
          <p:nvPr>
            <p:ph idx="1"/>
          </p:nvPr>
        </p:nvSpPr>
        <p:spPr>
          <a:xfrm>
            <a:off x="838200" y="1825625"/>
            <a:ext cx="6421582" cy="4351338"/>
          </a:xfrm>
        </p:spPr>
        <p:txBody>
          <a:bodyPr>
            <a:normAutofit/>
          </a:bodyPr>
          <a:lstStyle/>
          <a:p>
            <a:pPr marL="0" indent="0">
              <a:buNone/>
            </a:pPr>
            <a:r>
              <a:rPr lang="nn-NO" sz="2200" dirty="0" smtClean="0"/>
              <a:t>De skal nå få høyre historiene til to elevar som oppfører seg annleis enn før. De skal gå inn i rolla som helsesjukepleiaren som møter desse elevane, og gjennom opplegget skal de finne ut kva som har skjedd med desse personane for å kunne hjelpe dei vidare.    </a:t>
            </a:r>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217" y="2492661"/>
            <a:ext cx="2369766" cy="3520212"/>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070" y="1690688"/>
            <a:ext cx="2088838" cy="3203218"/>
          </a:xfrm>
          <a:prstGeom prst="rect">
            <a:avLst/>
          </a:prstGeom>
        </p:spPr>
      </p:pic>
    </p:spTree>
    <p:extLst>
      <p:ext uri="{BB962C8B-B14F-4D97-AF65-F5344CB8AC3E}">
        <p14:creationId xmlns:p14="http://schemas.microsoft.com/office/powerpoint/2010/main" val="152265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 informasjon i oppdraget</a:t>
            </a:r>
            <a:endParaRPr lang="nb-NO" dirty="0"/>
          </a:p>
        </p:txBody>
      </p:sp>
      <p:sp>
        <p:nvSpPr>
          <p:cNvPr id="3" name="Plassholder for innhold 2"/>
          <p:cNvSpPr>
            <a:spLocks noGrp="1"/>
          </p:cNvSpPr>
          <p:nvPr>
            <p:ph idx="1"/>
          </p:nvPr>
        </p:nvSpPr>
        <p:spPr>
          <a:xfrm>
            <a:off x="990600" y="1844675"/>
            <a:ext cx="4676775" cy="4351338"/>
          </a:xfrm>
        </p:spPr>
        <p:txBody>
          <a:bodyPr>
            <a:normAutofit/>
          </a:bodyPr>
          <a:lstStyle/>
          <a:p>
            <a:pPr marL="0" indent="0">
              <a:buNone/>
            </a:pPr>
            <a:r>
              <a:rPr lang="nn-NO" sz="2200" dirty="0" smtClean="0"/>
              <a:t>Testane viser at Maren ikkje har brukt rusmiddel som påverkar nervesystemet. </a:t>
            </a:r>
            <a:br>
              <a:rPr lang="nn-NO" sz="2200" dirty="0" smtClean="0"/>
            </a:br>
            <a:endParaRPr lang="nn-NO" sz="2200" dirty="0" smtClean="0"/>
          </a:p>
          <a:p>
            <a:pPr marL="0" indent="0">
              <a:buNone/>
            </a:pPr>
            <a:r>
              <a:rPr lang="nn-NO" sz="2200" dirty="0" smtClean="0"/>
              <a:t>Maren har fått meir hårvekst på armane og litt mørkare stemme. Kan det skuldast noko hormonelt?</a:t>
            </a:r>
          </a:p>
          <a:p>
            <a:pPr marL="0" indent="0">
              <a:buNone/>
            </a:pPr>
            <a:endParaRPr lang="nb-NO" sz="2200" dirty="0" smtClean="0"/>
          </a:p>
          <a:p>
            <a:pPr marL="0" indent="0">
              <a:buNone/>
            </a:pPr>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772" y="1844675"/>
            <a:ext cx="1917860" cy="2941026"/>
          </a:xfrm>
          <a:prstGeom prst="rect">
            <a:avLst/>
          </a:prstGeom>
        </p:spPr>
      </p:pic>
    </p:spTree>
    <p:extLst>
      <p:ext uri="{BB962C8B-B14F-4D97-AF65-F5344CB8AC3E}">
        <p14:creationId xmlns:p14="http://schemas.microsoft.com/office/powerpoint/2010/main" val="101958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Puslespel: Korleis verkar eit hormon ? </a:t>
            </a:r>
            <a:endParaRPr lang="nn-NO" dirty="0"/>
          </a:p>
        </p:txBody>
      </p:sp>
      <p:sp>
        <p:nvSpPr>
          <p:cNvPr id="3" name="Plassholder for innhold 2"/>
          <p:cNvSpPr>
            <a:spLocks noGrp="1"/>
          </p:cNvSpPr>
          <p:nvPr>
            <p:ph idx="1"/>
          </p:nvPr>
        </p:nvSpPr>
        <p:spPr>
          <a:xfrm>
            <a:off x="838200" y="1825625"/>
            <a:ext cx="5697071" cy="4351338"/>
          </a:xfrm>
        </p:spPr>
        <p:txBody>
          <a:bodyPr>
            <a:normAutofit/>
          </a:bodyPr>
          <a:lstStyle/>
          <a:p>
            <a:r>
              <a:rPr lang="nn-NO" sz="2200" dirty="0" smtClean="0"/>
              <a:t>De får kvar dykkar puslespelbrikke, vent med å sjå på brikkene. </a:t>
            </a:r>
          </a:p>
          <a:p>
            <a:r>
              <a:rPr lang="nn-NO" sz="2200" dirty="0" smtClean="0"/>
              <a:t>Sprei dykk rundt i rommet, og stå stille. </a:t>
            </a:r>
          </a:p>
          <a:p>
            <a:r>
              <a:rPr lang="nn-NO" sz="2200" dirty="0" smtClean="0"/>
              <a:t>Viser brikka M for målcelle, blir du ståande. Viser den H for hormon, går du rundt i rommet for å finne ei brikke som passar. </a:t>
            </a:r>
          </a:p>
          <a:p>
            <a:r>
              <a:rPr lang="nn-NO" sz="2200" dirty="0" smtClean="0"/>
              <a:t>Når de har funne kvarandre, </a:t>
            </a:r>
            <a:r>
              <a:rPr lang="nn-NO" sz="2200" dirty="0" smtClean="0"/>
              <a:t>gjer</a:t>
            </a:r>
            <a:r>
              <a:rPr lang="nb-NO" sz="2200" dirty="0" smtClean="0"/>
              <a:t> </a:t>
            </a:r>
            <a:r>
              <a:rPr lang="nb-NO" sz="2200" dirty="0"/>
              <a:t>de instruksen som står på brikkene når </a:t>
            </a:r>
            <a:r>
              <a:rPr lang="nn-NO" sz="2200" dirty="0" smtClean="0"/>
              <a:t>dei</a:t>
            </a:r>
            <a:r>
              <a:rPr lang="nb-NO" sz="2200" dirty="0" smtClean="0"/>
              <a:t> </a:t>
            </a:r>
            <a:r>
              <a:rPr lang="nb-NO" sz="2200" dirty="0"/>
              <a:t>er sette </a:t>
            </a:r>
            <a:r>
              <a:rPr lang="nn-NO" sz="2200" dirty="0" smtClean="0"/>
              <a:t>saman</a:t>
            </a:r>
            <a:r>
              <a:rPr lang="nn-NO" sz="2200" dirty="0" smtClean="0"/>
              <a:t>.</a:t>
            </a:r>
          </a:p>
          <a:p>
            <a:pPr marL="0" indent="0">
              <a:buNone/>
            </a:pPr>
            <a:r>
              <a:rPr lang="nn-NO" sz="2200" dirty="0" smtClean="0"/>
              <a:t> </a:t>
            </a:r>
            <a:endParaRPr lang="nn-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1173" y="1885950"/>
            <a:ext cx="4775199" cy="2686049"/>
          </a:xfrm>
          <a:prstGeom prst="rect">
            <a:avLst/>
          </a:prstGeom>
        </p:spPr>
      </p:pic>
    </p:spTree>
    <p:extLst>
      <p:ext uri="{BB962C8B-B14F-4D97-AF65-F5344CB8AC3E}">
        <p14:creationId xmlns:p14="http://schemas.microsoft.com/office/powerpoint/2010/main" val="6528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Hormon </a:t>
            </a:r>
            <a:endParaRPr lang="nb-NO" dirty="0"/>
          </a:p>
        </p:txBody>
      </p:sp>
      <p:sp>
        <p:nvSpPr>
          <p:cNvPr id="3" name="Plassholder for innhold 2"/>
          <p:cNvSpPr>
            <a:spLocks noGrp="1"/>
          </p:cNvSpPr>
          <p:nvPr>
            <p:ph idx="1"/>
          </p:nvPr>
        </p:nvSpPr>
        <p:spPr>
          <a:xfrm>
            <a:off x="838200" y="1825625"/>
            <a:ext cx="5993674" cy="4351338"/>
          </a:xfrm>
        </p:spPr>
        <p:txBody>
          <a:bodyPr>
            <a:normAutofit/>
          </a:bodyPr>
          <a:lstStyle/>
          <a:p>
            <a:r>
              <a:rPr lang="nn-NO" sz="2200" dirty="0" smtClean="0"/>
              <a:t>Hormon er stoff som blir sloppe ut i blodet frå </a:t>
            </a:r>
            <a:r>
              <a:rPr lang="nn-NO" sz="2200" i="1" dirty="0" smtClean="0"/>
              <a:t>kjertelceller</a:t>
            </a:r>
            <a:r>
              <a:rPr lang="nn-NO" sz="2200" dirty="0" smtClean="0"/>
              <a:t>.</a:t>
            </a:r>
          </a:p>
          <a:p>
            <a:r>
              <a:rPr lang="nn-NO" sz="2200" dirty="0" smtClean="0"/>
              <a:t>Hormon verkar på bestemte </a:t>
            </a:r>
            <a:r>
              <a:rPr lang="nn-NO" sz="2200" i="1" dirty="0" smtClean="0"/>
              <a:t>målceller</a:t>
            </a:r>
            <a:r>
              <a:rPr lang="nn-NO" sz="2200" dirty="0" smtClean="0"/>
              <a:t> som er bestemte stader i kroppen.</a:t>
            </a:r>
          </a:p>
          <a:p>
            <a:r>
              <a:rPr lang="nn-NO" sz="2200" dirty="0" smtClean="0"/>
              <a:t>Når hormonet er bunde til overflata til riktig målcelle, skjer det ein bestemt respons.</a:t>
            </a:r>
          </a:p>
          <a:p>
            <a:r>
              <a:rPr lang="nn-NO" sz="2200" dirty="0" smtClean="0"/>
              <a:t>Diskuter: Kva av dette kom fram i puslespelleiken som modell på hormon – og kva kom ikkje fram? </a:t>
            </a:r>
            <a:endParaRPr lang="nn-NO" sz="22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70" y="311330"/>
            <a:ext cx="3117670" cy="6235340"/>
          </a:xfrm>
          <a:prstGeom prst="rect">
            <a:avLst/>
          </a:prstGeom>
        </p:spPr>
      </p:pic>
      <p:sp>
        <p:nvSpPr>
          <p:cNvPr id="6" name="TekstSylinder 5"/>
          <p:cNvSpPr txBox="1"/>
          <p:nvPr/>
        </p:nvSpPr>
        <p:spPr>
          <a:xfrm>
            <a:off x="1057834" y="5407522"/>
            <a:ext cx="7736541" cy="769441"/>
          </a:xfrm>
          <a:prstGeom prst="rect">
            <a:avLst/>
          </a:prstGeom>
          <a:solidFill>
            <a:srgbClr val="00B0F0"/>
          </a:solidFill>
        </p:spPr>
        <p:txBody>
          <a:bodyPr wrap="square" rtlCol="0">
            <a:spAutoFit/>
          </a:bodyPr>
          <a:lstStyle/>
          <a:p>
            <a:r>
              <a:rPr lang="nb-NO" sz="2200" dirty="0" smtClean="0"/>
              <a:t>	   blir frakta via blodet</a:t>
            </a:r>
          </a:p>
          <a:p>
            <a:r>
              <a:rPr lang="nb-NO" sz="2200" dirty="0" smtClean="0"/>
              <a:t>hormon      --------------&gt;      </a:t>
            </a:r>
            <a:r>
              <a:rPr lang="nb-NO" sz="2200" dirty="0"/>
              <a:t>målcelle </a:t>
            </a:r>
            <a:r>
              <a:rPr lang="nb-NO" sz="2200" dirty="0" smtClean="0"/>
              <a:t> ----------&gt; respons </a:t>
            </a:r>
            <a:endParaRPr lang="nb-NO" sz="2200" dirty="0"/>
          </a:p>
        </p:txBody>
      </p:sp>
      <p:sp>
        <p:nvSpPr>
          <p:cNvPr id="8" name="TekstSylinder 7"/>
          <p:cNvSpPr txBox="1"/>
          <p:nvPr/>
        </p:nvSpPr>
        <p:spPr>
          <a:xfrm>
            <a:off x="5236155" y="5407522"/>
            <a:ext cx="1815353" cy="430887"/>
          </a:xfrm>
          <a:prstGeom prst="rect">
            <a:avLst/>
          </a:prstGeom>
          <a:noFill/>
        </p:spPr>
        <p:txBody>
          <a:bodyPr wrap="square" rtlCol="0">
            <a:spAutoFit/>
          </a:bodyPr>
          <a:lstStyle/>
          <a:p>
            <a:r>
              <a:rPr lang="nb-NO" sz="2200" dirty="0" smtClean="0"/>
              <a:t>fører til</a:t>
            </a:r>
            <a:endParaRPr lang="nb-NO" sz="2200" dirty="0"/>
          </a:p>
        </p:txBody>
      </p:sp>
    </p:spTree>
    <p:extLst>
      <p:ext uri="{BB962C8B-B14F-4D97-AF65-F5344CB8AC3E}">
        <p14:creationId xmlns:p14="http://schemas.microsoft.com/office/powerpoint/2010/main" val="2788460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Venndiagram</a:t>
            </a:r>
            <a:endParaRPr lang="nb-NO" dirty="0"/>
          </a:p>
        </p:txBody>
      </p:sp>
      <p:sp>
        <p:nvSpPr>
          <p:cNvPr id="3" name="Content Placeholder 2"/>
          <p:cNvSpPr>
            <a:spLocks noGrp="1"/>
          </p:cNvSpPr>
          <p:nvPr>
            <p:ph idx="1"/>
          </p:nvPr>
        </p:nvSpPr>
        <p:spPr/>
        <p:txBody>
          <a:bodyPr>
            <a:normAutofit/>
          </a:bodyPr>
          <a:lstStyle/>
          <a:p>
            <a:pPr marL="0" indent="0">
              <a:buNone/>
            </a:pPr>
            <a:r>
              <a:rPr lang="nn-NO" sz="2200" dirty="0" smtClean="0"/>
              <a:t>Lag eit </a:t>
            </a:r>
            <a:r>
              <a:rPr lang="nn-NO" sz="2200" dirty="0" err="1" smtClean="0"/>
              <a:t>venndiagram</a:t>
            </a:r>
            <a:r>
              <a:rPr lang="nn-NO" sz="2200" dirty="0" smtClean="0"/>
              <a:t> der de samanliknar nervesystemet og hormonsystemet. </a:t>
            </a:r>
            <a:endParaRPr lang="nn-NO" sz="2200" dirty="0"/>
          </a:p>
        </p:txBody>
      </p:sp>
      <p:sp>
        <p:nvSpPr>
          <p:cNvPr id="4" name="Ellipse 3"/>
          <p:cNvSpPr/>
          <p:nvPr/>
        </p:nvSpPr>
        <p:spPr>
          <a:xfrm>
            <a:off x="1737360" y="2523671"/>
            <a:ext cx="4036423" cy="40469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p:cNvSpPr/>
          <p:nvPr/>
        </p:nvSpPr>
        <p:spPr>
          <a:xfrm>
            <a:off x="3875314" y="2523671"/>
            <a:ext cx="4036423" cy="40469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2756263" y="2821577"/>
            <a:ext cx="1724297" cy="369332"/>
          </a:xfrm>
          <a:prstGeom prst="rect">
            <a:avLst/>
          </a:prstGeom>
          <a:noFill/>
        </p:spPr>
        <p:txBody>
          <a:bodyPr wrap="square" rtlCol="0">
            <a:spAutoFit/>
          </a:bodyPr>
          <a:lstStyle/>
          <a:p>
            <a:r>
              <a:rPr lang="nb-NO" dirty="0" smtClean="0"/>
              <a:t>Nervesystemet </a:t>
            </a:r>
            <a:endParaRPr lang="nb-NO" dirty="0"/>
          </a:p>
        </p:txBody>
      </p:sp>
      <p:sp>
        <p:nvSpPr>
          <p:cNvPr id="7" name="TekstSylinder 6"/>
          <p:cNvSpPr txBox="1"/>
          <p:nvPr/>
        </p:nvSpPr>
        <p:spPr>
          <a:xfrm>
            <a:off x="5339443" y="2821577"/>
            <a:ext cx="1884317" cy="369332"/>
          </a:xfrm>
          <a:prstGeom prst="rect">
            <a:avLst/>
          </a:prstGeom>
          <a:noFill/>
        </p:spPr>
        <p:txBody>
          <a:bodyPr wrap="square" rtlCol="0">
            <a:spAutoFit/>
          </a:bodyPr>
          <a:lstStyle/>
          <a:p>
            <a:r>
              <a:rPr lang="nb-NO" dirty="0" smtClean="0"/>
              <a:t>Hormonsystemet </a:t>
            </a:r>
            <a:endParaRPr lang="nb-NO" dirty="0"/>
          </a:p>
        </p:txBody>
      </p:sp>
    </p:spTree>
    <p:extLst>
      <p:ext uri="{BB962C8B-B14F-4D97-AF65-F5344CB8AC3E}">
        <p14:creationId xmlns:p14="http://schemas.microsoft.com/office/powerpoint/2010/main" val="4067042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Samanlikning nerve- og hormonsystemet</a:t>
            </a:r>
            <a:endParaRPr lang="nn-NO" dirty="0"/>
          </a:p>
        </p:txBody>
      </p:sp>
      <p:sp>
        <p:nvSpPr>
          <p:cNvPr id="3" name="Plassholder for innhold 2"/>
          <p:cNvSpPr>
            <a:spLocks noGrp="1"/>
          </p:cNvSpPr>
          <p:nvPr>
            <p:ph idx="1"/>
          </p:nvPr>
        </p:nvSpPr>
        <p:spPr/>
        <p:txBody>
          <a:bodyPr>
            <a:normAutofit/>
          </a:bodyPr>
          <a:lstStyle/>
          <a:p>
            <a:pPr marL="0" indent="0">
              <a:buNone/>
            </a:pPr>
            <a:r>
              <a:rPr lang="nn-NO" sz="2200" dirty="0" smtClean="0"/>
              <a:t>Begge: </a:t>
            </a:r>
          </a:p>
          <a:p>
            <a:pPr lvl="1"/>
            <a:r>
              <a:rPr lang="nn-NO" sz="2200" b="1" dirty="0" smtClean="0"/>
              <a:t>Informasjon</a:t>
            </a:r>
            <a:r>
              <a:rPr lang="nn-NO" sz="2200" dirty="0" smtClean="0"/>
              <a:t> gjer at det blir sendt </a:t>
            </a:r>
            <a:r>
              <a:rPr lang="nn-NO" sz="2200" b="1" dirty="0" smtClean="0"/>
              <a:t>signal</a:t>
            </a:r>
            <a:r>
              <a:rPr lang="nn-NO" sz="2200" dirty="0" smtClean="0"/>
              <a:t> til målceller som igjen fører til ein </a:t>
            </a:r>
            <a:r>
              <a:rPr lang="nn-NO" sz="2200" b="1" dirty="0" smtClean="0"/>
              <a:t>respons</a:t>
            </a:r>
            <a:r>
              <a:rPr lang="nn-NO" sz="2200" dirty="0" smtClean="0"/>
              <a:t> ein bestemt stad</a:t>
            </a:r>
          </a:p>
          <a:p>
            <a:pPr marL="0" indent="0">
              <a:buNone/>
            </a:pPr>
            <a:r>
              <a:rPr lang="nn-NO" sz="2200" dirty="0" smtClean="0"/>
              <a:t>Berre nervesystemet:</a:t>
            </a:r>
          </a:p>
          <a:p>
            <a:pPr lvl="1"/>
            <a:r>
              <a:rPr lang="nn-NO" sz="2200" dirty="0" smtClean="0"/>
              <a:t>veldig raske signal</a:t>
            </a:r>
          </a:p>
          <a:p>
            <a:pPr lvl="1"/>
            <a:r>
              <a:rPr lang="nn-NO" sz="2200" dirty="0" smtClean="0"/>
              <a:t>elektrisk og kjemisk signal til målceller gjennom </a:t>
            </a:r>
            <a:r>
              <a:rPr lang="nn-NO" sz="2200" b="1" dirty="0" smtClean="0"/>
              <a:t>nerveceller</a:t>
            </a:r>
          </a:p>
          <a:p>
            <a:pPr lvl="1"/>
            <a:r>
              <a:rPr lang="nn-NO" sz="2200" dirty="0" smtClean="0"/>
              <a:t>over kort tid (for eksempel pupillrefleks, bevegelse)</a:t>
            </a:r>
          </a:p>
          <a:p>
            <a:pPr marL="0" indent="0">
              <a:buNone/>
            </a:pPr>
            <a:r>
              <a:rPr lang="nn-NO" sz="2200" dirty="0" smtClean="0"/>
              <a:t>Berre hormonsystemet:</a:t>
            </a:r>
          </a:p>
          <a:p>
            <a:pPr lvl="1"/>
            <a:r>
              <a:rPr lang="nn-NO" sz="2200" dirty="0" smtClean="0"/>
              <a:t>litt treigare signal</a:t>
            </a:r>
          </a:p>
          <a:p>
            <a:pPr lvl="1"/>
            <a:r>
              <a:rPr lang="nn-NO" sz="2200" dirty="0" smtClean="0"/>
              <a:t>kjertelceller sender ut kjemisk signal (hormon) til målceller gjennom </a:t>
            </a:r>
            <a:r>
              <a:rPr lang="nn-NO" sz="2200" b="1" dirty="0" smtClean="0"/>
              <a:t>blodet</a:t>
            </a:r>
          </a:p>
          <a:p>
            <a:pPr lvl="1"/>
            <a:r>
              <a:rPr lang="nn-NO" sz="2200" dirty="0" smtClean="0"/>
              <a:t>langtidsverkande (for eksempel vekst)</a:t>
            </a:r>
          </a:p>
          <a:p>
            <a:endParaRPr lang="nb-NO" dirty="0"/>
          </a:p>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0873" y="3279502"/>
            <a:ext cx="2299062" cy="1149532"/>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519" y="4477973"/>
            <a:ext cx="1105990" cy="2211978"/>
          </a:xfrm>
          <a:prstGeom prst="rect">
            <a:avLst/>
          </a:prstGeom>
        </p:spPr>
      </p:pic>
    </p:spTree>
    <p:extLst>
      <p:ext uri="{BB962C8B-B14F-4D97-AF65-F5344CB8AC3E}">
        <p14:creationId xmlns:p14="http://schemas.microsoft.com/office/powerpoint/2010/main" val="823810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Hormonhermarar</a:t>
            </a:r>
            <a:endParaRPr lang="nn-NO" dirty="0"/>
          </a:p>
        </p:txBody>
      </p:sp>
      <p:sp>
        <p:nvSpPr>
          <p:cNvPr id="3" name="Plassholder for innhold 2"/>
          <p:cNvSpPr>
            <a:spLocks noGrp="1"/>
          </p:cNvSpPr>
          <p:nvPr>
            <p:ph idx="1"/>
          </p:nvPr>
        </p:nvSpPr>
        <p:spPr>
          <a:xfrm>
            <a:off x="838200" y="1825625"/>
            <a:ext cx="4491446" cy="4351338"/>
          </a:xfrm>
        </p:spPr>
        <p:txBody>
          <a:bodyPr>
            <a:normAutofit/>
          </a:bodyPr>
          <a:lstStyle/>
          <a:p>
            <a:r>
              <a:rPr lang="nn-NO" sz="2200" dirty="0" smtClean="0"/>
              <a:t>Stoff som liknar på og verkar som hormon.</a:t>
            </a:r>
          </a:p>
          <a:p>
            <a:r>
              <a:rPr lang="nn-NO" sz="2200" dirty="0" smtClean="0"/>
              <a:t>Kan ha skadeleg verknad på oss som ikkje kan rettast opp.</a:t>
            </a:r>
          </a:p>
          <a:p>
            <a:r>
              <a:rPr lang="nn-NO" sz="2200" dirty="0" smtClean="0"/>
              <a:t>Kan finnast i for eksempel kosmetiske produkt, mat og medisinar.  </a:t>
            </a:r>
          </a:p>
          <a:p>
            <a:r>
              <a:rPr lang="nn-NO" sz="2200" dirty="0" smtClean="0"/>
              <a:t>P-piller er ei form for hormonherming. </a:t>
            </a:r>
          </a:p>
          <a:p>
            <a:endParaRPr lang="nb-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435" y="1825625"/>
            <a:ext cx="5852160" cy="4389120"/>
          </a:xfrm>
          <a:prstGeom prst="rect">
            <a:avLst/>
          </a:prstGeom>
        </p:spPr>
      </p:pic>
    </p:spTree>
    <p:extLst>
      <p:ext uri="{BB962C8B-B14F-4D97-AF65-F5344CB8AC3E}">
        <p14:creationId xmlns:p14="http://schemas.microsoft.com/office/powerpoint/2010/main" val="2427951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dirty="0"/>
              <a:t>Hormonhermarar</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821763"/>
              </p:ext>
            </p:extLst>
          </p:nvPr>
        </p:nvGraphicFramePr>
        <p:xfrm>
          <a:off x="6383817" y="1690688"/>
          <a:ext cx="4855464" cy="2651760"/>
        </p:xfrm>
        <a:graphic>
          <a:graphicData uri="http://schemas.openxmlformats.org/drawingml/2006/table">
            <a:tbl>
              <a:tblPr firstRow="1" bandRow="1">
                <a:tableStyleId>{69012ECD-51FC-41F1-AA8D-1B2483CD663E}</a:tableStyleId>
              </a:tblPr>
              <a:tblGrid>
                <a:gridCol w="4855464">
                  <a:extLst>
                    <a:ext uri="{9D8B030D-6E8A-4147-A177-3AD203B41FA5}">
                      <a16:colId xmlns:a16="http://schemas.microsoft.com/office/drawing/2014/main" val="2569593456"/>
                    </a:ext>
                  </a:extLst>
                </a:gridCol>
              </a:tblGrid>
              <a:tr h="134620">
                <a:tc>
                  <a:txBody>
                    <a:bodyPr/>
                    <a:lstStyle/>
                    <a:p>
                      <a:r>
                        <a:rPr lang="nn-NO" sz="2200" noProof="0" dirty="0" smtClean="0"/>
                        <a:t>Hormonhermande</a:t>
                      </a:r>
                      <a:r>
                        <a:rPr lang="nn-NO" sz="2200" baseline="0" noProof="0" dirty="0" smtClean="0"/>
                        <a:t> stoff</a:t>
                      </a:r>
                      <a:endParaRPr lang="nn-NO" sz="2200" noProof="0" dirty="0">
                        <a:latin typeface="+mj-lt"/>
                      </a:endParaRPr>
                    </a:p>
                  </a:txBody>
                  <a:tcPr/>
                </a:tc>
                <a:extLst>
                  <a:ext uri="{0D108BD9-81ED-4DB2-BD59-A6C34878D82A}">
                    <a16:rowId xmlns:a16="http://schemas.microsoft.com/office/drawing/2014/main" val="2057312254"/>
                  </a:ext>
                </a:extLst>
              </a:tr>
              <a:tr h="370840">
                <a:tc>
                  <a:txBody>
                    <a:bodyPr/>
                    <a:lstStyle/>
                    <a:p>
                      <a:pPr>
                        <a:lnSpc>
                          <a:spcPct val="107000"/>
                        </a:lnSpc>
                        <a:spcAft>
                          <a:spcPts val="0"/>
                        </a:spcAft>
                      </a:pPr>
                      <a:r>
                        <a:rPr lang="nn-NO" sz="2200" noProof="0" dirty="0" err="1" smtClean="0">
                          <a:effectLst/>
                        </a:rPr>
                        <a:t>Bisfenol</a:t>
                      </a:r>
                      <a:r>
                        <a:rPr lang="nn-NO" sz="2200" noProof="0" dirty="0" smtClean="0">
                          <a:effectLst/>
                        </a:rPr>
                        <a:t> A</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0100835"/>
                  </a:ext>
                </a:extLst>
              </a:tr>
              <a:tr h="370840">
                <a:tc>
                  <a:txBody>
                    <a:bodyPr/>
                    <a:lstStyle/>
                    <a:p>
                      <a:pPr>
                        <a:lnSpc>
                          <a:spcPct val="107000"/>
                        </a:lnSpc>
                        <a:spcAft>
                          <a:spcPts val="0"/>
                        </a:spcAft>
                      </a:pPr>
                      <a:r>
                        <a:rPr lang="nn-NO" sz="2200" noProof="0" dirty="0" err="1" smtClean="0">
                          <a:effectLst/>
                        </a:rPr>
                        <a:t>Ftalat</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236935"/>
                  </a:ext>
                </a:extLst>
              </a:tr>
              <a:tr h="370840">
                <a:tc>
                  <a:txBody>
                    <a:bodyPr/>
                    <a:lstStyle/>
                    <a:p>
                      <a:pPr>
                        <a:lnSpc>
                          <a:spcPct val="107000"/>
                        </a:lnSpc>
                        <a:spcAft>
                          <a:spcPts val="0"/>
                        </a:spcAft>
                      </a:pPr>
                      <a:r>
                        <a:rPr lang="nn-NO" sz="2200" noProof="0" dirty="0" err="1" smtClean="0">
                          <a:effectLst/>
                        </a:rPr>
                        <a:t>Nonyl</a:t>
                      </a:r>
                      <a:r>
                        <a:rPr lang="nn-NO" sz="2200" noProof="0" dirty="0" smtClean="0">
                          <a:effectLst/>
                        </a:rPr>
                        <a:t>-</a:t>
                      </a:r>
                      <a:r>
                        <a:rPr lang="nn-NO" sz="2200" baseline="0" noProof="0" dirty="0" smtClean="0">
                          <a:effectLst/>
                        </a:rPr>
                        <a:t> og </a:t>
                      </a:r>
                      <a:r>
                        <a:rPr lang="nn-NO" sz="2200" baseline="0" noProof="0" dirty="0" err="1" smtClean="0">
                          <a:effectLst/>
                        </a:rPr>
                        <a:t>oktylfenolar</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512554"/>
                  </a:ext>
                </a:extLst>
              </a:tr>
              <a:tr h="370840">
                <a:tc>
                  <a:txBody>
                    <a:bodyPr/>
                    <a:lstStyle/>
                    <a:p>
                      <a:pPr>
                        <a:lnSpc>
                          <a:spcPct val="107000"/>
                        </a:lnSpc>
                        <a:spcAft>
                          <a:spcPts val="0"/>
                        </a:spcAft>
                      </a:pPr>
                      <a:r>
                        <a:rPr lang="nn-NO" sz="2200" noProof="0" dirty="0" smtClean="0">
                          <a:effectLst/>
                        </a:rPr>
                        <a:t>PCB</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206266"/>
                  </a:ext>
                </a:extLst>
              </a:tr>
              <a:tr h="370840">
                <a:tc>
                  <a:txBody>
                    <a:bodyPr/>
                    <a:lstStyle/>
                    <a:p>
                      <a:pPr>
                        <a:lnSpc>
                          <a:spcPct val="107000"/>
                        </a:lnSpc>
                        <a:spcAft>
                          <a:spcPts val="0"/>
                        </a:spcAft>
                      </a:pPr>
                      <a:r>
                        <a:rPr lang="nn-NO" sz="2200" noProof="0" dirty="0" smtClean="0">
                          <a:effectLst/>
                        </a:rPr>
                        <a:t>Tinnorganiske sambindingar (TBT og TFT)</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618634"/>
                  </a:ext>
                </a:extLst>
              </a:tr>
              <a:tr h="370840">
                <a:tc>
                  <a:txBody>
                    <a:bodyPr/>
                    <a:lstStyle/>
                    <a:p>
                      <a:pPr>
                        <a:lnSpc>
                          <a:spcPct val="107000"/>
                        </a:lnSpc>
                        <a:spcAft>
                          <a:spcPts val="0"/>
                        </a:spcAft>
                      </a:pPr>
                      <a:r>
                        <a:rPr lang="nn-NO" sz="2200" noProof="0" dirty="0" err="1" smtClean="0">
                          <a:effectLst/>
                        </a:rPr>
                        <a:t>Paraben</a:t>
                      </a:r>
                      <a:endParaRPr lang="nn-NO" sz="22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115043"/>
                  </a:ext>
                </a:extLst>
              </a:tr>
            </a:tbl>
          </a:graphicData>
        </a:graphic>
      </p:graphicFrame>
      <p:sp>
        <p:nvSpPr>
          <p:cNvPr id="6" name="TextBox 5"/>
          <p:cNvSpPr txBox="1"/>
          <p:nvPr/>
        </p:nvSpPr>
        <p:spPr>
          <a:xfrm>
            <a:off x="832105" y="1673352"/>
            <a:ext cx="5111496" cy="1661993"/>
          </a:xfrm>
          <a:prstGeom prst="rect">
            <a:avLst/>
          </a:prstGeom>
          <a:noFill/>
        </p:spPr>
        <p:txBody>
          <a:bodyPr wrap="square" rtlCol="0">
            <a:spAutoFit/>
          </a:bodyPr>
          <a:lstStyle/>
          <a:p>
            <a:r>
              <a:rPr lang="nn-NO" sz="2200" dirty="0" smtClean="0"/>
              <a:t>Undersøk innhaldslista til produktet. </a:t>
            </a:r>
            <a:br>
              <a:rPr lang="nn-NO" sz="2200" dirty="0" smtClean="0"/>
            </a:br>
            <a:r>
              <a:rPr lang="nn-NO" sz="2200" dirty="0" smtClean="0"/>
              <a:t>Kan de finne nokre av dei hormonhermande stoffa frå tabellen?</a:t>
            </a:r>
            <a:r>
              <a:rPr lang="nn-NO" dirty="0" smtClean="0"/>
              <a:t> </a:t>
            </a:r>
          </a:p>
          <a:p>
            <a:endParaRPr lang="nb-NO" dirty="0"/>
          </a:p>
          <a:p>
            <a:endParaRPr lang="nb-NO" dirty="0"/>
          </a:p>
        </p:txBody>
      </p:sp>
    </p:spTree>
    <p:extLst>
      <p:ext uri="{BB962C8B-B14F-4D97-AF65-F5344CB8AC3E}">
        <p14:creationId xmlns:p14="http://schemas.microsoft.com/office/powerpoint/2010/main" val="1267347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Nøkkelsetningar</a:t>
            </a:r>
            <a:endParaRPr lang="nb-NO" dirty="0"/>
          </a:p>
        </p:txBody>
      </p:sp>
      <p:sp>
        <p:nvSpPr>
          <p:cNvPr id="3" name="Plassholder for innhold 2"/>
          <p:cNvSpPr>
            <a:spLocks noGrp="1"/>
          </p:cNvSpPr>
          <p:nvPr>
            <p:ph idx="1"/>
          </p:nvPr>
        </p:nvSpPr>
        <p:spPr/>
        <p:txBody>
          <a:bodyPr>
            <a:normAutofit/>
          </a:bodyPr>
          <a:lstStyle/>
          <a:p>
            <a:r>
              <a:rPr lang="nn-NO" sz="2200" dirty="0" smtClean="0"/>
              <a:t>Hormonsystemet regulerer prosessar i kroppen ved at hormon blir sende med </a:t>
            </a:r>
            <a:r>
              <a:rPr lang="nn-NO" sz="2200" dirty="0" smtClean="0">
                <a:solidFill>
                  <a:schemeClr val="bg2">
                    <a:lumMod val="75000"/>
                  </a:schemeClr>
                </a:solidFill>
              </a:rPr>
              <a:t>            </a:t>
            </a:r>
            <a:r>
              <a:rPr lang="nn-NO" sz="2200" dirty="0" smtClean="0"/>
              <a:t> for å gi signal til bestemte stader i kroppen.</a:t>
            </a:r>
          </a:p>
          <a:p>
            <a:r>
              <a:rPr lang="nn-NO" sz="2200" dirty="0" smtClean="0"/>
              <a:t>Nervesystemet tar inn, omarbeider og reagerer på informasjon ved å sende elektriske signal gjennom                           til bestemte stader i kroppen.</a:t>
            </a:r>
          </a:p>
          <a:p>
            <a:r>
              <a:rPr lang="nn-NO" sz="2200" dirty="0" smtClean="0"/>
              <a:t>Hormonhermarar er stoff som liknar på                   og dermed påverkar hormonbalansen i kroppen.</a:t>
            </a:r>
          </a:p>
          <a:p>
            <a:endParaRPr lang="nb-NO" sz="2200" dirty="0"/>
          </a:p>
        </p:txBody>
      </p:sp>
      <p:sp>
        <p:nvSpPr>
          <p:cNvPr id="4" name="TekstSylinder 3"/>
          <p:cNvSpPr txBox="1"/>
          <p:nvPr/>
        </p:nvSpPr>
        <p:spPr>
          <a:xfrm>
            <a:off x="9961361" y="1778970"/>
            <a:ext cx="966652" cy="430887"/>
          </a:xfrm>
          <a:prstGeom prst="rect">
            <a:avLst/>
          </a:prstGeom>
          <a:noFill/>
        </p:spPr>
        <p:txBody>
          <a:bodyPr wrap="square" rtlCol="0">
            <a:spAutoFit/>
          </a:bodyPr>
          <a:lstStyle/>
          <a:p>
            <a:r>
              <a:rPr lang="nb-NO" sz="2200" dirty="0" smtClean="0">
                <a:solidFill>
                  <a:srgbClr val="C00000"/>
                </a:solidFill>
              </a:rPr>
              <a:t>blodet</a:t>
            </a:r>
            <a:endParaRPr lang="nb-NO" sz="2200" dirty="0">
              <a:solidFill>
                <a:srgbClr val="C00000"/>
              </a:solidFill>
            </a:endParaRPr>
          </a:p>
        </p:txBody>
      </p:sp>
      <p:sp>
        <p:nvSpPr>
          <p:cNvPr id="5" name="TekstSylinder 4"/>
          <p:cNvSpPr txBox="1"/>
          <p:nvPr/>
        </p:nvSpPr>
        <p:spPr>
          <a:xfrm>
            <a:off x="2963401" y="2821576"/>
            <a:ext cx="1632857" cy="430887"/>
          </a:xfrm>
          <a:prstGeom prst="rect">
            <a:avLst/>
          </a:prstGeom>
          <a:noFill/>
        </p:spPr>
        <p:txBody>
          <a:bodyPr wrap="square" rtlCol="0">
            <a:spAutoFit/>
          </a:bodyPr>
          <a:lstStyle/>
          <a:p>
            <a:r>
              <a:rPr lang="nb-NO" sz="2200" dirty="0">
                <a:solidFill>
                  <a:srgbClr val="C00000"/>
                </a:solidFill>
              </a:rPr>
              <a:t>nerveceller</a:t>
            </a:r>
          </a:p>
        </p:txBody>
      </p:sp>
      <p:sp>
        <p:nvSpPr>
          <p:cNvPr id="6" name="TekstSylinder 5"/>
          <p:cNvSpPr txBox="1"/>
          <p:nvPr/>
        </p:nvSpPr>
        <p:spPr>
          <a:xfrm>
            <a:off x="5590903" y="3252463"/>
            <a:ext cx="1541417" cy="430887"/>
          </a:xfrm>
          <a:prstGeom prst="rect">
            <a:avLst/>
          </a:prstGeom>
          <a:noFill/>
        </p:spPr>
        <p:txBody>
          <a:bodyPr wrap="square" rtlCol="0">
            <a:spAutoFit/>
          </a:bodyPr>
          <a:lstStyle/>
          <a:p>
            <a:r>
              <a:rPr lang="nb-NO" sz="2200" dirty="0" smtClean="0">
                <a:solidFill>
                  <a:srgbClr val="C00000"/>
                </a:solidFill>
              </a:rPr>
              <a:t>hormon</a:t>
            </a:r>
            <a:endParaRPr lang="nb-NO" sz="2200" dirty="0">
              <a:solidFill>
                <a:srgbClr val="C00000"/>
              </a:solidFill>
            </a:endParaRPr>
          </a:p>
        </p:txBody>
      </p:sp>
    </p:spTree>
    <p:extLst>
      <p:ext uri="{BB962C8B-B14F-4D97-AF65-F5344CB8AC3E}">
        <p14:creationId xmlns:p14="http://schemas.microsoft.com/office/powerpoint/2010/main" val="18281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Tilbake til oppdraget</a:t>
            </a:r>
            <a:endParaRPr lang="nb-NO" dirty="0"/>
          </a:p>
        </p:txBody>
      </p:sp>
      <p:sp>
        <p:nvSpPr>
          <p:cNvPr id="3" name="Plassholder for innhold 2"/>
          <p:cNvSpPr>
            <a:spLocks noGrp="1"/>
          </p:cNvSpPr>
          <p:nvPr>
            <p:ph idx="1"/>
          </p:nvPr>
        </p:nvSpPr>
        <p:spPr>
          <a:xfrm>
            <a:off x="883920" y="1853057"/>
            <a:ext cx="10515600" cy="4351338"/>
          </a:xfrm>
        </p:spPr>
        <p:txBody>
          <a:bodyPr>
            <a:normAutofit/>
          </a:bodyPr>
          <a:lstStyle/>
          <a:p>
            <a:pPr marL="0" indent="0">
              <a:buNone/>
            </a:pPr>
            <a:r>
              <a:rPr lang="nn-NO" sz="2200" dirty="0" smtClean="0"/>
              <a:t>Kva er årsaka til symptoma til Maren?</a:t>
            </a:r>
          </a:p>
          <a:p>
            <a:pPr marL="0" indent="0">
              <a:buNone/>
            </a:pPr>
            <a:r>
              <a:rPr lang="nn-NO" sz="2200" dirty="0" smtClean="0"/>
              <a:t>Fyll inn i skjemaet: </a:t>
            </a:r>
          </a:p>
          <a:p>
            <a:pPr lvl="1"/>
            <a:r>
              <a:rPr lang="nn-NO" sz="2200" dirty="0" smtClean="0"/>
              <a:t>Symptoma til Maren</a:t>
            </a:r>
          </a:p>
          <a:p>
            <a:pPr lvl="1"/>
            <a:r>
              <a:rPr lang="nn-NO" sz="2200" dirty="0" smtClean="0"/>
              <a:t>Forslag til årsak med grunngiving. Grunngi også kva de meiner det </a:t>
            </a:r>
            <a:r>
              <a:rPr lang="nn-NO" sz="2200" i="1" dirty="0" smtClean="0"/>
              <a:t>ikkje</a:t>
            </a:r>
            <a:r>
              <a:rPr lang="nn-NO" sz="2200" dirty="0" smtClean="0"/>
              <a:t> er.</a:t>
            </a:r>
          </a:p>
          <a:p>
            <a:pPr lvl="1"/>
            <a:r>
              <a:rPr lang="nn-NO" sz="2200" dirty="0" smtClean="0"/>
              <a:t>Bruk nettsidene de har fått til å finne informasjon.</a:t>
            </a:r>
          </a:p>
          <a:p>
            <a:pPr lvl="1"/>
            <a:endParaRPr lang="nb-NO" sz="2200" dirty="0" smtClean="0"/>
          </a:p>
        </p:txBody>
      </p:sp>
    </p:spTree>
    <p:extLst>
      <p:ext uri="{BB962C8B-B14F-4D97-AF65-F5344CB8AC3E}">
        <p14:creationId xmlns:p14="http://schemas.microsoft.com/office/powerpoint/2010/main" val="1816686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2960" y="587194"/>
            <a:ext cx="7173686" cy="1325563"/>
          </a:xfrm>
        </p:spPr>
        <p:txBody>
          <a:bodyPr/>
          <a:lstStyle/>
          <a:p>
            <a:r>
              <a:rPr lang="nb-NO" dirty="0" smtClean="0"/>
              <a:t>Økt 4</a:t>
            </a:r>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0926" y="926307"/>
            <a:ext cx="7332616" cy="4888410"/>
          </a:xfrm>
          <a:prstGeom prst="rect">
            <a:avLst/>
          </a:prstGeom>
        </p:spPr>
      </p:pic>
    </p:spTree>
    <p:extLst>
      <p:ext uri="{BB962C8B-B14F-4D97-AF65-F5344CB8AC3E}">
        <p14:creationId xmlns:p14="http://schemas.microsoft.com/office/powerpoint/2010/main" val="244190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Historia til Maren</a:t>
            </a:r>
            <a:endParaRPr lang="nb-NO" dirty="0"/>
          </a:p>
        </p:txBody>
      </p:sp>
      <p:sp>
        <p:nvSpPr>
          <p:cNvPr id="3" name="Content Placeholder 2"/>
          <p:cNvSpPr>
            <a:spLocks noGrp="1"/>
          </p:cNvSpPr>
          <p:nvPr>
            <p:ph idx="1"/>
          </p:nvPr>
        </p:nvSpPr>
        <p:spPr>
          <a:xfrm>
            <a:off x="838200" y="1825625"/>
            <a:ext cx="6113929" cy="4351338"/>
          </a:xfrm>
        </p:spPr>
        <p:txBody>
          <a:bodyPr>
            <a:normAutofit/>
          </a:bodyPr>
          <a:lstStyle/>
          <a:p>
            <a:pPr marL="0" indent="0">
              <a:buNone/>
            </a:pPr>
            <a:r>
              <a:rPr lang="nn-NO" sz="2200" dirty="0" smtClean="0"/>
              <a:t>Maren i klasse 9C har oppført seg annleis i det siste. Ho er til vanleg ei stille og roleg jente, men i det siste har humøret endra seg. Ho blir fortare sinna og kan hisse seg opp over småting. Humøret svingar veldig opp og ned. Ho er veldig opptatt av kosthald og trening og brukar mykje tid på å tenke over kva og når ho skal ete. Bortsett frå treninga held ho seg mykje for seg sjølv og har distansert seg frå vener dei siste vekene. </a:t>
            </a:r>
            <a:endParaRPr lang="nn-NO" sz="2200"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0260" y="1502937"/>
            <a:ext cx="2548133" cy="3907544"/>
          </a:xfrm>
          <a:prstGeom prst="rect">
            <a:avLst/>
          </a:prstGeom>
        </p:spPr>
      </p:pic>
    </p:spTree>
    <p:extLst>
      <p:ext uri="{BB962C8B-B14F-4D97-AF65-F5344CB8AC3E}">
        <p14:creationId xmlns:p14="http://schemas.microsoft.com/office/powerpoint/2010/main" val="3958204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Teikneserie: Kva seier helsesjukepleiar?</a:t>
            </a:r>
            <a:endParaRPr lang="nn-NO" dirty="0"/>
          </a:p>
        </p:txBody>
      </p:sp>
      <p:sp>
        <p:nvSpPr>
          <p:cNvPr id="3" name="Plassholder for innhold 2"/>
          <p:cNvSpPr>
            <a:spLocks noGrp="1"/>
          </p:cNvSpPr>
          <p:nvPr>
            <p:ph idx="1"/>
          </p:nvPr>
        </p:nvSpPr>
        <p:spPr/>
        <p:txBody>
          <a:bodyPr>
            <a:normAutofit/>
          </a:bodyPr>
          <a:lstStyle/>
          <a:p>
            <a:pPr marL="0" indent="0">
              <a:buNone/>
            </a:pPr>
            <a:r>
              <a:rPr lang="nn-NO" sz="2200" dirty="0" smtClean="0"/>
              <a:t>Som helsesjukepleiar er det viktig å kunne gi råd til elevar som har det vanskeleg. </a:t>
            </a:r>
          </a:p>
          <a:p>
            <a:pPr marL="0" indent="0">
              <a:buNone/>
            </a:pPr>
            <a:r>
              <a:rPr lang="nn-NO" sz="2200" dirty="0" smtClean="0"/>
              <a:t>De skal nå fylle inn tekst i denne teikneserien. Kva seier helsesjukepleiaren til anten Maren eller Morten for å forklare skadeverknadar og gi råd?</a:t>
            </a:r>
            <a:endParaRPr lang="nn-NO" sz="2200" dirty="0"/>
          </a:p>
        </p:txBody>
      </p:sp>
      <p:pic>
        <p:nvPicPr>
          <p:cNvPr id="12" name="Bilde 11"/>
          <p:cNvPicPr>
            <a:picLocks noChangeAspect="1"/>
          </p:cNvPicPr>
          <p:nvPr/>
        </p:nvPicPr>
        <p:blipFill>
          <a:blip r:embed="rId2"/>
          <a:stretch>
            <a:fillRect/>
          </a:stretch>
        </p:blipFill>
        <p:spPr>
          <a:xfrm>
            <a:off x="838200" y="3657599"/>
            <a:ext cx="3450554" cy="1962444"/>
          </a:xfrm>
          <a:prstGeom prst="rect">
            <a:avLst/>
          </a:prstGeom>
        </p:spPr>
      </p:pic>
      <p:pic>
        <p:nvPicPr>
          <p:cNvPr id="13" name="Bilde 12"/>
          <p:cNvPicPr>
            <a:picLocks noChangeAspect="1"/>
          </p:cNvPicPr>
          <p:nvPr/>
        </p:nvPicPr>
        <p:blipFill>
          <a:blip r:embed="rId3"/>
          <a:stretch>
            <a:fillRect/>
          </a:stretch>
        </p:blipFill>
        <p:spPr>
          <a:xfrm>
            <a:off x="4628574" y="3694916"/>
            <a:ext cx="3328748" cy="1887810"/>
          </a:xfrm>
          <a:prstGeom prst="rect">
            <a:avLst/>
          </a:prstGeom>
        </p:spPr>
      </p:pic>
      <p:pic>
        <p:nvPicPr>
          <p:cNvPr id="14" name="Bilde 13"/>
          <p:cNvPicPr>
            <a:picLocks noChangeAspect="1"/>
          </p:cNvPicPr>
          <p:nvPr/>
        </p:nvPicPr>
        <p:blipFill>
          <a:blip r:embed="rId4"/>
          <a:stretch>
            <a:fillRect/>
          </a:stretch>
        </p:blipFill>
        <p:spPr>
          <a:xfrm>
            <a:off x="8298616" y="3694916"/>
            <a:ext cx="3395004" cy="1975022"/>
          </a:xfrm>
          <a:prstGeom prst="rect">
            <a:avLst/>
          </a:prstGeom>
        </p:spPr>
      </p:pic>
    </p:spTree>
    <p:extLst>
      <p:ext uri="{BB962C8B-B14F-4D97-AF65-F5344CB8AC3E}">
        <p14:creationId xmlns:p14="http://schemas.microsoft.com/office/powerpoint/2010/main" val="1235972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Les</a:t>
            </a:r>
            <a:endParaRPr lang="nb-NO" dirty="0"/>
          </a:p>
        </p:txBody>
      </p:sp>
      <p:sp>
        <p:nvSpPr>
          <p:cNvPr id="3" name="Plassholder for innhold 2"/>
          <p:cNvSpPr>
            <a:spLocks noGrp="1"/>
          </p:cNvSpPr>
          <p:nvPr>
            <p:ph idx="1"/>
          </p:nvPr>
        </p:nvSpPr>
        <p:spPr>
          <a:xfrm>
            <a:off x="790575" y="2044700"/>
            <a:ext cx="4267200" cy="4351338"/>
          </a:xfrm>
        </p:spPr>
        <p:txBody>
          <a:bodyPr>
            <a:normAutofit/>
          </a:bodyPr>
          <a:lstStyle/>
          <a:p>
            <a:pPr marL="0" indent="0">
              <a:buNone/>
            </a:pPr>
            <a:r>
              <a:rPr lang="nn-NO" sz="2200" dirty="0" smtClean="0"/>
              <a:t>Les om skadeverknadar av narkotikabruk og anabole steroid, både for den enkelte og for samfunnet rundt.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1" y="2019300"/>
            <a:ext cx="4486274" cy="2990849"/>
          </a:xfrm>
          <a:prstGeom prst="rect">
            <a:avLst/>
          </a:prstGeom>
        </p:spPr>
      </p:pic>
    </p:spTree>
    <p:extLst>
      <p:ext uri="{BB962C8B-B14F-4D97-AF65-F5344CB8AC3E}">
        <p14:creationId xmlns:p14="http://schemas.microsoft.com/office/powerpoint/2010/main" val="1712862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Skriv</a:t>
            </a:r>
            <a:endParaRPr lang="nb-NO" dirty="0"/>
          </a:p>
        </p:txBody>
      </p:sp>
      <p:sp>
        <p:nvSpPr>
          <p:cNvPr id="3" name="Content Placeholder 2"/>
          <p:cNvSpPr>
            <a:spLocks noGrp="1"/>
          </p:cNvSpPr>
          <p:nvPr>
            <p:ph idx="1"/>
          </p:nvPr>
        </p:nvSpPr>
        <p:spPr>
          <a:xfrm>
            <a:off x="838200" y="1825625"/>
            <a:ext cx="4682836" cy="4351338"/>
          </a:xfrm>
        </p:spPr>
        <p:txBody>
          <a:bodyPr>
            <a:normAutofit/>
          </a:bodyPr>
          <a:lstStyle/>
          <a:p>
            <a:pPr marL="0" indent="0">
              <a:buNone/>
            </a:pPr>
            <a:r>
              <a:rPr lang="nn-NO" sz="2200" dirty="0" smtClean="0"/>
              <a:t>Fyll ut tekst i teikneserien om kva du som helsesjukepleiar seier til anten Maren eller Morten.</a:t>
            </a:r>
          </a:p>
          <a:p>
            <a:pPr marL="457200" lvl="1" indent="0">
              <a:buNone/>
            </a:pPr>
            <a:endParaRPr lang="nb-NO" sz="2200"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946" y="1690688"/>
            <a:ext cx="2548133" cy="3907544"/>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92" y="2651751"/>
            <a:ext cx="2831598" cy="4206249"/>
          </a:xfrm>
          <a:prstGeom prst="rect">
            <a:avLst/>
          </a:prstGeom>
        </p:spPr>
      </p:pic>
    </p:spTree>
    <p:extLst>
      <p:ext uri="{BB962C8B-B14F-4D97-AF65-F5344CB8AC3E}">
        <p14:creationId xmlns:p14="http://schemas.microsoft.com/office/powerpoint/2010/main" val="1270524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365125"/>
            <a:ext cx="10974355" cy="1325563"/>
          </a:xfrm>
        </p:spPr>
        <p:txBody>
          <a:bodyPr/>
          <a:lstStyle/>
          <a:p>
            <a:r>
              <a:rPr lang="nn-NO" dirty="0" smtClean="0"/>
              <a:t>Gi tilbakemelding på teikneseriane til kvarandre</a:t>
            </a:r>
            <a:endParaRPr lang="nn-NO" dirty="0"/>
          </a:p>
        </p:txBody>
      </p:sp>
      <p:sp>
        <p:nvSpPr>
          <p:cNvPr id="3" name="Plassholder for innhold 2"/>
          <p:cNvSpPr>
            <a:spLocks noGrp="1"/>
          </p:cNvSpPr>
          <p:nvPr>
            <p:ph idx="1"/>
          </p:nvPr>
        </p:nvSpPr>
        <p:spPr>
          <a:xfrm>
            <a:off x="942974" y="2035175"/>
            <a:ext cx="7320916" cy="4351338"/>
          </a:xfrm>
        </p:spPr>
        <p:txBody>
          <a:bodyPr>
            <a:noAutofit/>
          </a:bodyPr>
          <a:lstStyle/>
          <a:p>
            <a:pPr marL="0" indent="0">
              <a:buNone/>
            </a:pPr>
            <a:r>
              <a:rPr lang="nn-NO" sz="2200" dirty="0"/>
              <a:t>To og to elevpar: </a:t>
            </a:r>
            <a:endParaRPr lang="nn-NO" sz="2200" dirty="0" smtClean="0"/>
          </a:p>
          <a:p>
            <a:pPr marL="0" indent="0">
              <a:buNone/>
            </a:pPr>
            <a:r>
              <a:rPr lang="nn-NO" sz="2200" dirty="0" smtClean="0"/>
              <a:t>1. Les teikneserien for kvarandre. </a:t>
            </a:r>
          </a:p>
          <a:p>
            <a:pPr marL="0" indent="0">
              <a:buNone/>
            </a:pPr>
            <a:r>
              <a:rPr lang="nn-NO" sz="2200" dirty="0" smtClean="0"/>
              <a:t>2. Bruk desse spørsmåla når de skal gi </a:t>
            </a:r>
          </a:p>
          <a:p>
            <a:pPr marL="0" indent="0">
              <a:buNone/>
            </a:pPr>
            <a:r>
              <a:rPr lang="nn-NO" sz="2200" dirty="0" smtClean="0"/>
              <a:t>    konstruktive tilbakemeldingar til kvarandre: </a:t>
            </a:r>
          </a:p>
          <a:p>
            <a:r>
              <a:rPr lang="nn-NO" sz="2200" dirty="0" smtClean="0"/>
              <a:t>   Blir spørsmålet svart på?</a:t>
            </a:r>
          </a:p>
          <a:p>
            <a:r>
              <a:rPr lang="nn-NO" sz="2200" dirty="0" smtClean="0"/>
              <a:t>   Blir det bruka bevis for å støtte   </a:t>
            </a:r>
          </a:p>
          <a:p>
            <a:pPr marL="0" indent="0">
              <a:buNone/>
            </a:pPr>
            <a:r>
              <a:rPr lang="nn-NO" sz="2200" dirty="0" smtClean="0"/>
              <a:t>       forklaringa(ne)?</a:t>
            </a:r>
          </a:p>
          <a:p>
            <a:r>
              <a:rPr lang="nn-NO" sz="2200" dirty="0" smtClean="0"/>
              <a:t>   Er det noko som manglar i forklaringa(ne)?  </a:t>
            </a:r>
          </a:p>
          <a:p>
            <a:pPr marL="0" indent="0">
              <a:buNone/>
            </a:pPr>
            <a:r>
              <a:rPr lang="nn-NO" sz="2200" dirty="0" smtClean="0"/>
              <a:t>3. Endre på teksta i eigen teikneserie ut frå tilbakemeldingane.</a:t>
            </a:r>
            <a:endParaRPr lang="nn-NO"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442" y="2199233"/>
            <a:ext cx="3640208" cy="3333066"/>
          </a:xfrm>
          <a:prstGeom prst="rect">
            <a:avLst/>
          </a:prstGeom>
        </p:spPr>
      </p:pic>
    </p:spTree>
    <p:extLst>
      <p:ext uri="{BB962C8B-B14F-4D97-AF65-F5344CB8AC3E}">
        <p14:creationId xmlns:p14="http://schemas.microsoft.com/office/powerpoint/2010/main" val="199944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Historia til Morten</a:t>
            </a:r>
            <a:endParaRPr lang="nb-NO" dirty="0"/>
          </a:p>
        </p:txBody>
      </p:sp>
      <p:sp>
        <p:nvSpPr>
          <p:cNvPr id="3" name="Content Placeholder 2"/>
          <p:cNvSpPr>
            <a:spLocks noGrp="1"/>
          </p:cNvSpPr>
          <p:nvPr>
            <p:ph idx="1"/>
          </p:nvPr>
        </p:nvSpPr>
        <p:spPr>
          <a:xfrm>
            <a:off x="838200" y="1825625"/>
            <a:ext cx="5226424" cy="4351338"/>
          </a:xfrm>
        </p:spPr>
        <p:txBody>
          <a:bodyPr>
            <a:normAutofit/>
          </a:bodyPr>
          <a:lstStyle/>
          <a:p>
            <a:pPr marL="0" indent="0">
              <a:buNone/>
            </a:pPr>
            <a:r>
              <a:rPr lang="nn-NO" sz="2200" dirty="0" smtClean="0"/>
              <a:t>Morten i 10C har begynt å oppføre seg utagerande og uroleg i klasserommet og slit med å konsentrere seg om det faglege. Før var han ein ganske stille og forsiktig gut som gøymde seg bort, men nå pratar han mykje meir enn vanleg og verkar veldig stressa. Han har fått seg nye vener og fortel at han ofte er på fest. </a:t>
            </a:r>
            <a:endParaRPr lang="nn-NO" sz="2200"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3620" y="1395147"/>
            <a:ext cx="2831598" cy="4206249"/>
          </a:xfrm>
          <a:prstGeom prst="rect">
            <a:avLst/>
          </a:prstGeom>
        </p:spPr>
      </p:pic>
    </p:spTree>
    <p:extLst>
      <p:ext uri="{BB962C8B-B14F-4D97-AF65-F5344CB8AC3E}">
        <p14:creationId xmlns:p14="http://schemas.microsoft.com/office/powerpoint/2010/main" val="183314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dirty="0" smtClean="0"/>
              <a:t>Tenk-par-del: Kva kan vere årsaka til at desse to elevane har det vanskeleg? </a:t>
            </a:r>
            <a:endParaRPr lang="nn-NO" dirty="0"/>
          </a:p>
        </p:txBody>
      </p:sp>
      <p:sp>
        <p:nvSpPr>
          <p:cNvPr id="3" name="Content Placeholder 2"/>
          <p:cNvSpPr>
            <a:spLocks noGrp="1"/>
          </p:cNvSpPr>
          <p:nvPr>
            <p:ph idx="1"/>
          </p:nvPr>
        </p:nvSpPr>
        <p:spPr>
          <a:xfrm>
            <a:off x="838200" y="2278965"/>
            <a:ext cx="6111240" cy="3897997"/>
          </a:xfrm>
        </p:spPr>
        <p:txBody>
          <a:bodyPr>
            <a:normAutofit/>
          </a:bodyPr>
          <a:lstStyle/>
          <a:p>
            <a:r>
              <a:rPr lang="nn-NO" sz="2200" dirty="0" smtClean="0"/>
              <a:t>Føreslå fleire moglege årsaker. </a:t>
            </a:r>
          </a:p>
          <a:p>
            <a:r>
              <a:rPr lang="nn-NO" sz="2200" dirty="0" smtClean="0"/>
              <a:t>For å finne ut kva årsaka er treng vi å vite meir om korleis kroppen vår verkar og responderer på omgivnadane.</a:t>
            </a:r>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9655" y="1308295"/>
            <a:ext cx="3197724" cy="5254284"/>
          </a:xfrm>
          <a:prstGeom prst="rect">
            <a:avLst/>
          </a:prstGeom>
        </p:spPr>
      </p:pic>
    </p:spTree>
    <p:extLst>
      <p:ext uri="{BB962C8B-B14F-4D97-AF65-F5344CB8AC3E}">
        <p14:creationId xmlns:p14="http://schemas.microsoft.com/office/powerpoint/2010/main" val="29685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Korleis vi responderer på omgivnadane</a:t>
            </a:r>
            <a:endParaRPr lang="nn-NO" dirty="0"/>
          </a:p>
        </p:txBody>
      </p:sp>
      <p:sp>
        <p:nvSpPr>
          <p:cNvPr id="3" name="Plassholder for innhold 2"/>
          <p:cNvSpPr>
            <a:spLocks noGrp="1"/>
          </p:cNvSpPr>
          <p:nvPr>
            <p:ph idx="1"/>
          </p:nvPr>
        </p:nvSpPr>
        <p:spPr>
          <a:xfrm>
            <a:off x="838200" y="1825625"/>
            <a:ext cx="6974541" cy="4351338"/>
          </a:xfrm>
        </p:spPr>
        <p:txBody>
          <a:bodyPr>
            <a:normAutofit/>
          </a:bodyPr>
          <a:lstStyle/>
          <a:p>
            <a:pPr marL="0" indent="0">
              <a:buNone/>
            </a:pPr>
            <a:r>
              <a:rPr lang="nn-NO" sz="2200" dirty="0" smtClean="0"/>
              <a:t>Sorter bilda etter om dei viser noko som startar </a:t>
            </a:r>
            <a:r>
              <a:rPr lang="nn-NO" sz="2200" b="1" dirty="0" smtClean="0"/>
              <a:t>inni eller utanfor </a:t>
            </a:r>
            <a:r>
              <a:rPr lang="nn-NO" sz="2200" dirty="0" smtClean="0"/>
              <a:t>kroppen. </a:t>
            </a:r>
            <a:r>
              <a:rPr lang="nn-NO" sz="2200" b="1" dirty="0" smtClean="0"/>
              <a:t>Grunngi </a:t>
            </a:r>
            <a:r>
              <a:rPr lang="nn-NO" sz="2200" dirty="0" smtClean="0"/>
              <a:t>korleis de har sortert.</a:t>
            </a:r>
          </a:p>
          <a:p>
            <a:pPr marL="0" indent="0">
              <a:buNone/>
            </a:pPr>
            <a:r>
              <a:rPr lang="nn-NO" sz="2200" b="1" dirty="0" smtClean="0"/>
              <a:t>Diskuter</a:t>
            </a:r>
            <a:r>
              <a:rPr lang="nn-NO" sz="2200" dirty="0" smtClean="0"/>
              <a:t>: Var det nokre bilde som var vanskelege å sortere?</a:t>
            </a:r>
          </a:p>
          <a:p>
            <a:pPr marL="0" lvl="0" indent="0">
              <a:buNone/>
            </a:pPr>
            <a:r>
              <a:rPr lang="nn-NO" sz="2200" b="1" dirty="0" smtClean="0"/>
              <a:t>Informasjon </a:t>
            </a:r>
            <a:r>
              <a:rPr lang="nn-NO" sz="2200" dirty="0" smtClean="0"/>
              <a:t>frå omgivnadane rundt (temperaturen forandrar seg) eller frå kroppen sjølv (svoltkjensle) startar ein </a:t>
            </a:r>
            <a:r>
              <a:rPr lang="nn-NO" sz="2200" b="1" dirty="0" smtClean="0"/>
              <a:t>respons</a:t>
            </a:r>
            <a:r>
              <a:rPr lang="nn-NO" sz="2200" dirty="0" smtClean="0"/>
              <a:t> i kroppen. </a:t>
            </a:r>
            <a:endParaRPr lang="nn-NO" sz="22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7859" y="1825625"/>
            <a:ext cx="3101788" cy="4652682"/>
          </a:xfrm>
          <a:prstGeom prst="rect">
            <a:avLst/>
          </a:prstGeom>
        </p:spPr>
      </p:pic>
      <p:sp>
        <p:nvSpPr>
          <p:cNvPr id="6" name="TekstSylinder 5"/>
          <p:cNvSpPr txBox="1"/>
          <p:nvPr/>
        </p:nvSpPr>
        <p:spPr>
          <a:xfrm>
            <a:off x="2272827" y="4392819"/>
            <a:ext cx="3161211" cy="430887"/>
          </a:xfrm>
          <a:prstGeom prst="rect">
            <a:avLst/>
          </a:prstGeom>
          <a:solidFill>
            <a:srgbClr val="00B0F0"/>
          </a:solidFill>
        </p:spPr>
        <p:txBody>
          <a:bodyPr wrap="square" rtlCol="0">
            <a:spAutoFit/>
          </a:bodyPr>
          <a:lstStyle/>
          <a:p>
            <a:r>
              <a:rPr lang="nb-NO" sz="2200" dirty="0" smtClean="0"/>
              <a:t>Informasjon ---&gt; respons </a:t>
            </a:r>
            <a:endParaRPr lang="nb-NO" sz="2200" dirty="0"/>
          </a:p>
        </p:txBody>
      </p:sp>
    </p:spTree>
    <p:extLst>
      <p:ext uri="{BB962C8B-B14F-4D97-AF65-F5344CB8AC3E}">
        <p14:creationId xmlns:p14="http://schemas.microsoft.com/office/powerpoint/2010/main" val="228150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Frå informasjon til respons</a:t>
            </a:r>
            <a:endParaRPr lang="nn-NO" dirty="0"/>
          </a:p>
        </p:txBody>
      </p:sp>
      <p:sp>
        <p:nvSpPr>
          <p:cNvPr id="3" name="Plassholder for innhold 2"/>
          <p:cNvSpPr>
            <a:spLocks noGrp="1"/>
          </p:cNvSpPr>
          <p:nvPr>
            <p:ph idx="1"/>
          </p:nvPr>
        </p:nvSpPr>
        <p:spPr>
          <a:xfrm>
            <a:off x="838200" y="1825625"/>
            <a:ext cx="6396318" cy="4351338"/>
          </a:xfrm>
        </p:spPr>
        <p:txBody>
          <a:bodyPr>
            <a:noAutofit/>
          </a:bodyPr>
          <a:lstStyle/>
          <a:p>
            <a:pPr lvl="0"/>
            <a:r>
              <a:rPr lang="nn-NO" sz="2200" dirty="0" smtClean="0"/>
              <a:t>Det er to kommunikasjonssystem i kroppen: </a:t>
            </a:r>
            <a:r>
              <a:rPr lang="nn-NO" sz="2200" b="1" dirty="0" smtClean="0"/>
              <a:t>nervesystemet</a:t>
            </a:r>
            <a:r>
              <a:rPr lang="nn-NO" sz="2200" dirty="0" smtClean="0"/>
              <a:t> og </a:t>
            </a:r>
            <a:r>
              <a:rPr lang="nn-NO" sz="2200" b="1" dirty="0" smtClean="0"/>
              <a:t>hormonsystemet</a:t>
            </a:r>
          </a:p>
          <a:p>
            <a:r>
              <a:rPr lang="nn-NO" sz="2200" dirty="0" smtClean="0"/>
              <a:t>Desse verkar på ulike måtar, men samarbeider ofte tett. For eksempel når vi raudnar, vil hormonet adrenalin påverke nervesystemet til å utvide blodårene i ansiktet slik at huda ser raudare ut.</a:t>
            </a:r>
          </a:p>
          <a:p>
            <a:endParaRPr lang="nb-NO" sz="2200"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11226" t="9010" r="13116"/>
          <a:stretch/>
        </p:blipFill>
        <p:spPr>
          <a:xfrm>
            <a:off x="7234518" y="1825625"/>
            <a:ext cx="4666129" cy="3741176"/>
          </a:xfrm>
          <a:prstGeom prst="rect">
            <a:avLst/>
          </a:prstGeom>
        </p:spPr>
      </p:pic>
    </p:spTree>
    <p:extLst>
      <p:ext uri="{BB962C8B-B14F-4D97-AF65-F5344CB8AC3E}">
        <p14:creationId xmlns:p14="http://schemas.microsoft.com/office/powerpoint/2010/main" val="13173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Frå informasjon til respons </a:t>
            </a:r>
            <a:endParaRPr lang="nn-NO" dirty="0"/>
          </a:p>
        </p:txBody>
      </p:sp>
      <p:sp>
        <p:nvSpPr>
          <p:cNvPr id="3" name="Plassholder for innhold 2"/>
          <p:cNvSpPr>
            <a:spLocks noGrp="1"/>
          </p:cNvSpPr>
          <p:nvPr>
            <p:ph idx="1"/>
          </p:nvPr>
        </p:nvSpPr>
        <p:spPr/>
        <p:txBody>
          <a:bodyPr>
            <a:normAutofit/>
          </a:bodyPr>
          <a:lstStyle/>
          <a:p>
            <a:pPr lvl="0"/>
            <a:r>
              <a:rPr lang="nn-NO" sz="2200" b="1" dirty="0" smtClean="0"/>
              <a:t>Sanseceller</a:t>
            </a:r>
            <a:r>
              <a:rPr lang="nn-NO" sz="2200" dirty="0" smtClean="0"/>
              <a:t> i nervesystemet reagerer på forhold i omgivnadane og inni kroppen </a:t>
            </a:r>
            <a:br>
              <a:rPr lang="nn-NO" sz="2200" dirty="0" smtClean="0"/>
            </a:br>
            <a:r>
              <a:rPr lang="nn-NO" sz="2200" dirty="0" smtClean="0"/>
              <a:t>(ser, høyrer, kjenner smerte osv.) </a:t>
            </a:r>
          </a:p>
          <a:p>
            <a:pPr lvl="0"/>
            <a:r>
              <a:rPr lang="nn-NO" sz="2200" dirty="0" smtClean="0"/>
              <a:t>Sanseceller gir beskjed til </a:t>
            </a:r>
            <a:r>
              <a:rPr lang="nn-NO" sz="2200" b="1" dirty="0" smtClean="0"/>
              <a:t>nerveceller</a:t>
            </a:r>
            <a:r>
              <a:rPr lang="nn-NO" sz="2200" dirty="0" smtClean="0"/>
              <a:t> som igjen kan gi beskjed til </a:t>
            </a:r>
            <a:r>
              <a:rPr lang="nn-NO" sz="2200" b="1" dirty="0" smtClean="0"/>
              <a:t>musklar</a:t>
            </a:r>
            <a:r>
              <a:rPr lang="nn-NO" sz="2200" dirty="0" smtClean="0"/>
              <a:t> om å trekke seg saman eller </a:t>
            </a:r>
            <a:r>
              <a:rPr lang="nn-NO" sz="2200" b="1" dirty="0" smtClean="0"/>
              <a:t>kjertelceller</a:t>
            </a:r>
            <a:r>
              <a:rPr lang="nn-NO" sz="2200" dirty="0" smtClean="0"/>
              <a:t> til å sleppe ut </a:t>
            </a:r>
            <a:r>
              <a:rPr lang="nn-NO" sz="2200" b="1" dirty="0" smtClean="0"/>
              <a:t>hormon</a:t>
            </a:r>
            <a:r>
              <a:rPr lang="nn-NO" sz="2200" dirty="0" smtClean="0"/>
              <a:t>. </a:t>
            </a:r>
          </a:p>
          <a:p>
            <a:pPr lvl="0"/>
            <a:r>
              <a:rPr lang="nn-NO" sz="2200" dirty="0" smtClean="0"/>
              <a:t>Hormon </a:t>
            </a:r>
            <a:r>
              <a:rPr lang="nn-NO" sz="2200" dirty="0"/>
              <a:t>gir beskjed til bestemte </a:t>
            </a:r>
            <a:r>
              <a:rPr lang="nn-NO" sz="2200" dirty="0" smtClean="0"/>
              <a:t>stader </a:t>
            </a:r>
            <a:r>
              <a:rPr lang="nn-NO" sz="2200" dirty="0"/>
              <a:t>i kroppen om å gi </a:t>
            </a:r>
            <a:r>
              <a:rPr lang="nn-NO" sz="2200" dirty="0" smtClean="0"/>
              <a:t>ein </a:t>
            </a:r>
            <a:r>
              <a:rPr lang="nn-NO" sz="2200" dirty="0"/>
              <a:t>respons. </a:t>
            </a:r>
            <a:endParaRPr lang="nn-NO" sz="2200" dirty="0" smtClean="0"/>
          </a:p>
          <a:p>
            <a:pPr marL="0" indent="0">
              <a:buNone/>
            </a:pPr>
            <a:endParaRPr lang="nb-NO" sz="2200" dirty="0"/>
          </a:p>
        </p:txBody>
      </p:sp>
      <p:sp>
        <p:nvSpPr>
          <p:cNvPr id="4" name="TekstSylinder 3"/>
          <p:cNvSpPr txBox="1"/>
          <p:nvPr/>
        </p:nvSpPr>
        <p:spPr>
          <a:xfrm>
            <a:off x="1125071" y="4389120"/>
            <a:ext cx="6451386" cy="769441"/>
          </a:xfrm>
          <a:prstGeom prst="rect">
            <a:avLst/>
          </a:prstGeom>
          <a:solidFill>
            <a:srgbClr val="00B0F0"/>
          </a:solidFill>
        </p:spPr>
        <p:txBody>
          <a:bodyPr wrap="square" rtlCol="0">
            <a:spAutoFit/>
          </a:bodyPr>
          <a:lstStyle/>
          <a:p>
            <a:r>
              <a:rPr lang="nb-NO" sz="2200" dirty="0" smtClean="0"/>
              <a:t>	         via nerveceller/hormon</a:t>
            </a:r>
          </a:p>
          <a:p>
            <a:r>
              <a:rPr lang="nb-NO" sz="2200" dirty="0" smtClean="0"/>
              <a:t>Informasjon      ----------------------&gt;              respons </a:t>
            </a:r>
            <a:endParaRPr lang="nb-NO" sz="2200" dirty="0"/>
          </a:p>
        </p:txBody>
      </p:sp>
    </p:spTree>
    <p:extLst>
      <p:ext uri="{BB962C8B-B14F-4D97-AF65-F5344CB8AC3E}">
        <p14:creationId xmlns:p14="http://schemas.microsoft.com/office/powerpoint/2010/main" val="124181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13803</TotalTime>
  <Words>1879</Words>
  <Application>Microsoft Office PowerPoint</Application>
  <PresentationFormat>Widescreen</PresentationFormat>
  <Paragraphs>229</Paragraphs>
  <Slides>43</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Times New Roman</vt:lpstr>
      <vt:lpstr>Office-tema</vt:lpstr>
      <vt:lpstr>Signalsystem i kroppen</vt:lpstr>
      <vt:lpstr>Økt 1</vt:lpstr>
      <vt:lpstr>Oppdrag </vt:lpstr>
      <vt:lpstr>Historia til Maren</vt:lpstr>
      <vt:lpstr>Historia til Morten</vt:lpstr>
      <vt:lpstr>Tenk-par-del: Kva kan vere årsaka til at desse to elevane har det vanskeleg? </vt:lpstr>
      <vt:lpstr>Korleis vi responderer på omgivnadane</vt:lpstr>
      <vt:lpstr>Frå informasjon til respons</vt:lpstr>
      <vt:lpstr>Frå informasjon til respons </vt:lpstr>
      <vt:lpstr>Test reaksjonsevne</vt:lpstr>
      <vt:lpstr>Tenk-par-del: Kvifor har vi signalsystem?</vt:lpstr>
      <vt:lpstr>«Fight-flight-respons»</vt:lpstr>
      <vt:lpstr>Nøkkelsetningar</vt:lpstr>
      <vt:lpstr>Tilbake til oppdraget</vt:lpstr>
      <vt:lpstr>Økt 2</vt:lpstr>
      <vt:lpstr>Ny informasjon i oppdraget</vt:lpstr>
      <vt:lpstr>Koordineringstestar </vt:lpstr>
      <vt:lpstr>Test av pupillrefleks </vt:lpstr>
      <vt:lpstr>Kven skal ut?</vt:lpstr>
      <vt:lpstr>Stoff som påverkar nervesystemet</vt:lpstr>
      <vt:lpstr>Ruspåverknad</vt:lpstr>
      <vt:lpstr>Modell av nervesystemet </vt:lpstr>
      <vt:lpstr>Modell av nervesystemet</vt:lpstr>
      <vt:lpstr>Korleis blir vi avhengige av noko?</vt:lpstr>
      <vt:lpstr>Korleis blir vi avhengige av noko?</vt:lpstr>
      <vt:lpstr>Nøkkelsetningar</vt:lpstr>
      <vt:lpstr>Tilbake til oppdraget</vt:lpstr>
      <vt:lpstr>Tenk-par-del:  Kva kjenneteiknar ei god grunngiving?</vt:lpstr>
      <vt:lpstr>Økt 3</vt:lpstr>
      <vt:lpstr>Ny informasjon i oppdraget</vt:lpstr>
      <vt:lpstr>Puslespel: Korleis verkar eit hormon ? </vt:lpstr>
      <vt:lpstr>Hormon </vt:lpstr>
      <vt:lpstr>Venndiagram</vt:lpstr>
      <vt:lpstr>Samanlikning nerve- og hormonsystemet</vt:lpstr>
      <vt:lpstr>Hormonhermarar</vt:lpstr>
      <vt:lpstr>Hormonhermarar</vt:lpstr>
      <vt:lpstr>Nøkkelsetningar</vt:lpstr>
      <vt:lpstr>Tilbake til oppdraget</vt:lpstr>
      <vt:lpstr>Økt 4</vt:lpstr>
      <vt:lpstr>Teikneserie: Kva seier helsesjukepleiar?</vt:lpstr>
      <vt:lpstr>Les</vt:lpstr>
      <vt:lpstr>Skriv</vt:lpstr>
      <vt:lpstr>Gi tilbakemelding på teikneseriane til kvarandre</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Signalsystemer i kroppen</dc:title>
  <dc:creator>Aud Ragnhild V K Skår</dc:creator>
  <cp:lastModifiedBy>Aud Ragnhild Skår</cp:lastModifiedBy>
  <cp:revision>360</cp:revision>
  <dcterms:created xsi:type="dcterms:W3CDTF">2020-08-03T12:46:50Z</dcterms:created>
  <dcterms:modified xsi:type="dcterms:W3CDTF">2021-08-09T08:54:05Z</dcterms:modified>
</cp:coreProperties>
</file>