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7" r:id="rId3"/>
    <p:sldId id="265" r:id="rId4"/>
    <p:sldId id="258" r:id="rId5"/>
    <p:sldId id="259" r:id="rId6"/>
    <p:sldId id="269" r:id="rId7"/>
    <p:sldId id="260" r:id="rId8"/>
    <p:sldId id="261" r:id="rId9"/>
    <p:sldId id="270" r:id="rId10"/>
    <p:sldId id="262" r:id="rId11"/>
    <p:sldId id="264" r:id="rId12"/>
    <p:sldId id="266" r:id="rId13"/>
    <p:sldId id="271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29" autoAdjust="0"/>
  </p:normalViewPr>
  <p:slideViewPr>
    <p:cSldViewPr>
      <p:cViewPr>
        <p:scale>
          <a:sx n="110" d="100"/>
          <a:sy n="11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F347E-E44C-499C-B6DC-F28CAFBDB0A4}" type="datetimeFigureOut">
              <a:rPr lang="nb-NO" smtClean="0"/>
              <a:t>07.06.2018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FC66-0533-49CA-882D-CA25E740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76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52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41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54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05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CFC66-0533-49CA-882D-CA25E74086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32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2961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9294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7519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7478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5735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0170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4479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3461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15473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9358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9314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0D5C-BC51-4F68-9004-A89F0853F5E4}" type="datetime1">
              <a:rPr lang="nb-NO" smtClean="0"/>
              <a:t>07.06.2018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01FF-388C-4130-8161-A1D433D05E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9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Økt </a:t>
            </a:r>
            <a:r>
              <a:rPr lang="nb-NO" dirty="0" smtClean="0"/>
              <a:t>1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Introduser elektrisitet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1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374018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smtClean="0"/>
              <a:t>Bok om lamper</a:t>
            </a:r>
            <a:endParaRPr lang="nb-NO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10</a:t>
            </a:fld>
            <a:endParaRPr lang="nb-NO"/>
          </a:p>
        </p:txBody>
      </p:sp>
      <p:pic>
        <p:nvPicPr>
          <p:cNvPr id="4098" name="Picture 2" descr="N:\Forskerføtter og leserøtter\Videoer\Filmer til hver enhet\Elektrisitet\Bilder\Bok om lam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" y="2380403"/>
            <a:ext cx="43936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Forskerføtter og leserøtter\ELEKTRISITET\Bilder\Bilder til lærerveiledningene\Lampeb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888828" cy="51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70C0"/>
                </a:solidFill>
              </a:rPr>
              <a:t>Fyll ut side 5 i lærlingheftet  </a:t>
            </a:r>
            <a:endParaRPr lang="nb-NO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3389" b="2091"/>
          <a:stretch/>
        </p:blipFill>
        <p:spPr bwMode="auto">
          <a:xfrm>
            <a:off x="2411760" y="836711"/>
            <a:ext cx="4018108" cy="581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11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 rot="16200000">
            <a:off x="5584718" y="5426276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781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7009"/>
            <a:ext cx="5729114" cy="67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794" y="692696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Lampeskjerm</a:t>
            </a:r>
            <a:endParaRPr lang="nb-NO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2503" y="26440"/>
            <a:ext cx="10334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Bryter</a:t>
            </a:r>
            <a:endParaRPr lang="nb-NO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60212" y="3016788"/>
            <a:ext cx="19322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Lampekropp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5373216"/>
            <a:ext cx="15481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Lampefot</a:t>
            </a:r>
            <a:r>
              <a:rPr lang="nb-NO" sz="2000" dirty="0" smtClean="0"/>
              <a:t>  </a:t>
            </a:r>
            <a:endParaRPr lang="nb-NO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91680" y="2204864"/>
            <a:ext cx="12254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Lyspære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818610" y="4653136"/>
            <a:ext cx="11063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Støpsel 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1092" y="5724933"/>
            <a:ext cx="13328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Ledning 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9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Lekse: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Velg ei lampe du liker. 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Ta et bilde som viser hele lampa.  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Tenk over og undersøk hvilke deler lampa består av.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17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7260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nb-NO" sz="6700" dirty="0" smtClean="0"/>
              <a:t/>
            </a:r>
            <a:br>
              <a:rPr lang="nb-NO" sz="6700" dirty="0" smtClean="0"/>
            </a:br>
            <a:r>
              <a:rPr lang="nb-NO" sz="6700" b="1" dirty="0"/>
              <a:t>E</a:t>
            </a:r>
            <a:r>
              <a:rPr lang="nb-NO" sz="6700" b="1" dirty="0" smtClean="0"/>
              <a:t>lektrisitet</a:t>
            </a:r>
            <a:r>
              <a:rPr lang="nb-NO" sz="6700" dirty="0" smtClean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Elektrikerlærlinger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Fagbrev som modellhuselektriker: </a:t>
            </a:r>
          </a:p>
          <a:p>
            <a:r>
              <a:rPr lang="nb-NO" sz="2800" dirty="0" smtClean="0"/>
              <a:t>Lærlingheftet</a:t>
            </a:r>
          </a:p>
          <a:p>
            <a:r>
              <a:rPr lang="nb-NO" sz="2800" dirty="0" smtClean="0"/>
              <a:t>Bok om lamper                            </a:t>
            </a:r>
          </a:p>
          <a:p>
            <a:r>
              <a:rPr lang="nb-NO" sz="2800" dirty="0" smtClean="0"/>
              <a:t>Modellrom med to lamper og en lysbryter  </a:t>
            </a:r>
          </a:p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2</a:t>
            </a:fld>
            <a:endParaRPr lang="nb-NO"/>
          </a:p>
        </p:txBody>
      </p:sp>
      <p:pic>
        <p:nvPicPr>
          <p:cNvPr id="1026" name="Picture 2" descr="N:\Forskerføtter og leserøtter\ELEKTRISITET\Bilder\Elektrikerbilder\COLOURBOX1082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80" y="260648"/>
            <a:ext cx="2161204" cy="3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0774" y="35114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colourbox.no </a:t>
            </a:r>
          </a:p>
        </p:txBody>
      </p:sp>
    </p:spTree>
    <p:extLst>
      <p:ext uri="{BB962C8B-B14F-4D97-AF65-F5344CB8AC3E}">
        <p14:creationId xmlns:p14="http://schemas.microsoft.com/office/powerpoint/2010/main" val="759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816"/>
            <a:ext cx="4680520" cy="656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3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3851920" y="513072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Ill.: Nina Myklebust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95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3779912" cy="792088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 smtClean="0">
                <a:solidFill>
                  <a:schemeClr val="accent2"/>
                </a:solidFill>
              </a:rPr>
              <a:t>Hva skjer hvis vi ikke har strøm i en uke? </a:t>
            </a:r>
          </a:p>
          <a:p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8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Strøm har 4 hoved</a:t>
            </a:r>
            <a:r>
              <a:rPr lang="nb-NO" sz="3600" b="1" dirty="0" smtClean="0"/>
              <a:t>funksjoner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92500" lnSpcReduction="20000"/>
          </a:bodyPr>
          <a:lstStyle/>
          <a:p>
            <a:endParaRPr lang="nb-NO" sz="3600" i="1" dirty="0" smtClean="0"/>
          </a:p>
          <a:p>
            <a:pPr marL="0" indent="0">
              <a:buNone/>
            </a:pPr>
            <a:r>
              <a:rPr lang="nb-NO" sz="4300" b="1" i="1" dirty="0" smtClean="0">
                <a:solidFill>
                  <a:schemeClr val="accent6"/>
                </a:solidFill>
              </a:rPr>
              <a:t>1. Lys</a:t>
            </a:r>
            <a:r>
              <a:rPr lang="nb-NO" sz="4300" b="1" i="1" dirty="0" smtClean="0"/>
              <a:t> 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 smtClean="0"/>
          </a:p>
          <a:p>
            <a:pPr marL="0" indent="0">
              <a:buNone/>
            </a:pPr>
            <a:r>
              <a:rPr lang="nb-NO" sz="3600" b="1" i="1" dirty="0" smtClean="0">
                <a:solidFill>
                  <a:srgbClr val="FF0000"/>
                </a:solidFill>
              </a:rPr>
              <a:t/>
            </a:r>
            <a:br>
              <a:rPr lang="nb-NO" sz="3600" b="1" i="1" dirty="0" smtClean="0">
                <a:solidFill>
                  <a:srgbClr val="FF0000"/>
                </a:solidFill>
              </a:rPr>
            </a:br>
            <a:r>
              <a:rPr lang="nb-NO" sz="3900" b="1" i="1" dirty="0" smtClean="0">
                <a:solidFill>
                  <a:srgbClr val="FF0000"/>
                </a:solidFill>
              </a:rPr>
              <a:t>2. Oppvarming</a:t>
            </a:r>
            <a:r>
              <a:rPr lang="nb-NO" sz="3900" b="1" i="1" dirty="0" smtClean="0"/>
              <a:t>/</a:t>
            </a:r>
            <a:r>
              <a:rPr lang="nb-NO" sz="3900" b="1" i="1" dirty="0" smtClean="0">
                <a:solidFill>
                  <a:srgbClr val="0070C0"/>
                </a:solidFill>
              </a:rPr>
              <a:t>nedkjøling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 smtClean="0"/>
          </a:p>
          <a:p>
            <a:pPr marL="0" indent="0">
              <a:buNone/>
            </a:pPr>
            <a:endParaRPr lang="nb-NO" sz="36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3600" b="1" i="1" dirty="0" smtClean="0">
                <a:solidFill>
                  <a:srgbClr val="00B050"/>
                </a:solidFill>
              </a:rPr>
              <a:t>3. Bevegelse</a:t>
            </a:r>
            <a:r>
              <a:rPr lang="nb-NO" sz="3600" b="1" i="1" dirty="0" smtClean="0"/>
              <a:t> </a:t>
            </a:r>
            <a:r>
              <a:rPr lang="nb-NO" sz="3600" i="1" dirty="0" smtClean="0"/>
              <a:t/>
            </a:r>
            <a:br>
              <a:rPr lang="nb-NO" sz="3600" i="1" dirty="0" smtClean="0"/>
            </a:br>
            <a:r>
              <a:rPr lang="nb-NO" sz="3600" i="1" dirty="0" smtClean="0"/>
              <a:t/>
            </a:r>
            <a:br>
              <a:rPr lang="nb-NO" sz="3600" i="1" dirty="0" smtClean="0"/>
            </a:br>
            <a:endParaRPr lang="nb-NO" sz="3600" i="1" dirty="0"/>
          </a:p>
          <a:p>
            <a:pPr marL="0" indent="0">
              <a:buNone/>
            </a:pPr>
            <a:r>
              <a:rPr lang="nb-NO" sz="3600" b="1" i="1" dirty="0" smtClean="0"/>
              <a:t>4. Kommunikasjon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5656"/>
            <a:ext cx="720079" cy="11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:\Forskerføtter og leserøtter\ELEKTRISITET\Elevbøker\Faktabok om elektrisitet\pixabay\smartphone-1570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88" y="5556389"/>
            <a:ext cx="648072" cy="12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itchen, Stove, Oven, Range Hood, Cook, Cooking Po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3" b="-1"/>
          <a:stretch/>
        </p:blipFill>
        <p:spPr bwMode="auto">
          <a:xfrm>
            <a:off x="6084168" y="2791475"/>
            <a:ext cx="1790591" cy="12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frigerator, Fridge, Freezer, Cold, Appliance, Freez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34070"/>
            <a:ext cx="9553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etro, Subway, Traffic, Tram, Tramway, Transpo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 b="20515"/>
          <a:stretch/>
        </p:blipFill>
        <p:spPr bwMode="auto">
          <a:xfrm>
            <a:off x="3347864" y="3955841"/>
            <a:ext cx="1424724" cy="14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19672" y="206084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33097" y="3501008"/>
            <a:ext cx="83910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55776" y="4869160"/>
            <a:ext cx="701077" cy="137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52468" y="6188012"/>
            <a:ext cx="8195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ixer, Hand Held, Blender, Kitchen, Utensil, Electr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98" y="4015960"/>
            <a:ext cx="1165570" cy="15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itor, Tv, Television, Flat Panel Disp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61248"/>
            <a:ext cx="1535650" cy="133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7504" y="908720"/>
            <a:ext cx="8928993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Vi bruker elektrisk strøm til å få lys, oppvarming/nedkjøling, bevegelse og kommunikasjon.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6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395536" y="2924944"/>
            <a:ext cx="4752528" cy="1584176"/>
          </a:xfrm>
          <a:prstGeom prst="wedgeEllipseCallout">
            <a:avLst>
              <a:gd name="adj1" fmla="val 34755"/>
              <a:gd name="adj2" fmla="val -80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Skriv nøkkelsetningen i lærlingheftet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i rute 1 på side 2</a:t>
            </a:r>
            <a:r>
              <a:rPr lang="nb-NO" sz="2400" dirty="0" smtClean="0">
                <a:solidFill>
                  <a:schemeClr val="bg1"/>
                </a:solidFill>
              </a:rPr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19"/>
            <a:ext cx="4392488" cy="3960439"/>
          </a:xfrm>
        </p:spPr>
        <p:txBody>
          <a:bodyPr/>
          <a:lstStyle/>
          <a:p>
            <a:r>
              <a:rPr lang="nb-NO" sz="2800" dirty="0" smtClean="0"/>
              <a:t>Skriv gjenstander som </a:t>
            </a:r>
            <a:r>
              <a:rPr lang="nb-NO" sz="2800" dirty="0"/>
              <a:t>b</a:t>
            </a:r>
            <a:r>
              <a:rPr lang="nb-NO" sz="2800" dirty="0" smtClean="0"/>
              <a:t>ruker strøm. 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 smtClean="0"/>
              <a:t>Hvilken </a:t>
            </a:r>
            <a:r>
              <a:rPr lang="nb-NO" sz="2800" b="1" dirty="0" smtClean="0"/>
              <a:t>funksjon</a:t>
            </a:r>
            <a:r>
              <a:rPr lang="nb-NO" sz="2800" dirty="0" smtClean="0"/>
              <a:t> har gjenstandene? Kryss av. </a:t>
            </a:r>
            <a:br>
              <a:rPr lang="nb-NO" sz="2800" dirty="0" smtClean="0"/>
            </a:br>
            <a:endParaRPr lang="nb-NO" sz="2800" dirty="0" smtClean="0"/>
          </a:p>
          <a:p>
            <a:r>
              <a:rPr lang="nb-NO" sz="2800" dirty="0"/>
              <a:t>Skriv én </a:t>
            </a:r>
            <a:r>
              <a:rPr lang="nb-NO" sz="2800" dirty="0" smtClean="0"/>
              <a:t>av gjenstandene </a:t>
            </a:r>
            <a:r>
              <a:rPr lang="nb-NO" sz="2800" dirty="0"/>
              <a:t>på </a:t>
            </a:r>
            <a:r>
              <a:rPr lang="nb-NO" sz="2800" dirty="0" smtClean="0"/>
              <a:t>post it-lapp.  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7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4821" r="3818" b="26054"/>
          <a:stretch/>
        </p:blipFill>
        <p:spPr bwMode="auto">
          <a:xfrm>
            <a:off x="4682136" y="90906"/>
            <a:ext cx="4433778" cy="461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5309" y="47565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Side 4 i lærlingheftet. </a:t>
            </a:r>
            <a:endParaRPr lang="nb-NO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71800" y="1628800"/>
            <a:ext cx="180020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ost-It, Sticky Note, Note, Corner, Memo, Yel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58"/>
            <a:ext cx="1870034" cy="18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" y="548680"/>
            <a:ext cx="9036496" cy="54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9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" b="27502"/>
          <a:stretch/>
        </p:blipFill>
        <p:spPr bwMode="auto">
          <a:xfrm>
            <a:off x="160516" y="3892222"/>
            <a:ext cx="6042478" cy="26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afting, Rapids, River, Water, Sport, Landsca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5"/>
          <a:stretch/>
        </p:blipFill>
        <p:spPr bwMode="auto">
          <a:xfrm>
            <a:off x="3995936" y="158874"/>
            <a:ext cx="33475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 Bulb, Socket, Light, Current, Animation, Cg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3" t="6288" r="20832" b="6347"/>
          <a:stretch/>
        </p:blipFill>
        <p:spPr bwMode="auto">
          <a:xfrm>
            <a:off x="6344603" y="1556792"/>
            <a:ext cx="2645162" cy="2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90965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lektrisk strøm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5876" y="49283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strøm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896168" y="2712371"/>
            <a:ext cx="3672409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Elektrisk strøm</a:t>
            </a:r>
            <a:endParaRPr lang="nb-NO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76763" y="3041921"/>
            <a:ext cx="2213810" cy="675111"/>
          </a:xfrm>
          <a:prstGeom prst="wedgeEllipseCallout">
            <a:avLst>
              <a:gd name="adj1" fmla="val 67026"/>
              <a:gd name="adj2" fmla="val -53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Mer presist.</a:t>
            </a:r>
            <a:endParaRPr lang="nb-NO" sz="2200" dirty="0"/>
          </a:p>
        </p:txBody>
      </p:sp>
      <p:sp>
        <p:nvSpPr>
          <p:cNvPr id="12" name="Oval Callout 11"/>
          <p:cNvSpPr/>
          <p:nvPr/>
        </p:nvSpPr>
        <p:spPr>
          <a:xfrm>
            <a:off x="323528" y="337450"/>
            <a:ext cx="2960139" cy="1219341"/>
          </a:xfrm>
          <a:prstGeom prst="wedgeEllipseCallout">
            <a:avLst>
              <a:gd name="adj1" fmla="val 68921"/>
              <a:gd name="adj2" fmla="val 38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Ordet </a:t>
            </a:r>
            <a:r>
              <a:rPr lang="nb-NO" sz="2200" b="1" i="1" dirty="0">
                <a:solidFill>
                  <a:schemeClr val="bg1"/>
                </a:solidFill>
              </a:rPr>
              <a:t>strøm</a:t>
            </a:r>
            <a:r>
              <a:rPr lang="nb-NO" sz="2200" dirty="0">
                <a:solidFill>
                  <a:schemeClr val="bg1"/>
                </a:solidFill>
              </a:rPr>
              <a:t> kan ha flere betydninger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uild="p" animBg="1"/>
      <p:bldP spid="2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160</Words>
  <Application>Microsoft Office PowerPoint</Application>
  <PresentationFormat>On-screen Show (4:3)</PresentationFormat>
  <Paragraphs>70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Økt 1</vt:lpstr>
      <vt:lpstr> Elektrisitet  </vt:lpstr>
      <vt:lpstr>PowerPoint Presentation</vt:lpstr>
      <vt:lpstr>Tenk-par-del</vt:lpstr>
      <vt:lpstr>Strøm har 4 hovedfunksjoner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Fyll ut side 5 i lærlingheftet  </vt:lpstr>
      <vt:lpstr>PowerPoint Presentation</vt:lpstr>
      <vt:lpstr>Lekse: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Gaare Dahl</dc:creator>
  <cp:lastModifiedBy>Maria Gaare Dahl</cp:lastModifiedBy>
  <cp:revision>165</cp:revision>
  <dcterms:created xsi:type="dcterms:W3CDTF">2017-02-12T09:58:28Z</dcterms:created>
  <dcterms:modified xsi:type="dcterms:W3CDTF">2018-06-07T09:03:50Z</dcterms:modified>
</cp:coreProperties>
</file>