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262" r:id="rId6"/>
    <p:sldId id="283" r:id="rId7"/>
    <p:sldId id="272" r:id="rId8"/>
    <p:sldId id="273" r:id="rId9"/>
    <p:sldId id="274" r:id="rId10"/>
    <p:sldId id="260" r:id="rId11"/>
    <p:sldId id="284" r:id="rId12"/>
    <p:sldId id="285" r:id="rId13"/>
    <p:sldId id="271" r:id="rId14"/>
    <p:sldId id="265" r:id="rId15"/>
    <p:sldId id="268" r:id="rId16"/>
    <p:sldId id="308" r:id="rId17"/>
    <p:sldId id="267" r:id="rId18"/>
    <p:sldId id="263" r:id="rId19"/>
    <p:sldId id="287" r:id="rId20"/>
    <p:sldId id="288" r:id="rId21"/>
    <p:sldId id="289" r:id="rId22"/>
    <p:sldId id="302" r:id="rId23"/>
    <p:sldId id="280" r:id="rId24"/>
    <p:sldId id="294" r:id="rId25"/>
    <p:sldId id="318" r:id="rId26"/>
    <p:sldId id="314" r:id="rId27"/>
    <p:sldId id="286" r:id="rId28"/>
    <p:sldId id="298" r:id="rId29"/>
    <p:sldId id="309" r:id="rId30"/>
    <p:sldId id="290" r:id="rId31"/>
    <p:sldId id="295" r:id="rId32"/>
    <p:sldId id="264" r:id="rId33"/>
    <p:sldId id="292" r:id="rId34"/>
    <p:sldId id="297" r:id="rId35"/>
    <p:sldId id="299" r:id="rId36"/>
    <p:sldId id="305" r:id="rId37"/>
    <p:sldId id="306" r:id="rId38"/>
    <p:sldId id="281" r:id="rId39"/>
    <p:sldId id="307" r:id="rId40"/>
    <p:sldId id="310" r:id="rId41"/>
    <p:sldId id="300" r:id="rId42"/>
    <p:sldId id="278" r:id="rId43"/>
    <p:sldId id="317" r:id="rId44"/>
    <p:sldId id="313" r:id="rId45"/>
    <p:sldId id="270" r:id="rId46"/>
    <p:sldId id="312" r:id="rId4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 Ragnhild V K Skår" initials="ARVKS" lastIdx="9" clrIdx="0">
    <p:extLst>
      <p:ext uri="{19B8F6BF-5375-455C-9EA6-DF929625EA0E}">
        <p15:presenceInfo xmlns:p15="http://schemas.microsoft.com/office/powerpoint/2012/main" userId="S-1-5-21-1927809936-1189766144-1318725885-322176" providerId="AD"/>
      </p:ext>
    </p:extLst>
  </p:cmAuthor>
  <p:cmAuthor id="2" name="Lene Kristin Halvorsen" initials="LKH" lastIdx="16" clrIdx="1">
    <p:extLst>
      <p:ext uri="{19B8F6BF-5375-455C-9EA6-DF929625EA0E}">
        <p15:presenceInfo xmlns:p15="http://schemas.microsoft.com/office/powerpoint/2012/main" userId="S-1-5-21-1927809936-1189766144-1318725885-684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0109" autoAdjust="0"/>
  </p:normalViewPr>
  <p:slideViewPr>
    <p:cSldViewPr snapToGrid="0">
      <p:cViewPr varScale="1">
        <p:scale>
          <a:sx n="105" d="100"/>
          <a:sy n="105"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F5BE-E3FF-4301-A462-E8EA90816EB6}" type="datetimeFigureOut">
              <a:rPr lang="nb-NO" smtClean="0"/>
              <a:t>09.08.2021</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469CC-2965-4C1E-BFBE-B6245E4E4821}" type="slidenum">
              <a:rPr lang="nb-NO" smtClean="0"/>
              <a:t>‹#›</a:t>
            </a:fld>
            <a:endParaRPr lang="nb-NO"/>
          </a:p>
        </p:txBody>
      </p:sp>
    </p:spTree>
    <p:extLst>
      <p:ext uri="{BB962C8B-B14F-4D97-AF65-F5344CB8AC3E}">
        <p14:creationId xmlns:p14="http://schemas.microsoft.com/office/powerpoint/2010/main" val="76951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b-NO" dirty="0"/>
          </a:p>
        </p:txBody>
      </p:sp>
      <p:sp>
        <p:nvSpPr>
          <p:cNvPr id="4" name="Slide Number Placeholder 3"/>
          <p:cNvSpPr>
            <a:spLocks noGrp="1"/>
          </p:cNvSpPr>
          <p:nvPr>
            <p:ph type="sldNum" sz="quarter" idx="10"/>
          </p:nvPr>
        </p:nvSpPr>
        <p:spPr/>
        <p:txBody>
          <a:bodyPr/>
          <a:lstStyle/>
          <a:p>
            <a:fld id="{3A7469CC-2965-4C1E-BFBE-B6245E4E4821}" type="slidenum">
              <a:rPr lang="nb-NO" smtClean="0"/>
              <a:t>13</a:t>
            </a:fld>
            <a:endParaRPr lang="nb-NO"/>
          </a:p>
        </p:txBody>
      </p:sp>
    </p:spTree>
    <p:extLst>
      <p:ext uri="{BB962C8B-B14F-4D97-AF65-F5344CB8AC3E}">
        <p14:creationId xmlns:p14="http://schemas.microsoft.com/office/powerpoint/2010/main" val="16506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smtClean="0"/>
          </a:p>
        </p:txBody>
      </p:sp>
      <p:sp>
        <p:nvSpPr>
          <p:cNvPr id="4" name="Slide Number Placeholder 3"/>
          <p:cNvSpPr>
            <a:spLocks noGrp="1"/>
          </p:cNvSpPr>
          <p:nvPr>
            <p:ph type="sldNum" sz="quarter" idx="10"/>
          </p:nvPr>
        </p:nvSpPr>
        <p:spPr/>
        <p:txBody>
          <a:bodyPr/>
          <a:lstStyle/>
          <a:p>
            <a:fld id="{3A7469CC-2965-4C1E-BFBE-B6245E4E4821}" type="slidenum">
              <a:rPr lang="nb-NO" smtClean="0"/>
              <a:t>22</a:t>
            </a:fld>
            <a:endParaRPr lang="nb-NO"/>
          </a:p>
        </p:txBody>
      </p:sp>
    </p:spTree>
    <p:extLst>
      <p:ext uri="{BB962C8B-B14F-4D97-AF65-F5344CB8AC3E}">
        <p14:creationId xmlns:p14="http://schemas.microsoft.com/office/powerpoint/2010/main" val="129412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3A7469CC-2965-4C1E-BFBE-B6245E4E4821}" type="slidenum">
              <a:rPr lang="nb-NO" smtClean="0"/>
              <a:t>23</a:t>
            </a:fld>
            <a:endParaRPr lang="nb-NO"/>
          </a:p>
        </p:txBody>
      </p:sp>
    </p:spTree>
    <p:extLst>
      <p:ext uri="{BB962C8B-B14F-4D97-AF65-F5344CB8AC3E}">
        <p14:creationId xmlns:p14="http://schemas.microsoft.com/office/powerpoint/2010/main" val="336558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3A7469CC-2965-4C1E-BFBE-B6245E4E4821}" type="slidenum">
              <a:rPr lang="nb-NO" smtClean="0"/>
              <a:t>43</a:t>
            </a:fld>
            <a:endParaRPr lang="nb-NO"/>
          </a:p>
        </p:txBody>
      </p:sp>
    </p:spTree>
    <p:extLst>
      <p:ext uri="{BB962C8B-B14F-4D97-AF65-F5344CB8AC3E}">
        <p14:creationId xmlns:p14="http://schemas.microsoft.com/office/powerpoint/2010/main" val="138527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n-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n-NO"/>
          </a:p>
        </p:txBody>
      </p:sp>
      <p:sp>
        <p:nvSpPr>
          <p:cNvPr id="4" name="Plassholder for dato 3"/>
          <p:cNvSpPr>
            <a:spLocks noGrp="1"/>
          </p:cNvSpPr>
          <p:nvPr>
            <p:ph type="dt" sz="half" idx="10"/>
          </p:nvPr>
        </p:nvSpPr>
        <p:spPr/>
        <p:txBody>
          <a:bodyPr/>
          <a:lstStyle/>
          <a:p>
            <a:fld id="{E5DA1FCC-7488-4418-99F8-1F0B0138807B}" type="datetimeFigureOut">
              <a:rPr lang="nn-NO" smtClean="0"/>
              <a:t>09.08.2021</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226731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E5DA1FCC-7488-4418-99F8-1F0B0138807B}" type="datetimeFigureOut">
              <a:rPr lang="nn-NO" smtClean="0"/>
              <a:t>09.08.2021</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222090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E5DA1FCC-7488-4418-99F8-1F0B0138807B}" type="datetimeFigureOut">
              <a:rPr lang="nn-NO" smtClean="0"/>
              <a:t>09.08.2021</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252558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E5DA1FCC-7488-4418-99F8-1F0B0138807B}" type="datetimeFigureOut">
              <a:rPr lang="nn-NO" smtClean="0"/>
              <a:t>09.08.2021</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116587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n-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E5DA1FCC-7488-4418-99F8-1F0B0138807B}" type="datetimeFigureOut">
              <a:rPr lang="nn-NO" smtClean="0"/>
              <a:t>09.08.2021</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162106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dato 4"/>
          <p:cNvSpPr>
            <a:spLocks noGrp="1"/>
          </p:cNvSpPr>
          <p:nvPr>
            <p:ph type="dt" sz="half" idx="10"/>
          </p:nvPr>
        </p:nvSpPr>
        <p:spPr/>
        <p:txBody>
          <a:bodyPr/>
          <a:lstStyle/>
          <a:p>
            <a:fld id="{E5DA1FCC-7488-4418-99F8-1F0B0138807B}" type="datetimeFigureOut">
              <a:rPr lang="nn-NO" smtClean="0"/>
              <a:t>09.08.2021</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137386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n-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7" name="Plassholder for dato 6"/>
          <p:cNvSpPr>
            <a:spLocks noGrp="1"/>
          </p:cNvSpPr>
          <p:nvPr>
            <p:ph type="dt" sz="half" idx="10"/>
          </p:nvPr>
        </p:nvSpPr>
        <p:spPr/>
        <p:txBody>
          <a:bodyPr/>
          <a:lstStyle/>
          <a:p>
            <a:fld id="{E5DA1FCC-7488-4418-99F8-1F0B0138807B}" type="datetimeFigureOut">
              <a:rPr lang="nn-NO" smtClean="0"/>
              <a:t>09.08.2021</a:t>
            </a:fld>
            <a:endParaRPr lang="nn-NO"/>
          </a:p>
        </p:txBody>
      </p:sp>
      <p:sp>
        <p:nvSpPr>
          <p:cNvPr id="8" name="Plassholder for bunntekst 7"/>
          <p:cNvSpPr>
            <a:spLocks noGrp="1"/>
          </p:cNvSpPr>
          <p:nvPr>
            <p:ph type="ftr" sz="quarter" idx="11"/>
          </p:nvPr>
        </p:nvSpPr>
        <p:spPr/>
        <p:txBody>
          <a:bodyPr/>
          <a:lstStyle/>
          <a:p>
            <a:endParaRPr lang="nn-NO"/>
          </a:p>
        </p:txBody>
      </p:sp>
      <p:sp>
        <p:nvSpPr>
          <p:cNvPr id="9" name="Plassholder for lysbildenummer 8"/>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258523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dato 2"/>
          <p:cNvSpPr>
            <a:spLocks noGrp="1"/>
          </p:cNvSpPr>
          <p:nvPr>
            <p:ph type="dt" sz="half" idx="10"/>
          </p:nvPr>
        </p:nvSpPr>
        <p:spPr/>
        <p:txBody>
          <a:bodyPr/>
          <a:lstStyle/>
          <a:p>
            <a:fld id="{E5DA1FCC-7488-4418-99F8-1F0B0138807B}" type="datetimeFigureOut">
              <a:rPr lang="nn-NO" smtClean="0"/>
              <a:t>09.08.2021</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52839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5DA1FCC-7488-4418-99F8-1F0B0138807B}" type="datetimeFigureOut">
              <a:rPr lang="nn-NO" smtClean="0"/>
              <a:t>09.08.2021</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147454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n-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E5DA1FCC-7488-4418-99F8-1F0B0138807B}" type="datetimeFigureOut">
              <a:rPr lang="nn-NO" smtClean="0"/>
              <a:t>09.08.2021</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320694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n-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E5DA1FCC-7488-4418-99F8-1F0B0138807B}" type="datetimeFigureOut">
              <a:rPr lang="nn-NO" smtClean="0"/>
              <a:t>09.08.2021</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235933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n-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A1FCC-7488-4418-99F8-1F0B0138807B}" type="datetimeFigureOut">
              <a:rPr lang="nn-NO" smtClean="0"/>
              <a:t>09.08.2021</a:t>
            </a:fld>
            <a:endParaRPr lang="nn-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21570-4B49-4703-9ADE-87A85CAB1ECA}" type="slidenum">
              <a:rPr lang="nn-NO" smtClean="0"/>
              <a:t>‹#›</a:t>
            </a:fld>
            <a:endParaRPr lang="nn-NO"/>
          </a:p>
        </p:txBody>
      </p:sp>
    </p:spTree>
    <p:extLst>
      <p:ext uri="{BB962C8B-B14F-4D97-AF65-F5344CB8AC3E}">
        <p14:creationId xmlns:p14="http://schemas.microsoft.com/office/powerpoint/2010/main" val="346313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rk.no/skole?mediaId=2415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n-NO" dirty="0" err="1" smtClean="0"/>
              <a:t>Signalsystemer</a:t>
            </a:r>
            <a:r>
              <a:rPr lang="nn-NO" dirty="0" smtClean="0"/>
              <a:t> i kroppen</a:t>
            </a:r>
            <a:endParaRPr lang="nn-NO" dirty="0"/>
          </a:p>
        </p:txBody>
      </p:sp>
    </p:spTree>
    <p:extLst>
      <p:ext uri="{BB962C8B-B14F-4D97-AF65-F5344CB8AC3E}">
        <p14:creationId xmlns:p14="http://schemas.microsoft.com/office/powerpoint/2010/main" val="430408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Test reaksjonsevne</a:t>
            </a:r>
            <a:endParaRPr lang="nb-NO" dirty="0"/>
          </a:p>
        </p:txBody>
      </p:sp>
      <p:sp>
        <p:nvSpPr>
          <p:cNvPr id="3" name="Content Placeholder 2"/>
          <p:cNvSpPr>
            <a:spLocks noGrp="1"/>
          </p:cNvSpPr>
          <p:nvPr>
            <p:ph idx="1"/>
          </p:nvPr>
        </p:nvSpPr>
        <p:spPr/>
        <p:txBody>
          <a:bodyPr>
            <a:normAutofit/>
          </a:bodyPr>
          <a:lstStyle/>
          <a:p>
            <a:r>
              <a:rPr lang="nb-NO" sz="2200" dirty="0" smtClean="0"/>
              <a:t>Samarbeid to og to. En holder linjalen, den andre holder hånda åpen rundt linjalen. Når den som holder linjalen slipper, skal den andre prøve å fange den så raskt som mulig. </a:t>
            </a:r>
          </a:p>
          <a:p>
            <a:r>
              <a:rPr lang="nb-NO" sz="2200" dirty="0" smtClean="0"/>
              <a:t>Tenk-par-del</a:t>
            </a:r>
            <a:r>
              <a:rPr lang="nb-NO" sz="2200" dirty="0"/>
              <a:t>: </a:t>
            </a:r>
            <a:r>
              <a:rPr lang="nb-NO" sz="2200" dirty="0" smtClean="0"/>
              <a:t>Hvilken informasjon mottar kroppen og hva er kroppens respons? Hvordan tror dere informasjonen sendes?</a:t>
            </a:r>
            <a:endParaRPr lang="nb-NO" sz="2200" dirty="0"/>
          </a:p>
        </p:txBody>
      </p:sp>
      <p:pic>
        <p:nvPicPr>
          <p:cNvPr id="1026" name="Picture 2" descr="https://www.naturfag.no/aim/naturfag/files/2/b/1/cb73931e48ae2ce6230836acb5b19504656b8dfe30/2b1cb73931e48ae2ce6230836acb5b19504656b8dfe30.jpg/Scale?geometry=%3E800x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240" y="3534288"/>
            <a:ext cx="762000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Tenk-par-del: Hvorfor har vi signalsystemer?</a:t>
            </a:r>
            <a:endParaRPr lang="nb-NO" dirty="0"/>
          </a:p>
        </p:txBody>
      </p:sp>
      <p:sp>
        <p:nvSpPr>
          <p:cNvPr id="3" name="Plassholder for innhold 2"/>
          <p:cNvSpPr>
            <a:spLocks noGrp="1"/>
          </p:cNvSpPr>
          <p:nvPr>
            <p:ph idx="1"/>
          </p:nvPr>
        </p:nvSpPr>
        <p:spPr/>
        <p:txBody>
          <a:bodyPr>
            <a:normAutofit/>
          </a:bodyPr>
          <a:lstStyle/>
          <a:p>
            <a:pPr marL="0" indent="0">
              <a:buNone/>
            </a:pPr>
            <a:r>
              <a:rPr lang="nb-NO" sz="2200" dirty="0" smtClean="0"/>
              <a:t>To hovedgrunner:</a:t>
            </a:r>
          </a:p>
          <a:p>
            <a:r>
              <a:rPr lang="nb-NO" sz="2200" dirty="0" smtClean="0"/>
              <a:t>Beskytte </a:t>
            </a:r>
            <a:r>
              <a:rPr lang="nb-NO" sz="2200" dirty="0"/>
              <a:t>oss mot </a:t>
            </a:r>
            <a:r>
              <a:rPr lang="nb-NO" sz="2200" dirty="0" smtClean="0"/>
              <a:t>fare</a:t>
            </a:r>
          </a:p>
          <a:p>
            <a:r>
              <a:rPr lang="nb-NO" sz="2200" dirty="0" smtClean="0"/>
              <a:t>Styre </a:t>
            </a:r>
            <a:r>
              <a:rPr lang="nb-NO" sz="2200" dirty="0"/>
              <a:t>det som skjer i </a:t>
            </a:r>
            <a:r>
              <a:rPr lang="nb-NO" sz="2200" dirty="0" smtClean="0"/>
              <a:t>kroppen</a:t>
            </a:r>
          </a:p>
          <a:p>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956" y="1825625"/>
            <a:ext cx="3999734" cy="3331030"/>
          </a:xfrm>
          <a:prstGeom prst="rect">
            <a:avLst/>
          </a:prstGeom>
        </p:spPr>
      </p:pic>
    </p:spTree>
    <p:extLst>
      <p:ext uri="{BB962C8B-B14F-4D97-AF65-F5344CB8AC3E}">
        <p14:creationId xmlns:p14="http://schemas.microsoft.com/office/powerpoint/2010/main" val="114561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«Fight-</a:t>
            </a:r>
            <a:r>
              <a:rPr lang="nb-NO" dirty="0" err="1" smtClean="0"/>
              <a:t>flight</a:t>
            </a:r>
            <a:r>
              <a:rPr lang="nb-NO" dirty="0" smtClean="0"/>
              <a:t>-respons»</a:t>
            </a:r>
            <a:endParaRPr lang="nb-NO" dirty="0"/>
          </a:p>
        </p:txBody>
      </p:sp>
      <p:sp>
        <p:nvSpPr>
          <p:cNvPr id="3" name="Content Placeholder 2"/>
          <p:cNvSpPr>
            <a:spLocks noGrp="1"/>
          </p:cNvSpPr>
          <p:nvPr>
            <p:ph idx="1"/>
          </p:nvPr>
        </p:nvSpPr>
        <p:spPr>
          <a:xfrm>
            <a:off x="868680" y="1517904"/>
            <a:ext cx="4533314" cy="4659059"/>
          </a:xfrm>
        </p:spPr>
        <p:txBody>
          <a:bodyPr>
            <a:normAutofit/>
          </a:bodyPr>
          <a:lstStyle/>
          <a:p>
            <a:pPr marL="0" indent="0">
              <a:buNone/>
            </a:pPr>
            <a:endParaRPr lang="nb-NO" sz="2200" dirty="0" smtClean="0"/>
          </a:p>
          <a:p>
            <a:r>
              <a:rPr lang="nb-NO" sz="2200" dirty="0" smtClean="0"/>
              <a:t>Når noe farlig eller stressende skjer, kan kroppens respons være «fight», vi tar opp kampen, eller «</a:t>
            </a:r>
            <a:r>
              <a:rPr lang="nb-NO" sz="2200" dirty="0" err="1" smtClean="0"/>
              <a:t>flight</a:t>
            </a:r>
            <a:r>
              <a:rPr lang="nb-NO" sz="2200" dirty="0" smtClean="0"/>
              <a:t>», </a:t>
            </a:r>
            <a:br>
              <a:rPr lang="nb-NO" sz="2200" dirty="0" smtClean="0"/>
            </a:br>
            <a:r>
              <a:rPr lang="nb-NO" sz="2200" dirty="0" smtClean="0"/>
              <a:t>vi rømmer fra problemet. </a:t>
            </a:r>
          </a:p>
          <a:p>
            <a:r>
              <a:rPr lang="nb-NO" sz="2200" dirty="0" smtClean="0"/>
              <a:t>Nervesystemet gir da beskjed om å </a:t>
            </a:r>
            <a:r>
              <a:rPr lang="nb-NO" sz="2200" b="1" dirty="0" smtClean="0"/>
              <a:t>øke pulsen </a:t>
            </a:r>
            <a:r>
              <a:rPr lang="nb-NO" sz="2200" dirty="0" smtClean="0"/>
              <a:t>og </a:t>
            </a:r>
            <a:r>
              <a:rPr lang="nb-NO" sz="2200" b="1" dirty="0" smtClean="0"/>
              <a:t>puste raskere.</a:t>
            </a:r>
          </a:p>
          <a:p>
            <a:pPr marL="0" indent="0">
              <a:buNone/>
            </a:pPr>
            <a:endParaRPr lang="nb-NO" sz="2200" dirty="0"/>
          </a:p>
          <a:p>
            <a:pPr marL="0" indent="0">
              <a:buNone/>
            </a:pPr>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3222" y="1690688"/>
            <a:ext cx="6205010" cy="4136674"/>
          </a:xfrm>
          <a:prstGeom prst="rect">
            <a:avLst/>
          </a:prstGeom>
        </p:spPr>
      </p:pic>
      <p:sp>
        <p:nvSpPr>
          <p:cNvPr id="5" name="TekstSylinder 4"/>
          <p:cNvSpPr txBox="1"/>
          <p:nvPr/>
        </p:nvSpPr>
        <p:spPr>
          <a:xfrm>
            <a:off x="1167274" y="4589405"/>
            <a:ext cx="10660958" cy="769441"/>
          </a:xfrm>
          <a:prstGeom prst="rect">
            <a:avLst/>
          </a:prstGeom>
          <a:solidFill>
            <a:srgbClr val="00B0F0"/>
          </a:solidFill>
        </p:spPr>
        <p:txBody>
          <a:bodyPr wrap="square" rtlCol="0">
            <a:spAutoFit/>
          </a:bodyPr>
          <a:lstStyle/>
          <a:p>
            <a:r>
              <a:rPr lang="nb-NO" sz="2200" dirty="0" smtClean="0"/>
              <a:t>Økt puls og rask pust </a:t>
            </a:r>
            <a:r>
              <a:rPr lang="nb-NO" sz="2200" dirty="0"/>
              <a:t>→ </a:t>
            </a:r>
            <a:r>
              <a:rPr lang="nb-NO" sz="2200" dirty="0" smtClean="0"/>
              <a:t>mer </a:t>
            </a:r>
            <a:r>
              <a:rPr lang="nb-NO" sz="2200" dirty="0"/>
              <a:t>oksygen inn i og rundt i </a:t>
            </a:r>
            <a:r>
              <a:rPr lang="nb-NO" sz="2200" dirty="0" smtClean="0"/>
              <a:t>kroppen → </a:t>
            </a:r>
            <a:r>
              <a:rPr lang="nb-NO" sz="2200" dirty="0"/>
              <a:t>mer energi frigjort i celleåndinga → vi er klare for å kjempe eller rømme</a:t>
            </a:r>
          </a:p>
        </p:txBody>
      </p:sp>
    </p:spTree>
    <p:extLst>
      <p:ext uri="{BB962C8B-B14F-4D97-AF65-F5344CB8AC3E}">
        <p14:creationId xmlns:p14="http://schemas.microsoft.com/office/powerpoint/2010/main" val="378030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Nøkkelsetninger</a:t>
            </a:r>
            <a:endParaRPr lang="nb-NO" dirty="0"/>
          </a:p>
        </p:txBody>
      </p:sp>
      <p:sp>
        <p:nvSpPr>
          <p:cNvPr id="3" name="Plassholder for innhold 2"/>
          <p:cNvSpPr>
            <a:spLocks noGrp="1"/>
          </p:cNvSpPr>
          <p:nvPr>
            <p:ph idx="1"/>
          </p:nvPr>
        </p:nvSpPr>
        <p:spPr/>
        <p:txBody>
          <a:bodyPr>
            <a:normAutofit/>
          </a:bodyPr>
          <a:lstStyle/>
          <a:p>
            <a:r>
              <a:rPr lang="nb-NO" sz="2200" dirty="0"/>
              <a:t>Signalsystemene </a:t>
            </a:r>
            <a:r>
              <a:rPr lang="nb-NO" sz="2200" dirty="0" smtClean="0"/>
              <a:t>                      oss </a:t>
            </a:r>
            <a:r>
              <a:rPr lang="nb-NO" sz="2200" dirty="0"/>
              <a:t>mot fare og </a:t>
            </a:r>
            <a:r>
              <a:rPr lang="nb-NO" sz="2200" dirty="0" smtClean="0"/>
              <a:t>                det </a:t>
            </a:r>
            <a:r>
              <a:rPr lang="nb-NO" sz="2200" dirty="0"/>
              <a:t>som skjer i kroppen.</a:t>
            </a:r>
          </a:p>
          <a:p>
            <a:r>
              <a:rPr lang="nb-NO" sz="2200" dirty="0" smtClean="0"/>
              <a:t>                        fra omgivelsene sendes via nerveceller eller hormoner og gir en                     i kroppen.</a:t>
            </a:r>
          </a:p>
        </p:txBody>
      </p:sp>
      <p:sp>
        <p:nvSpPr>
          <p:cNvPr id="4" name="TekstSylinder 3"/>
          <p:cNvSpPr txBox="1"/>
          <p:nvPr/>
        </p:nvSpPr>
        <p:spPr>
          <a:xfrm>
            <a:off x="3165230" y="1769353"/>
            <a:ext cx="1477108" cy="430887"/>
          </a:xfrm>
          <a:prstGeom prst="rect">
            <a:avLst/>
          </a:prstGeom>
          <a:noFill/>
        </p:spPr>
        <p:txBody>
          <a:bodyPr wrap="square" rtlCol="0">
            <a:spAutoFit/>
          </a:bodyPr>
          <a:lstStyle/>
          <a:p>
            <a:r>
              <a:rPr lang="nb-NO" sz="2200" dirty="0">
                <a:solidFill>
                  <a:srgbClr val="C00000"/>
                </a:solidFill>
              </a:rPr>
              <a:t>beskytter</a:t>
            </a:r>
          </a:p>
        </p:txBody>
      </p:sp>
      <p:sp>
        <p:nvSpPr>
          <p:cNvPr id="5" name="TekstSylinder 4"/>
          <p:cNvSpPr txBox="1"/>
          <p:nvPr/>
        </p:nvSpPr>
        <p:spPr>
          <a:xfrm>
            <a:off x="6315220" y="1783421"/>
            <a:ext cx="1308296" cy="430887"/>
          </a:xfrm>
          <a:prstGeom prst="rect">
            <a:avLst/>
          </a:prstGeom>
          <a:noFill/>
        </p:spPr>
        <p:txBody>
          <a:bodyPr wrap="square" rtlCol="0">
            <a:spAutoFit/>
          </a:bodyPr>
          <a:lstStyle/>
          <a:p>
            <a:r>
              <a:rPr lang="nb-NO" sz="2200" dirty="0">
                <a:solidFill>
                  <a:srgbClr val="C00000"/>
                </a:solidFill>
              </a:rPr>
              <a:t>styrer</a:t>
            </a:r>
          </a:p>
        </p:txBody>
      </p:sp>
      <p:sp>
        <p:nvSpPr>
          <p:cNvPr id="6" name="TekstSylinder 5"/>
          <p:cNvSpPr txBox="1"/>
          <p:nvPr/>
        </p:nvSpPr>
        <p:spPr>
          <a:xfrm>
            <a:off x="1111347" y="2222633"/>
            <a:ext cx="2124221" cy="430887"/>
          </a:xfrm>
          <a:prstGeom prst="rect">
            <a:avLst/>
          </a:prstGeom>
          <a:noFill/>
        </p:spPr>
        <p:txBody>
          <a:bodyPr wrap="square" rtlCol="0">
            <a:spAutoFit/>
          </a:bodyPr>
          <a:lstStyle/>
          <a:p>
            <a:r>
              <a:rPr lang="nb-NO" sz="2200" dirty="0">
                <a:solidFill>
                  <a:srgbClr val="C00000"/>
                </a:solidFill>
              </a:rPr>
              <a:t>Informasjon</a:t>
            </a:r>
          </a:p>
        </p:txBody>
      </p:sp>
      <p:sp>
        <p:nvSpPr>
          <p:cNvPr id="7" name="TekstSylinder 6"/>
          <p:cNvSpPr txBox="1"/>
          <p:nvPr/>
        </p:nvSpPr>
        <p:spPr>
          <a:xfrm>
            <a:off x="10044332" y="2198920"/>
            <a:ext cx="1800665" cy="430887"/>
          </a:xfrm>
          <a:prstGeom prst="rect">
            <a:avLst/>
          </a:prstGeom>
          <a:noFill/>
        </p:spPr>
        <p:txBody>
          <a:bodyPr wrap="square" rtlCol="0">
            <a:spAutoFit/>
          </a:bodyPr>
          <a:lstStyle/>
          <a:p>
            <a:r>
              <a:rPr lang="nb-NO" sz="2200" dirty="0">
                <a:solidFill>
                  <a:srgbClr val="C00000"/>
                </a:solidFill>
              </a:rPr>
              <a:t>respons</a:t>
            </a:r>
          </a:p>
        </p:txBody>
      </p:sp>
    </p:spTree>
    <p:extLst>
      <p:ext uri="{BB962C8B-B14F-4D97-AF65-F5344CB8AC3E}">
        <p14:creationId xmlns:p14="http://schemas.microsoft.com/office/powerpoint/2010/main" val="8784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 til oppdraget</a:t>
            </a:r>
            <a:endParaRPr lang="nb-NO" dirty="0"/>
          </a:p>
        </p:txBody>
      </p:sp>
      <p:sp>
        <p:nvSpPr>
          <p:cNvPr id="3" name="Plassholder for innhold 2"/>
          <p:cNvSpPr>
            <a:spLocks noGrp="1"/>
          </p:cNvSpPr>
          <p:nvPr>
            <p:ph idx="1"/>
          </p:nvPr>
        </p:nvSpPr>
        <p:spPr/>
        <p:txBody>
          <a:bodyPr>
            <a:normAutofit/>
          </a:bodyPr>
          <a:lstStyle/>
          <a:p>
            <a:r>
              <a:rPr lang="nb-NO" sz="2200" dirty="0" smtClean="0"/>
              <a:t>Diskuter i par: Er responsene til personene annerledes enn vanlig?</a:t>
            </a:r>
          </a:p>
          <a:p>
            <a:r>
              <a:rPr lang="nb-NO" sz="2200" dirty="0" smtClean="0"/>
              <a:t>Noter symptomer i skjema under økt 1.</a:t>
            </a:r>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3946" y="1690688"/>
            <a:ext cx="2548133" cy="3907544"/>
          </a:xfrm>
          <a:prstGeom prst="rect">
            <a:avLst/>
          </a:prstGeom>
        </p:spPr>
      </p:pic>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692" y="2494445"/>
            <a:ext cx="2831598" cy="4206249"/>
          </a:xfrm>
          <a:prstGeom prst="rect">
            <a:avLst/>
          </a:prstGeom>
        </p:spPr>
      </p:pic>
    </p:spTree>
    <p:extLst>
      <p:ext uri="{BB962C8B-B14F-4D97-AF65-F5344CB8AC3E}">
        <p14:creationId xmlns:p14="http://schemas.microsoft.com/office/powerpoint/2010/main" val="2250828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47344" y="998139"/>
            <a:ext cx="3711593" cy="1325563"/>
          </a:xfrm>
        </p:spPr>
        <p:txBody>
          <a:bodyPr/>
          <a:lstStyle/>
          <a:p>
            <a:r>
              <a:rPr lang="nb-NO" dirty="0" smtClean="0"/>
              <a:t>Økt 2</a:t>
            </a:r>
            <a:endParaRPr lang="nb-NO" dirty="0"/>
          </a:p>
        </p:txBody>
      </p:sp>
      <p:sp>
        <p:nvSpPr>
          <p:cNvPr id="3" name="Plassholder for innhold 2"/>
          <p:cNvSpPr>
            <a:spLocks noGrp="1"/>
          </p:cNvSpPr>
          <p:nvPr>
            <p:ph idx="1"/>
          </p:nvPr>
        </p:nvSpPr>
        <p:spPr>
          <a:xfrm>
            <a:off x="847344" y="1414145"/>
            <a:ext cx="10515600" cy="4351338"/>
          </a:xfrm>
        </p:spPr>
        <p:txBody>
          <a:bodyPr/>
          <a:lstStyle/>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8937" y="1264158"/>
            <a:ext cx="7077276" cy="4235306"/>
          </a:xfrm>
          <a:prstGeom prst="rect">
            <a:avLst/>
          </a:prstGeom>
        </p:spPr>
      </p:pic>
    </p:spTree>
    <p:extLst>
      <p:ext uri="{BB962C8B-B14F-4D97-AF65-F5344CB8AC3E}">
        <p14:creationId xmlns:p14="http://schemas.microsoft.com/office/powerpoint/2010/main" val="2738242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Ny informasjon i oppdraget</a:t>
            </a:r>
            <a:endParaRPr lang="nb-NO" dirty="0"/>
          </a:p>
        </p:txBody>
      </p:sp>
      <p:sp>
        <p:nvSpPr>
          <p:cNvPr id="3" name="Plassholder for innhold 2"/>
          <p:cNvSpPr>
            <a:spLocks noGrp="1"/>
          </p:cNvSpPr>
          <p:nvPr>
            <p:ph idx="1"/>
          </p:nvPr>
        </p:nvSpPr>
        <p:spPr>
          <a:xfrm>
            <a:off x="838200" y="1825625"/>
            <a:ext cx="5853545" cy="4351338"/>
          </a:xfrm>
        </p:spPr>
        <p:txBody>
          <a:bodyPr>
            <a:normAutofit/>
          </a:bodyPr>
          <a:lstStyle/>
          <a:p>
            <a:pPr marL="0" indent="0">
              <a:buNone/>
            </a:pPr>
            <a:r>
              <a:rPr lang="nb-NO" sz="2200" dirty="0" smtClean="0"/>
              <a:t>For å finne ut hva som feiler Maren og Morten, må dere som helsesykepleiere sjekke koordineringsevnen, pupillene og pulsen.</a:t>
            </a:r>
          </a:p>
          <a:p>
            <a:pPr marL="0" indent="0">
              <a:buNone/>
            </a:pPr>
            <a:endParaRPr lang="nb-NO" sz="2200" dirty="0"/>
          </a:p>
          <a:p>
            <a:endParaRPr lang="nb-NO" sz="2200"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3946" y="1690688"/>
            <a:ext cx="2548133" cy="3907544"/>
          </a:xfrm>
          <a:prstGeom prst="rect">
            <a:avLst/>
          </a:prstGeom>
        </p:spPr>
      </p:pic>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692" y="2757681"/>
            <a:ext cx="2831598" cy="4206249"/>
          </a:xfrm>
          <a:prstGeom prst="rect">
            <a:avLst/>
          </a:prstGeom>
        </p:spPr>
      </p:pic>
    </p:spTree>
    <p:extLst>
      <p:ext uri="{BB962C8B-B14F-4D97-AF65-F5344CB8AC3E}">
        <p14:creationId xmlns:p14="http://schemas.microsoft.com/office/powerpoint/2010/main" val="820766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Koordineringstester </a:t>
            </a:r>
            <a:endParaRPr lang="nb-NO" dirty="0"/>
          </a:p>
        </p:txBody>
      </p:sp>
      <p:sp>
        <p:nvSpPr>
          <p:cNvPr id="3" name="Plassholder for innhold 2"/>
          <p:cNvSpPr>
            <a:spLocks noGrp="1"/>
          </p:cNvSpPr>
          <p:nvPr>
            <p:ph idx="1"/>
          </p:nvPr>
        </p:nvSpPr>
        <p:spPr>
          <a:xfrm>
            <a:off x="838200" y="1825625"/>
            <a:ext cx="5693229" cy="4351338"/>
          </a:xfrm>
        </p:spPr>
        <p:txBody>
          <a:bodyPr>
            <a:normAutofit/>
          </a:bodyPr>
          <a:lstStyle/>
          <a:p>
            <a:r>
              <a:rPr lang="nb-NO" sz="2200" b="1" dirty="0" smtClean="0"/>
              <a:t>Finger-finger-prøve: </a:t>
            </a:r>
            <a:r>
              <a:rPr lang="nb-NO" sz="2200" dirty="0" smtClean="0"/>
              <a:t>Strekk ut </a:t>
            </a:r>
            <a:r>
              <a:rPr lang="nb-NO" sz="2200" dirty="0"/>
              <a:t>begge </a:t>
            </a:r>
            <a:r>
              <a:rPr lang="nb-NO" sz="2200" dirty="0" smtClean="0"/>
              <a:t>armene og lukk øynene. Før én </a:t>
            </a:r>
            <a:r>
              <a:rPr lang="nb-NO" sz="2200" dirty="0"/>
              <a:t>finger fra hver hånd mot hverandre slik at de treffes foran </a:t>
            </a:r>
            <a:r>
              <a:rPr lang="nb-NO" sz="2200" dirty="0" smtClean="0"/>
              <a:t>nesa. Gjenta </a:t>
            </a:r>
            <a:r>
              <a:rPr lang="nb-NO" sz="2200" dirty="0"/>
              <a:t>flere </a:t>
            </a:r>
            <a:r>
              <a:rPr lang="nb-NO" sz="2200" dirty="0" smtClean="0"/>
              <a:t>ganger </a:t>
            </a:r>
            <a:r>
              <a:rPr lang="nb-NO" sz="2200" dirty="0"/>
              <a:t>så fort som mulig. </a:t>
            </a:r>
            <a:endParaRPr lang="nb-NO" sz="2200" dirty="0" smtClean="0"/>
          </a:p>
          <a:p>
            <a:r>
              <a:rPr lang="nb-NO" sz="2200" dirty="0" smtClean="0"/>
              <a:t>Hvordan sendes informasjonen og gir en respons her?</a:t>
            </a:r>
            <a:endParaRPr lang="nb-NO" sz="2200" dirty="0"/>
          </a:p>
          <a:p>
            <a:r>
              <a:rPr lang="nb-NO" sz="2200" dirty="0" smtClean="0"/>
              <a:t>Ved rusmiddelbruk kan fingerbevegelsene bli langsomme, nølende og usikre, særlig ved rusmidler som virker dempende.</a:t>
            </a:r>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080" y="522515"/>
            <a:ext cx="6217920" cy="4663440"/>
          </a:xfrm>
          <a:prstGeom prst="rect">
            <a:avLst/>
          </a:prstGeom>
        </p:spPr>
      </p:pic>
    </p:spTree>
    <p:extLst>
      <p:ext uri="{BB962C8B-B14F-4D97-AF65-F5344CB8AC3E}">
        <p14:creationId xmlns:p14="http://schemas.microsoft.com/office/powerpoint/2010/main" val="33999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Test av </a:t>
            </a:r>
            <a:r>
              <a:rPr lang="nb-NO" dirty="0" err="1" smtClean="0"/>
              <a:t>pupillrefleks</a:t>
            </a:r>
            <a:r>
              <a:rPr lang="nb-NO" dirty="0" smtClean="0"/>
              <a:t> </a:t>
            </a:r>
            <a:endParaRPr lang="nb-NO" dirty="0"/>
          </a:p>
        </p:txBody>
      </p:sp>
      <p:sp>
        <p:nvSpPr>
          <p:cNvPr id="3" name="Plassholder for innhold 2"/>
          <p:cNvSpPr>
            <a:spLocks noGrp="1"/>
          </p:cNvSpPr>
          <p:nvPr>
            <p:ph idx="1"/>
          </p:nvPr>
        </p:nvSpPr>
        <p:spPr>
          <a:xfrm>
            <a:off x="838200" y="1825625"/>
            <a:ext cx="5183777" cy="4351338"/>
          </a:xfrm>
        </p:spPr>
        <p:txBody>
          <a:bodyPr>
            <a:normAutofit/>
          </a:bodyPr>
          <a:lstStyle/>
          <a:p>
            <a:r>
              <a:rPr lang="nb-NO" sz="2200" dirty="0" smtClean="0"/>
              <a:t>Sitt vendt mot hverandre. </a:t>
            </a:r>
            <a:r>
              <a:rPr lang="nb-NO" sz="2200" dirty="0"/>
              <a:t>Den ene lyser på den andres øye med en lommelykt. </a:t>
            </a:r>
            <a:r>
              <a:rPr lang="nb-NO" sz="2200" dirty="0" smtClean="0"/>
              <a:t>Den </a:t>
            </a:r>
            <a:r>
              <a:rPr lang="nb-NO" sz="2200" dirty="0"/>
              <a:t>som lyser </a:t>
            </a:r>
            <a:r>
              <a:rPr lang="nb-NO" sz="2200" dirty="0" smtClean="0"/>
              <a:t>skal observere </a:t>
            </a:r>
            <a:r>
              <a:rPr lang="nb-NO" sz="2200" dirty="0"/>
              <a:t>hva som skjer med </a:t>
            </a:r>
            <a:r>
              <a:rPr lang="nb-NO" sz="2200" dirty="0" smtClean="0"/>
              <a:t>pupillen. Bytt plass.</a:t>
            </a:r>
            <a:endParaRPr lang="nb-NO" sz="2200" dirty="0"/>
          </a:p>
          <a:p>
            <a:r>
              <a:rPr lang="nb-NO" sz="2200" dirty="0" smtClean="0"/>
              <a:t>Hvordan </a:t>
            </a:r>
            <a:r>
              <a:rPr lang="nb-NO" sz="2200" dirty="0"/>
              <a:t>forandrer </a:t>
            </a:r>
            <a:r>
              <a:rPr lang="nb-NO" sz="2200" dirty="0" err="1" smtClean="0"/>
              <a:t>pupillåpningen</a:t>
            </a:r>
            <a:r>
              <a:rPr lang="nb-NO" sz="2200" dirty="0" smtClean="0"/>
              <a:t> </a:t>
            </a:r>
            <a:r>
              <a:rPr lang="nb-NO" sz="2200" dirty="0"/>
              <a:t>seg i det lyset treffer øyet og i det lyset tas bort fra øyet? </a:t>
            </a:r>
            <a:endParaRPr lang="nb-NO" sz="2200" dirty="0" smtClean="0"/>
          </a:p>
          <a:p>
            <a:r>
              <a:rPr lang="nb-NO" sz="2200" dirty="0"/>
              <a:t>Ved rusmiddelbruk kan </a:t>
            </a:r>
            <a:r>
              <a:rPr lang="nb-NO" sz="2200" dirty="0" err="1" smtClean="0"/>
              <a:t>pupillrefleksen</a:t>
            </a:r>
            <a:r>
              <a:rPr lang="nb-NO" sz="2200" dirty="0" smtClean="0"/>
              <a:t> bli tregere. Pupillstørrelsen kan også bli større eller mindre enn normalt. </a:t>
            </a:r>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9996" y="1825625"/>
            <a:ext cx="5433512" cy="3251616"/>
          </a:xfrm>
          <a:prstGeom prst="rect">
            <a:avLst/>
          </a:prstGeom>
        </p:spPr>
      </p:pic>
    </p:spTree>
    <p:extLst>
      <p:ext uri="{BB962C8B-B14F-4D97-AF65-F5344CB8AC3E}">
        <p14:creationId xmlns:p14="http://schemas.microsoft.com/office/powerpoint/2010/main" val="2321559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087" y="2249679"/>
            <a:ext cx="3547865" cy="247776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3587" y="2249424"/>
            <a:ext cx="3295661" cy="24688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085" y="2249424"/>
            <a:ext cx="3473195" cy="2459736"/>
          </a:xfrm>
          <a:prstGeom prst="rect">
            <a:avLst/>
          </a:prstGeom>
        </p:spPr>
      </p:pic>
      <p:sp>
        <p:nvSpPr>
          <p:cNvPr id="7" name="Tittel 1"/>
          <p:cNvSpPr>
            <a:spLocks noGrp="1"/>
          </p:cNvSpPr>
          <p:nvPr>
            <p:ph type="title"/>
          </p:nvPr>
        </p:nvSpPr>
        <p:spPr>
          <a:xfrm>
            <a:off x="838200" y="365125"/>
            <a:ext cx="10515600" cy="1325563"/>
          </a:xfrm>
        </p:spPr>
        <p:txBody>
          <a:bodyPr/>
          <a:lstStyle/>
          <a:p>
            <a:r>
              <a:rPr lang="nb-NO" dirty="0"/>
              <a:t>Hvem skal ut</a:t>
            </a:r>
            <a:r>
              <a:rPr lang="nb-NO" dirty="0" smtClean="0"/>
              <a:t>?</a:t>
            </a:r>
            <a:endParaRPr lang="nb-NO" dirty="0"/>
          </a:p>
        </p:txBody>
      </p:sp>
      <p:sp>
        <p:nvSpPr>
          <p:cNvPr id="8" name="Bildeforklaring formet som et avrundet rektangel 11"/>
          <p:cNvSpPr/>
          <p:nvPr/>
        </p:nvSpPr>
        <p:spPr>
          <a:xfrm>
            <a:off x="2653335" y="5190328"/>
            <a:ext cx="6751921" cy="1027592"/>
          </a:xfrm>
          <a:prstGeom prst="wedgeRoundRectCallout">
            <a:avLst>
              <a:gd name="adj1" fmla="val -8241"/>
              <a:gd name="adj2" fmla="val -7639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200" dirty="0"/>
              <a:t>Tenk (1 min) – diskuter i par (4 min) </a:t>
            </a:r>
          </a:p>
          <a:p>
            <a:pPr algn="ctr"/>
            <a:r>
              <a:rPr lang="nb-NO" sz="2200" dirty="0"/>
              <a:t>Velg et bilde som skiller seg ut. Begrunn hvorfor.</a:t>
            </a:r>
          </a:p>
        </p:txBody>
      </p:sp>
      <p:sp>
        <p:nvSpPr>
          <p:cNvPr id="9" name="TextBox 8"/>
          <p:cNvSpPr txBox="1"/>
          <p:nvPr/>
        </p:nvSpPr>
        <p:spPr>
          <a:xfrm>
            <a:off x="2295144" y="2331720"/>
            <a:ext cx="1828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b-NO" b="1" dirty="0" smtClean="0">
                <a:solidFill>
                  <a:schemeClr val="tx1"/>
                </a:solidFill>
              </a:rPr>
              <a:t>    </a:t>
            </a:r>
            <a:r>
              <a:rPr lang="nb-NO" b="1" dirty="0" err="1" smtClean="0">
                <a:solidFill>
                  <a:schemeClr val="tx1"/>
                </a:solidFill>
              </a:rPr>
              <a:t>Paracetamol</a:t>
            </a:r>
            <a:endParaRPr lang="nb-NO" b="1" dirty="0">
              <a:solidFill>
                <a:schemeClr val="tx1"/>
              </a:solidFill>
            </a:endParaRPr>
          </a:p>
        </p:txBody>
      </p:sp>
      <p:sp>
        <p:nvSpPr>
          <p:cNvPr id="10" name="TextBox 9"/>
          <p:cNvSpPr txBox="1"/>
          <p:nvPr/>
        </p:nvSpPr>
        <p:spPr>
          <a:xfrm>
            <a:off x="6169152" y="2319528"/>
            <a:ext cx="14203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b-NO" dirty="0" smtClean="0">
                <a:solidFill>
                  <a:schemeClr val="tx1"/>
                </a:solidFill>
              </a:rPr>
              <a:t>    </a:t>
            </a:r>
            <a:r>
              <a:rPr lang="nb-NO" b="1" dirty="0" smtClean="0">
                <a:solidFill>
                  <a:schemeClr val="tx1"/>
                </a:solidFill>
              </a:rPr>
              <a:t>Morfin</a:t>
            </a:r>
            <a:endParaRPr lang="nb-NO" b="1" dirty="0">
              <a:solidFill>
                <a:schemeClr val="tx1"/>
              </a:solidFill>
            </a:endParaRPr>
          </a:p>
        </p:txBody>
      </p:sp>
      <p:sp>
        <p:nvSpPr>
          <p:cNvPr id="11" name="TextBox 10"/>
          <p:cNvSpPr txBox="1"/>
          <p:nvPr/>
        </p:nvSpPr>
        <p:spPr>
          <a:xfrm>
            <a:off x="9823704" y="2307336"/>
            <a:ext cx="14843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b-NO" b="1" dirty="0" smtClean="0">
                <a:solidFill>
                  <a:schemeClr val="tx1"/>
                </a:solidFill>
              </a:rPr>
              <a:t>    Kokain</a:t>
            </a:r>
            <a:endParaRPr lang="nb-NO" b="1" dirty="0">
              <a:solidFill>
                <a:schemeClr val="tx1"/>
              </a:solidFill>
            </a:endParaRPr>
          </a:p>
        </p:txBody>
      </p:sp>
    </p:spTree>
    <p:extLst>
      <p:ext uri="{BB962C8B-B14F-4D97-AF65-F5344CB8AC3E}">
        <p14:creationId xmlns:p14="http://schemas.microsoft.com/office/powerpoint/2010/main" val="3153942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03120" y="861513"/>
            <a:ext cx="9133114" cy="1325563"/>
          </a:xfrm>
        </p:spPr>
        <p:txBody>
          <a:bodyPr/>
          <a:lstStyle/>
          <a:p>
            <a:r>
              <a:rPr lang="nb-NO" dirty="0" smtClean="0"/>
              <a:t>Økt 1</a:t>
            </a:r>
            <a:endParaRPr lang="nb-NO" dirty="0"/>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39394" y="-169818"/>
            <a:ext cx="4685212" cy="7027818"/>
          </a:xfrm>
        </p:spPr>
      </p:pic>
    </p:spTree>
    <p:extLst>
      <p:ext uri="{BB962C8B-B14F-4D97-AF65-F5344CB8AC3E}">
        <p14:creationId xmlns:p14="http://schemas.microsoft.com/office/powerpoint/2010/main" val="1151819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Stoff som påvirker nervesystemet</a:t>
            </a:r>
            <a:endParaRPr lang="nb-NO" dirty="0"/>
          </a:p>
        </p:txBody>
      </p:sp>
      <p:sp>
        <p:nvSpPr>
          <p:cNvPr id="5" name="Ellipse 4"/>
          <p:cNvSpPr/>
          <p:nvPr/>
        </p:nvSpPr>
        <p:spPr>
          <a:xfrm>
            <a:off x="2743200" y="1690688"/>
            <a:ext cx="3174276" cy="31222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p:cNvSpPr/>
          <p:nvPr/>
        </p:nvSpPr>
        <p:spPr>
          <a:xfrm>
            <a:off x="3842657" y="3669604"/>
            <a:ext cx="3174276" cy="31222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p:cNvSpPr/>
          <p:nvPr/>
        </p:nvSpPr>
        <p:spPr>
          <a:xfrm>
            <a:off x="4942114" y="1690688"/>
            <a:ext cx="3174276" cy="31222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p:cNvSpPr txBox="1"/>
          <p:nvPr/>
        </p:nvSpPr>
        <p:spPr>
          <a:xfrm>
            <a:off x="3095898" y="2520286"/>
            <a:ext cx="1846216" cy="1200329"/>
          </a:xfrm>
          <a:prstGeom prst="rect">
            <a:avLst/>
          </a:prstGeom>
          <a:noFill/>
        </p:spPr>
        <p:txBody>
          <a:bodyPr wrap="square" rtlCol="0">
            <a:spAutoFit/>
          </a:bodyPr>
          <a:lstStyle/>
          <a:p>
            <a:r>
              <a:rPr lang="nb-NO" dirty="0" smtClean="0"/>
              <a:t>Paracetamol</a:t>
            </a:r>
          </a:p>
          <a:p>
            <a:r>
              <a:rPr lang="nb-NO" dirty="0" smtClean="0"/>
              <a:t>Morfin</a:t>
            </a:r>
          </a:p>
          <a:p>
            <a:r>
              <a:rPr lang="nb-NO" dirty="0" smtClean="0"/>
              <a:t>Heroin</a:t>
            </a:r>
          </a:p>
          <a:p>
            <a:r>
              <a:rPr lang="nb-NO" dirty="0" smtClean="0"/>
              <a:t>Narkosemidler</a:t>
            </a:r>
            <a:endParaRPr lang="nb-NO" dirty="0"/>
          </a:p>
        </p:txBody>
      </p:sp>
      <p:sp>
        <p:nvSpPr>
          <p:cNvPr id="13" name="TekstSylinder 12"/>
          <p:cNvSpPr txBox="1"/>
          <p:nvPr/>
        </p:nvSpPr>
        <p:spPr>
          <a:xfrm>
            <a:off x="4942114" y="2650914"/>
            <a:ext cx="1092927" cy="923330"/>
          </a:xfrm>
          <a:prstGeom prst="rect">
            <a:avLst/>
          </a:prstGeom>
          <a:noFill/>
        </p:spPr>
        <p:txBody>
          <a:bodyPr wrap="square" rtlCol="0">
            <a:spAutoFit/>
          </a:bodyPr>
          <a:lstStyle/>
          <a:p>
            <a:r>
              <a:rPr lang="nb-NO" dirty="0" smtClean="0"/>
              <a:t>Alkohol</a:t>
            </a:r>
          </a:p>
          <a:p>
            <a:r>
              <a:rPr lang="nb-NO" dirty="0" smtClean="0"/>
              <a:t>Løse-midler</a:t>
            </a:r>
            <a:endParaRPr lang="nb-NO" dirty="0"/>
          </a:p>
        </p:txBody>
      </p:sp>
      <p:sp>
        <p:nvSpPr>
          <p:cNvPr id="14" name="TekstSylinder 13"/>
          <p:cNvSpPr txBox="1"/>
          <p:nvPr/>
        </p:nvSpPr>
        <p:spPr>
          <a:xfrm>
            <a:off x="6361612" y="2650914"/>
            <a:ext cx="1306286" cy="923330"/>
          </a:xfrm>
          <a:prstGeom prst="rect">
            <a:avLst/>
          </a:prstGeom>
          <a:noFill/>
        </p:spPr>
        <p:txBody>
          <a:bodyPr wrap="square" rtlCol="0">
            <a:spAutoFit/>
          </a:bodyPr>
          <a:lstStyle/>
          <a:p>
            <a:r>
              <a:rPr lang="nb-NO" dirty="0" smtClean="0"/>
              <a:t>Koffein</a:t>
            </a:r>
          </a:p>
          <a:p>
            <a:r>
              <a:rPr lang="nb-NO" dirty="0" smtClean="0"/>
              <a:t>Kokain</a:t>
            </a:r>
          </a:p>
          <a:p>
            <a:r>
              <a:rPr lang="nb-NO" dirty="0" smtClean="0"/>
              <a:t>Amfetamin </a:t>
            </a:r>
            <a:endParaRPr lang="nb-NO" dirty="0"/>
          </a:p>
        </p:txBody>
      </p:sp>
      <p:sp>
        <p:nvSpPr>
          <p:cNvPr id="15" name="TekstSylinder 14"/>
          <p:cNvSpPr txBox="1"/>
          <p:nvPr/>
        </p:nvSpPr>
        <p:spPr>
          <a:xfrm>
            <a:off x="5055326" y="5237360"/>
            <a:ext cx="1110343" cy="369332"/>
          </a:xfrm>
          <a:prstGeom prst="rect">
            <a:avLst/>
          </a:prstGeom>
          <a:noFill/>
        </p:spPr>
        <p:txBody>
          <a:bodyPr wrap="square" rtlCol="0">
            <a:spAutoFit/>
          </a:bodyPr>
          <a:lstStyle/>
          <a:p>
            <a:r>
              <a:rPr lang="nb-NO" dirty="0" smtClean="0"/>
              <a:t>LSD</a:t>
            </a:r>
            <a:endParaRPr lang="nb-NO" dirty="0"/>
          </a:p>
        </p:txBody>
      </p:sp>
      <p:sp>
        <p:nvSpPr>
          <p:cNvPr id="16" name="TekstSylinder 15"/>
          <p:cNvSpPr txBox="1"/>
          <p:nvPr/>
        </p:nvSpPr>
        <p:spPr>
          <a:xfrm>
            <a:off x="5172892" y="3720615"/>
            <a:ext cx="574766" cy="369332"/>
          </a:xfrm>
          <a:prstGeom prst="rect">
            <a:avLst/>
          </a:prstGeom>
          <a:noFill/>
        </p:spPr>
        <p:txBody>
          <a:bodyPr wrap="square" rtlCol="0">
            <a:spAutoFit/>
          </a:bodyPr>
          <a:lstStyle/>
          <a:p>
            <a:r>
              <a:rPr lang="nb-NO" dirty="0" smtClean="0"/>
              <a:t>PCP</a:t>
            </a:r>
            <a:endParaRPr lang="nb-NO" dirty="0"/>
          </a:p>
        </p:txBody>
      </p:sp>
      <p:sp>
        <p:nvSpPr>
          <p:cNvPr id="17" name="TekstSylinder 16"/>
          <p:cNvSpPr txBox="1"/>
          <p:nvPr/>
        </p:nvSpPr>
        <p:spPr>
          <a:xfrm>
            <a:off x="5747658" y="4205394"/>
            <a:ext cx="927463" cy="369332"/>
          </a:xfrm>
          <a:prstGeom prst="rect">
            <a:avLst/>
          </a:prstGeom>
          <a:noFill/>
        </p:spPr>
        <p:txBody>
          <a:bodyPr wrap="square" rtlCol="0">
            <a:spAutoFit/>
          </a:bodyPr>
          <a:lstStyle/>
          <a:p>
            <a:r>
              <a:rPr lang="nb-NO" dirty="0" smtClean="0"/>
              <a:t>Ecstasy</a:t>
            </a:r>
            <a:endParaRPr lang="nb-NO" dirty="0"/>
          </a:p>
        </p:txBody>
      </p:sp>
      <p:sp>
        <p:nvSpPr>
          <p:cNvPr id="18" name="TekstSylinder 17"/>
          <p:cNvSpPr txBox="1"/>
          <p:nvPr/>
        </p:nvSpPr>
        <p:spPr>
          <a:xfrm>
            <a:off x="4297681" y="4165138"/>
            <a:ext cx="1108165" cy="369332"/>
          </a:xfrm>
          <a:prstGeom prst="rect">
            <a:avLst/>
          </a:prstGeom>
          <a:noFill/>
        </p:spPr>
        <p:txBody>
          <a:bodyPr wrap="square" rtlCol="0">
            <a:spAutoFit/>
          </a:bodyPr>
          <a:lstStyle/>
          <a:p>
            <a:r>
              <a:rPr lang="nb-NO" dirty="0" smtClean="0"/>
              <a:t>Cannabis</a:t>
            </a:r>
            <a:endParaRPr lang="nb-NO" dirty="0"/>
          </a:p>
        </p:txBody>
      </p:sp>
      <p:sp>
        <p:nvSpPr>
          <p:cNvPr id="19" name="TekstSylinder 18"/>
          <p:cNvSpPr txBox="1"/>
          <p:nvPr/>
        </p:nvSpPr>
        <p:spPr>
          <a:xfrm>
            <a:off x="2050869" y="1690688"/>
            <a:ext cx="1985555" cy="369332"/>
          </a:xfrm>
          <a:prstGeom prst="rect">
            <a:avLst/>
          </a:prstGeom>
          <a:noFill/>
        </p:spPr>
        <p:txBody>
          <a:bodyPr wrap="square" rtlCol="0">
            <a:spAutoFit/>
          </a:bodyPr>
          <a:lstStyle/>
          <a:p>
            <a:r>
              <a:rPr lang="nb-NO" dirty="0" smtClean="0"/>
              <a:t>DEMPENDE</a:t>
            </a:r>
            <a:endParaRPr lang="nb-NO" dirty="0"/>
          </a:p>
        </p:txBody>
      </p:sp>
      <p:sp>
        <p:nvSpPr>
          <p:cNvPr id="21" name="TekstSylinder 20"/>
          <p:cNvSpPr txBox="1"/>
          <p:nvPr/>
        </p:nvSpPr>
        <p:spPr>
          <a:xfrm>
            <a:off x="7193281" y="1541417"/>
            <a:ext cx="1950719" cy="369332"/>
          </a:xfrm>
          <a:prstGeom prst="rect">
            <a:avLst/>
          </a:prstGeom>
          <a:noFill/>
        </p:spPr>
        <p:txBody>
          <a:bodyPr wrap="square" rtlCol="0">
            <a:spAutoFit/>
          </a:bodyPr>
          <a:lstStyle/>
          <a:p>
            <a:r>
              <a:rPr lang="nb-NO" dirty="0" smtClean="0"/>
              <a:t>STIMULERENDE</a:t>
            </a:r>
            <a:endParaRPr lang="nb-NO" dirty="0"/>
          </a:p>
        </p:txBody>
      </p:sp>
      <p:sp>
        <p:nvSpPr>
          <p:cNvPr id="22" name="TekstSylinder 21"/>
          <p:cNvSpPr txBox="1"/>
          <p:nvPr/>
        </p:nvSpPr>
        <p:spPr>
          <a:xfrm>
            <a:off x="2403567" y="6230983"/>
            <a:ext cx="2338251" cy="369332"/>
          </a:xfrm>
          <a:prstGeom prst="rect">
            <a:avLst/>
          </a:prstGeom>
          <a:noFill/>
        </p:spPr>
        <p:txBody>
          <a:bodyPr wrap="square" rtlCol="0">
            <a:spAutoFit/>
          </a:bodyPr>
          <a:lstStyle/>
          <a:p>
            <a:r>
              <a:rPr lang="nb-NO" dirty="0" smtClean="0"/>
              <a:t>HALLUSINOGENE</a:t>
            </a:r>
            <a:endParaRPr lang="nb-NO" dirty="0"/>
          </a:p>
        </p:txBody>
      </p:sp>
    </p:spTree>
    <p:extLst>
      <p:ext uri="{BB962C8B-B14F-4D97-AF65-F5344CB8AC3E}">
        <p14:creationId xmlns:p14="http://schemas.microsoft.com/office/powerpoint/2010/main" val="34828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p:bldP spid="13" grpId="0"/>
      <p:bldP spid="14" grpId="0"/>
      <p:bldP spid="15" grpId="0"/>
      <p:bldP spid="16" grpId="0"/>
      <p:bldP spid="17" grpId="0"/>
      <p:bldP spid="18" grpId="0"/>
      <p:bldP spid="19"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Ruspåvirkning</a:t>
            </a:r>
            <a:endParaRPr lang="nb-NO" dirty="0"/>
          </a:p>
        </p:txBody>
      </p:sp>
      <p:sp>
        <p:nvSpPr>
          <p:cNvPr id="3" name="Plassholder for innhold 2"/>
          <p:cNvSpPr>
            <a:spLocks noGrp="1"/>
          </p:cNvSpPr>
          <p:nvPr>
            <p:ph idx="1"/>
          </p:nvPr>
        </p:nvSpPr>
        <p:spPr>
          <a:xfrm>
            <a:off x="838199" y="1825625"/>
            <a:ext cx="6758354" cy="4351338"/>
          </a:xfrm>
        </p:spPr>
        <p:txBody>
          <a:bodyPr>
            <a:noAutofit/>
          </a:bodyPr>
          <a:lstStyle/>
          <a:p>
            <a:r>
              <a:rPr lang="nb-NO" sz="2200" dirty="0" smtClean="0"/>
              <a:t>Generelt: </a:t>
            </a:r>
          </a:p>
          <a:p>
            <a:pPr lvl="1"/>
            <a:r>
              <a:rPr lang="nb-NO" sz="2200" dirty="0"/>
              <a:t>S</a:t>
            </a:r>
            <a:r>
              <a:rPr lang="nb-NO" sz="2200" dirty="0" smtClean="0"/>
              <a:t>vekket koordinasjon</a:t>
            </a:r>
            <a:r>
              <a:rPr lang="nb-NO" sz="2200" dirty="0"/>
              <a:t>, orientering, hukommelse og </a:t>
            </a:r>
            <a:r>
              <a:rPr lang="nb-NO" sz="2200" dirty="0" smtClean="0"/>
              <a:t>dømmekraft</a:t>
            </a:r>
          </a:p>
          <a:p>
            <a:pPr lvl="1"/>
            <a:r>
              <a:rPr lang="nb-NO" sz="2200" dirty="0" smtClean="0"/>
              <a:t>Endret humør/stemningsleie</a:t>
            </a:r>
          </a:p>
          <a:p>
            <a:pPr lvl="1"/>
            <a:r>
              <a:rPr lang="nb-NO" sz="2200" dirty="0" smtClean="0"/>
              <a:t>Kan gi skader som ikke kan rettes opp i</a:t>
            </a:r>
            <a:endParaRPr lang="nb-NO" sz="2200" dirty="0"/>
          </a:p>
          <a:p>
            <a:r>
              <a:rPr lang="nb-NO" sz="2200" dirty="0" smtClean="0"/>
              <a:t>Abstinens:</a:t>
            </a:r>
          </a:p>
          <a:p>
            <a:pPr lvl="1"/>
            <a:r>
              <a:rPr lang="nb-NO" sz="2200" dirty="0" smtClean="0"/>
              <a:t>Symptomer når rusmidlet ikke tas lenger, er </a:t>
            </a:r>
            <a:r>
              <a:rPr lang="nb-NO" sz="2200" dirty="0"/>
              <a:t>vanligvis motsatte av stoffets rusvirkning</a:t>
            </a:r>
            <a:r>
              <a:rPr lang="nb-NO" sz="2200" dirty="0" smtClean="0"/>
              <a:t>. </a:t>
            </a:r>
          </a:p>
          <a:p>
            <a:pPr lvl="1"/>
            <a:r>
              <a:rPr lang="nb-NO" sz="2200" dirty="0" smtClean="0"/>
              <a:t>Ved dempende rusmidler: rastløshet med mer.</a:t>
            </a:r>
          </a:p>
          <a:p>
            <a:pPr lvl="1"/>
            <a:r>
              <a:rPr lang="nb-NO" sz="2200" dirty="0" smtClean="0"/>
              <a:t>Ved stimulerende rusmidler: depresjon med mer.</a:t>
            </a:r>
            <a:endParaRPr lang="nb-NO" sz="2200" dirty="0"/>
          </a:p>
          <a:p>
            <a:endParaRPr lang="nb-NO" sz="2200" dirty="0"/>
          </a:p>
        </p:txBody>
      </p:sp>
      <p:pic>
        <p:nvPicPr>
          <p:cNvPr id="4" name="Bilde 3"/>
          <p:cNvPicPr>
            <a:picLocks noChangeAspect="1"/>
          </p:cNvPicPr>
          <p:nvPr/>
        </p:nvPicPr>
        <p:blipFill rotWithShape="1">
          <a:blip r:embed="rId2" cstate="print">
            <a:extLst>
              <a:ext uri="{28A0092B-C50C-407E-A947-70E740481C1C}">
                <a14:useLocalDpi xmlns:a14="http://schemas.microsoft.com/office/drawing/2010/main" val="0"/>
              </a:ext>
            </a:extLst>
          </a:blip>
          <a:srcRect l="13625"/>
          <a:stretch/>
        </p:blipFill>
        <p:spPr>
          <a:xfrm>
            <a:off x="7596553" y="1917065"/>
            <a:ext cx="4160425" cy="3211104"/>
          </a:xfrm>
          <a:prstGeom prst="rect">
            <a:avLst/>
          </a:prstGeom>
        </p:spPr>
      </p:pic>
    </p:spTree>
    <p:extLst>
      <p:ext uri="{BB962C8B-B14F-4D97-AF65-F5344CB8AC3E}">
        <p14:creationId xmlns:p14="http://schemas.microsoft.com/office/powerpoint/2010/main" val="2079095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80" y="214654"/>
            <a:ext cx="10515600" cy="1325563"/>
          </a:xfrm>
        </p:spPr>
        <p:txBody>
          <a:bodyPr/>
          <a:lstStyle/>
          <a:p>
            <a:r>
              <a:rPr lang="nb-NO" dirty="0" smtClean="0"/>
              <a:t>Modell av nervesystemet </a:t>
            </a:r>
            <a:endParaRPr lang="nb-NO"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0700" y="2138623"/>
            <a:ext cx="2175669" cy="4351338"/>
          </a:xfrm>
        </p:spPr>
      </p:pic>
      <p:grpSp>
        <p:nvGrpSpPr>
          <p:cNvPr id="58" name="Group 57"/>
          <p:cNvGrpSpPr/>
          <p:nvPr/>
        </p:nvGrpSpPr>
        <p:grpSpPr>
          <a:xfrm>
            <a:off x="2753583" y="4473515"/>
            <a:ext cx="200025" cy="161925"/>
            <a:chOff x="1082595" y="4401154"/>
            <a:chExt cx="200025" cy="161925"/>
          </a:xfrm>
        </p:grpSpPr>
        <p:sp>
          <p:nvSpPr>
            <p:cNvPr id="9" name="Oval 8"/>
            <p:cNvSpPr/>
            <p:nvPr/>
          </p:nvSpPr>
          <p:spPr>
            <a:xfrm>
              <a:off x="1177845" y="4420204"/>
              <a:ext cx="952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1111170" y="440115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1187370" y="4486879"/>
              <a:ext cx="952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p:cNvSpPr/>
            <p:nvPr/>
          </p:nvSpPr>
          <p:spPr>
            <a:xfrm>
              <a:off x="1082595" y="4458304"/>
              <a:ext cx="952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57" name="Group 56"/>
          <p:cNvGrpSpPr/>
          <p:nvPr/>
        </p:nvGrpSpPr>
        <p:grpSpPr>
          <a:xfrm>
            <a:off x="2807528" y="2170996"/>
            <a:ext cx="8774837" cy="4420786"/>
            <a:chOff x="2807528" y="2170996"/>
            <a:chExt cx="8774837" cy="4420786"/>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273" y="2170996"/>
              <a:ext cx="2175669" cy="4351338"/>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331" y="2240444"/>
              <a:ext cx="2175669" cy="4351338"/>
            </a:xfrm>
            <a:prstGeom prst="rect">
              <a:avLst/>
            </a:prstGeom>
          </p:spPr>
        </p:pic>
        <p:sp>
          <p:nvSpPr>
            <p:cNvPr id="18" name="Oval 17"/>
            <p:cNvSpPr/>
            <p:nvPr/>
          </p:nvSpPr>
          <p:spPr>
            <a:xfrm>
              <a:off x="5775951" y="4632698"/>
              <a:ext cx="114300" cy="857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p>
          </p:txBody>
        </p:sp>
        <p:sp>
          <p:nvSpPr>
            <p:cNvPr id="20" name="Oval 19"/>
            <p:cNvSpPr/>
            <p:nvPr/>
          </p:nvSpPr>
          <p:spPr>
            <a:xfrm>
              <a:off x="5690812" y="4588898"/>
              <a:ext cx="114300" cy="857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p>
          </p:txBody>
        </p:sp>
        <p:sp>
          <p:nvSpPr>
            <p:cNvPr id="22" name="Oval 21"/>
            <p:cNvSpPr/>
            <p:nvPr/>
          </p:nvSpPr>
          <p:spPr>
            <a:xfrm>
              <a:off x="5752795" y="4461558"/>
              <a:ext cx="114300" cy="857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p>
          </p:txBody>
        </p:sp>
        <p:sp>
          <p:nvSpPr>
            <p:cNvPr id="23" name="Oval 22"/>
            <p:cNvSpPr/>
            <p:nvPr/>
          </p:nvSpPr>
          <p:spPr>
            <a:xfrm>
              <a:off x="5748863" y="4520319"/>
              <a:ext cx="114300" cy="857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p>
          </p:txBody>
        </p:sp>
        <p:sp>
          <p:nvSpPr>
            <p:cNvPr id="24" name="Oval 23"/>
            <p:cNvSpPr/>
            <p:nvPr/>
          </p:nvSpPr>
          <p:spPr>
            <a:xfrm>
              <a:off x="5800591" y="4548464"/>
              <a:ext cx="114300" cy="857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p>
          </p:txBody>
        </p:sp>
        <p:sp>
          <p:nvSpPr>
            <p:cNvPr id="28" name="Oval 27"/>
            <p:cNvSpPr/>
            <p:nvPr/>
          </p:nvSpPr>
          <p:spPr>
            <a:xfrm>
              <a:off x="2807528" y="4538771"/>
              <a:ext cx="952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xtBox 44"/>
            <p:cNvSpPr txBox="1"/>
            <p:nvPr/>
          </p:nvSpPr>
          <p:spPr>
            <a:xfrm>
              <a:off x="9811438" y="4362929"/>
              <a:ext cx="1770927" cy="923330"/>
            </a:xfrm>
            <a:prstGeom prst="rect">
              <a:avLst/>
            </a:prstGeom>
            <a:noFill/>
          </p:spPr>
          <p:txBody>
            <a:bodyPr wrap="square" rtlCol="0">
              <a:spAutoFit/>
            </a:bodyPr>
            <a:lstStyle/>
            <a:p>
              <a:r>
                <a:rPr lang="nb-NO" b="1" dirty="0" smtClean="0">
                  <a:solidFill>
                    <a:schemeClr val="accent2"/>
                  </a:solidFill>
                </a:rPr>
                <a:t>Knips med fingrene på venstre hånd!</a:t>
              </a:r>
              <a:r>
                <a:rPr lang="nb-NO" dirty="0" smtClean="0">
                  <a:solidFill>
                    <a:schemeClr val="accent2"/>
                  </a:solidFill>
                </a:rPr>
                <a:t> </a:t>
              </a:r>
              <a:endParaRPr lang="nb-NO" dirty="0">
                <a:solidFill>
                  <a:schemeClr val="accent2"/>
                </a:solidFill>
              </a:endParaRPr>
            </a:p>
          </p:txBody>
        </p:sp>
      </p:grpSp>
      <p:sp>
        <p:nvSpPr>
          <p:cNvPr id="48" name="Curved Up Arrow 47"/>
          <p:cNvSpPr/>
          <p:nvPr/>
        </p:nvSpPr>
        <p:spPr>
          <a:xfrm>
            <a:off x="2789805" y="4807894"/>
            <a:ext cx="1552270" cy="852127"/>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solidFill>
                <a:schemeClr val="tx1"/>
              </a:solidFill>
            </a:endParaRPr>
          </a:p>
        </p:txBody>
      </p:sp>
      <p:sp>
        <p:nvSpPr>
          <p:cNvPr id="52" name="Donut 51"/>
          <p:cNvSpPr/>
          <p:nvPr/>
        </p:nvSpPr>
        <p:spPr>
          <a:xfrm>
            <a:off x="8688765" y="4120708"/>
            <a:ext cx="914400" cy="914400"/>
          </a:xfrm>
          <a:prstGeom prst="donut">
            <a:avLst>
              <a:gd name="adj" fmla="val 711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solidFill>
                <a:schemeClr val="tx1"/>
              </a:solidFill>
            </a:endParaRPr>
          </a:p>
        </p:txBody>
      </p:sp>
      <p:sp>
        <p:nvSpPr>
          <p:cNvPr id="53" name="TextBox 52"/>
          <p:cNvSpPr txBox="1"/>
          <p:nvPr/>
        </p:nvSpPr>
        <p:spPr>
          <a:xfrm>
            <a:off x="636608" y="4085864"/>
            <a:ext cx="520861" cy="400110"/>
          </a:xfrm>
          <a:prstGeom prst="rect">
            <a:avLst/>
          </a:prstGeom>
          <a:noFill/>
        </p:spPr>
        <p:txBody>
          <a:bodyPr wrap="square" rtlCol="0">
            <a:spAutoFit/>
          </a:bodyPr>
          <a:lstStyle/>
          <a:p>
            <a:r>
              <a:rPr lang="nb-NO" sz="2000" b="1" dirty="0" smtClean="0">
                <a:solidFill>
                  <a:schemeClr val="accent2"/>
                </a:solidFill>
              </a:rPr>
              <a:t>1.</a:t>
            </a:r>
            <a:endParaRPr lang="nb-NO" sz="2000" b="1" dirty="0">
              <a:solidFill>
                <a:schemeClr val="accent2"/>
              </a:solidFill>
            </a:endParaRPr>
          </a:p>
        </p:txBody>
      </p:sp>
      <p:sp>
        <p:nvSpPr>
          <p:cNvPr id="54" name="TextBox 53"/>
          <p:cNvSpPr txBox="1"/>
          <p:nvPr/>
        </p:nvSpPr>
        <p:spPr>
          <a:xfrm>
            <a:off x="3692325" y="4087792"/>
            <a:ext cx="545939" cy="400110"/>
          </a:xfrm>
          <a:prstGeom prst="rect">
            <a:avLst/>
          </a:prstGeom>
          <a:noFill/>
        </p:spPr>
        <p:txBody>
          <a:bodyPr wrap="square" rtlCol="0">
            <a:spAutoFit/>
          </a:bodyPr>
          <a:lstStyle/>
          <a:p>
            <a:r>
              <a:rPr lang="nb-NO" sz="2000" b="1" dirty="0">
                <a:solidFill>
                  <a:schemeClr val="accent2"/>
                </a:solidFill>
              </a:rPr>
              <a:t>2</a:t>
            </a:r>
            <a:r>
              <a:rPr lang="nb-NO" sz="2000" b="1" dirty="0" smtClean="0">
                <a:solidFill>
                  <a:schemeClr val="accent2"/>
                </a:solidFill>
              </a:rPr>
              <a:t>.</a:t>
            </a:r>
            <a:endParaRPr lang="nb-NO" sz="2000" b="1" dirty="0">
              <a:solidFill>
                <a:schemeClr val="accent2"/>
              </a:solidFill>
            </a:endParaRPr>
          </a:p>
        </p:txBody>
      </p:sp>
      <p:sp>
        <p:nvSpPr>
          <p:cNvPr id="55" name="TextBox 54"/>
          <p:cNvSpPr txBox="1"/>
          <p:nvPr/>
        </p:nvSpPr>
        <p:spPr>
          <a:xfrm>
            <a:off x="6528121" y="4110942"/>
            <a:ext cx="499640" cy="400110"/>
          </a:xfrm>
          <a:prstGeom prst="rect">
            <a:avLst/>
          </a:prstGeom>
          <a:noFill/>
        </p:spPr>
        <p:txBody>
          <a:bodyPr wrap="square" rtlCol="0">
            <a:spAutoFit/>
          </a:bodyPr>
          <a:lstStyle/>
          <a:p>
            <a:r>
              <a:rPr lang="nb-NO" sz="2000" b="1" dirty="0">
                <a:solidFill>
                  <a:schemeClr val="accent2"/>
                </a:solidFill>
              </a:rPr>
              <a:t>3</a:t>
            </a:r>
            <a:r>
              <a:rPr lang="nb-NO" sz="2000" dirty="0" smtClean="0">
                <a:solidFill>
                  <a:schemeClr val="accent2"/>
                </a:solidFill>
              </a:rPr>
              <a:t>.</a:t>
            </a:r>
            <a:endParaRPr lang="nb-NO" sz="2000" dirty="0">
              <a:solidFill>
                <a:schemeClr val="accent2"/>
              </a:solidFill>
            </a:endParaRPr>
          </a:p>
        </p:txBody>
      </p:sp>
      <p:sp>
        <p:nvSpPr>
          <p:cNvPr id="59" name="TextBox 58"/>
          <p:cNvSpPr txBox="1"/>
          <p:nvPr/>
        </p:nvSpPr>
        <p:spPr>
          <a:xfrm>
            <a:off x="9005104" y="578734"/>
            <a:ext cx="3001700" cy="3416320"/>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nb-NO" sz="2400" dirty="0" smtClean="0"/>
              <a:t>Hver person er en nervecelle.</a:t>
            </a:r>
          </a:p>
          <a:p>
            <a:pPr marL="285750" indent="-285750">
              <a:buFont typeface="Arial" panose="020B0604020202020204" pitchFamily="34" charset="0"/>
              <a:buChar char="•"/>
            </a:pPr>
            <a:r>
              <a:rPr lang="nb-NO" sz="2400" dirty="0" smtClean="0"/>
              <a:t>Perlene er signaler som sendes fra nervecelle til nervecelle. </a:t>
            </a:r>
          </a:p>
          <a:p>
            <a:pPr marL="285750" indent="-285750">
              <a:buFont typeface="Arial" panose="020B0604020202020204" pitchFamily="34" charset="0"/>
              <a:buChar char="•"/>
            </a:pPr>
            <a:r>
              <a:rPr lang="nb-NO" sz="2400" dirty="0" smtClean="0"/>
              <a:t>Når lærer klapper, sender person 1 sine perler. </a:t>
            </a:r>
            <a:endParaRPr lang="nb-NO" sz="2400" dirty="0"/>
          </a:p>
        </p:txBody>
      </p:sp>
      <p:sp>
        <p:nvSpPr>
          <p:cNvPr id="26" name="Curved Up Arrow 47"/>
          <p:cNvSpPr/>
          <p:nvPr/>
        </p:nvSpPr>
        <p:spPr>
          <a:xfrm>
            <a:off x="5967885" y="4905306"/>
            <a:ext cx="1552270" cy="852127"/>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solidFill>
                <a:schemeClr val="tx1"/>
              </a:solidFill>
            </a:endParaRPr>
          </a:p>
        </p:txBody>
      </p:sp>
      <p:sp>
        <p:nvSpPr>
          <p:cNvPr id="27" name="TextBox 44"/>
          <p:cNvSpPr txBox="1"/>
          <p:nvPr/>
        </p:nvSpPr>
        <p:spPr>
          <a:xfrm>
            <a:off x="127442" y="1676958"/>
            <a:ext cx="1770927" cy="369332"/>
          </a:xfrm>
          <a:prstGeom prst="rect">
            <a:avLst/>
          </a:prstGeom>
          <a:noFill/>
        </p:spPr>
        <p:txBody>
          <a:bodyPr wrap="square" rtlCol="0">
            <a:spAutoFit/>
          </a:bodyPr>
          <a:lstStyle/>
          <a:p>
            <a:r>
              <a:rPr lang="nb-NO" b="1" dirty="0" smtClean="0">
                <a:solidFill>
                  <a:schemeClr val="accent2"/>
                </a:solidFill>
              </a:rPr>
              <a:t>Lærer klapper. </a:t>
            </a:r>
            <a:endParaRPr lang="nb-NO" dirty="0">
              <a:solidFill>
                <a:schemeClr val="accent2"/>
              </a:solidFill>
            </a:endParaRPr>
          </a:p>
        </p:txBody>
      </p:sp>
    </p:spTree>
    <p:extLst>
      <p:ext uri="{BB962C8B-B14F-4D97-AF65-F5344CB8AC3E}">
        <p14:creationId xmlns:p14="http://schemas.microsoft.com/office/powerpoint/2010/main" val="375498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Modell av nervesystemet</a:t>
            </a:r>
            <a:endParaRPr lang="nb-NO" dirty="0"/>
          </a:p>
        </p:txBody>
      </p:sp>
      <p:sp>
        <p:nvSpPr>
          <p:cNvPr id="3" name="Plassholder for innhold 2"/>
          <p:cNvSpPr>
            <a:spLocks noGrp="1"/>
          </p:cNvSpPr>
          <p:nvPr>
            <p:ph idx="1"/>
          </p:nvPr>
        </p:nvSpPr>
        <p:spPr/>
        <p:txBody>
          <a:bodyPr>
            <a:normAutofit/>
          </a:bodyPr>
          <a:lstStyle/>
          <a:p>
            <a:r>
              <a:rPr lang="nb-NO" sz="2200" b="1" dirty="0" smtClean="0"/>
              <a:t>Diskuter</a:t>
            </a:r>
            <a:r>
              <a:rPr lang="nb-NO" sz="2200" dirty="0"/>
              <a:t>: </a:t>
            </a:r>
            <a:r>
              <a:rPr lang="nb-NO" sz="2200" dirty="0" smtClean="0"/>
              <a:t>Hva i denne modellen stemmer med hvordan nervesystemet virker </a:t>
            </a:r>
            <a:r>
              <a:rPr lang="nb-NO" sz="2200" dirty="0"/>
              <a:t>– og hva </a:t>
            </a:r>
            <a:r>
              <a:rPr lang="nb-NO" sz="2200" dirty="0" smtClean="0"/>
              <a:t>stemmer ikke? </a:t>
            </a:r>
            <a:endParaRPr lang="nb-NO" sz="2200" dirty="0"/>
          </a:p>
          <a:p>
            <a:pPr marL="0" indent="0">
              <a:buNone/>
            </a:pPr>
            <a:endParaRPr lang="nb-NO" sz="2200" dirty="0"/>
          </a:p>
          <a:p>
            <a:r>
              <a:rPr lang="nb-NO" sz="2200" b="1" dirty="0" smtClean="0"/>
              <a:t>Vis </a:t>
            </a:r>
            <a:r>
              <a:rPr lang="nb-NO" sz="2200" dirty="0" smtClean="0"/>
              <a:t>ved å bruke modellen:</a:t>
            </a:r>
          </a:p>
          <a:p>
            <a:pPr marL="0" indent="0">
              <a:buNone/>
            </a:pPr>
            <a:r>
              <a:rPr lang="nb-NO" sz="2200" dirty="0" smtClean="0"/>
              <a:t>1. Hva tror dere skjer ved inntak av et stimulerende stoff? (for eksempel kokain)</a:t>
            </a:r>
          </a:p>
          <a:p>
            <a:pPr marL="0" indent="0">
              <a:buNone/>
            </a:pPr>
            <a:r>
              <a:rPr lang="nb-NO" sz="2200" dirty="0" smtClean="0"/>
              <a:t>2. Hva </a:t>
            </a:r>
            <a:r>
              <a:rPr lang="nb-NO" sz="2200" dirty="0"/>
              <a:t>tror dere skjer ved inntak </a:t>
            </a:r>
            <a:r>
              <a:rPr lang="nb-NO" sz="2200" dirty="0" smtClean="0"/>
              <a:t>av et</a:t>
            </a:r>
            <a:r>
              <a:rPr lang="nb-NO" sz="2200" dirty="0"/>
              <a:t> dempende </a:t>
            </a:r>
            <a:r>
              <a:rPr lang="nb-NO" sz="2200" dirty="0" smtClean="0"/>
              <a:t>stoff? (for eksempel morfin)</a:t>
            </a:r>
          </a:p>
        </p:txBody>
      </p:sp>
    </p:spTree>
    <p:extLst>
      <p:ext uri="{BB962C8B-B14F-4D97-AF65-F5344CB8AC3E}">
        <p14:creationId xmlns:p14="http://schemas.microsoft.com/office/powerpoint/2010/main" val="3426293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a:t>
            </a:r>
            <a:r>
              <a:rPr lang="nb-NO" dirty="0"/>
              <a:t>blir vi avhengige av noe?</a:t>
            </a:r>
          </a:p>
        </p:txBody>
      </p:sp>
      <p:sp>
        <p:nvSpPr>
          <p:cNvPr id="3" name="Plassholder for innhold 2"/>
          <p:cNvSpPr>
            <a:spLocks noGrp="1"/>
          </p:cNvSpPr>
          <p:nvPr>
            <p:ph idx="1"/>
          </p:nvPr>
        </p:nvSpPr>
        <p:spPr>
          <a:xfrm>
            <a:off x="838199" y="1825625"/>
            <a:ext cx="5401235" cy="4351338"/>
          </a:xfrm>
        </p:spPr>
        <p:txBody>
          <a:bodyPr>
            <a:normAutofit/>
          </a:bodyPr>
          <a:lstStyle/>
          <a:p>
            <a:r>
              <a:rPr lang="nb-NO" sz="2200" dirty="0" smtClean="0"/>
              <a:t>Før filmen: Vurder påstander</a:t>
            </a:r>
            <a:endParaRPr lang="nb-NO" sz="2200" dirty="0"/>
          </a:p>
          <a:p>
            <a:r>
              <a:rPr lang="nb-NO" sz="2200" dirty="0" smtClean="0">
                <a:hlinkClick r:id="rId2"/>
              </a:rPr>
              <a:t>Kort fortalt: Avhengighet</a:t>
            </a:r>
            <a:endParaRPr lang="nb-NO" sz="2200" dirty="0" smtClean="0"/>
          </a:p>
          <a:p>
            <a:r>
              <a:rPr lang="nb-NO" sz="2200" dirty="0" smtClean="0"/>
              <a:t>Vurder påstandene på nytt. Har dere endra mening?</a:t>
            </a:r>
          </a:p>
        </p:txBody>
      </p:sp>
      <p:pic>
        <p:nvPicPr>
          <p:cNvPr id="4" name="Bilde 3"/>
          <p:cNvPicPr>
            <a:picLocks noChangeAspect="1"/>
          </p:cNvPicPr>
          <p:nvPr/>
        </p:nvPicPr>
        <p:blipFill>
          <a:blip r:embed="rId3"/>
          <a:stretch>
            <a:fillRect/>
          </a:stretch>
        </p:blipFill>
        <p:spPr>
          <a:xfrm>
            <a:off x="6591767" y="1825625"/>
            <a:ext cx="5310912" cy="3180418"/>
          </a:xfrm>
          <a:prstGeom prst="rect">
            <a:avLst/>
          </a:prstGeom>
        </p:spPr>
      </p:pic>
    </p:spTree>
    <p:extLst>
      <p:ext uri="{BB962C8B-B14F-4D97-AF65-F5344CB8AC3E}">
        <p14:creationId xmlns:p14="http://schemas.microsoft.com/office/powerpoint/2010/main" val="226725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blir vi avhengige av noe?</a:t>
            </a:r>
          </a:p>
        </p:txBody>
      </p:sp>
      <p:sp>
        <p:nvSpPr>
          <p:cNvPr id="3" name="Plassholder for innhold 2"/>
          <p:cNvSpPr>
            <a:spLocks noGrp="1"/>
          </p:cNvSpPr>
          <p:nvPr>
            <p:ph idx="1"/>
          </p:nvPr>
        </p:nvSpPr>
        <p:spPr>
          <a:xfrm>
            <a:off x="838200" y="1825625"/>
            <a:ext cx="4177553" cy="4351338"/>
          </a:xfrm>
        </p:spPr>
        <p:txBody>
          <a:bodyPr>
            <a:normAutofit/>
          </a:bodyPr>
          <a:lstStyle/>
          <a:p>
            <a:pPr marL="0" indent="0">
              <a:buNone/>
            </a:pPr>
            <a:r>
              <a:rPr lang="nb-NO" sz="2200" dirty="0" smtClean="0"/>
              <a:t>Dopamin:</a:t>
            </a:r>
          </a:p>
          <a:p>
            <a:r>
              <a:rPr lang="nb-NO" sz="2200" dirty="0" smtClean="0"/>
              <a:t>Rusmidler gjør at det slippes ut </a:t>
            </a:r>
            <a:r>
              <a:rPr lang="nb-NO" sz="2200" dirty="0"/>
              <a:t>mer dopamin eller </a:t>
            </a:r>
            <a:r>
              <a:rPr lang="nb-NO" sz="2200" dirty="0" smtClean="0"/>
              <a:t>dopamin </a:t>
            </a:r>
            <a:r>
              <a:rPr lang="nb-NO" sz="2200" dirty="0"/>
              <a:t>virker </a:t>
            </a:r>
            <a:r>
              <a:rPr lang="nb-NO" sz="2200" dirty="0" smtClean="0"/>
              <a:t>lenger.</a:t>
            </a:r>
          </a:p>
          <a:p>
            <a:r>
              <a:rPr lang="nb-NO" sz="2200" dirty="0" smtClean="0"/>
              <a:t>Dette ødelegger det naturlige belønningssystemet, det skal mer til for å oppleve «belønning» i form av god følelse. </a:t>
            </a:r>
            <a:endParaRPr lang="nb-NO" sz="2200" dirty="0"/>
          </a:p>
          <a:p>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8885" y="3133165"/>
            <a:ext cx="1962232" cy="1410354"/>
          </a:xfrm>
          <a:prstGeom prst="rect">
            <a:avLst/>
          </a:prstGeom>
        </p:spPr>
      </p:pic>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848" y="3133165"/>
            <a:ext cx="555812" cy="1111624"/>
          </a:xfrm>
          <a:prstGeom prst="rect">
            <a:avLst/>
          </a:prstGeom>
        </p:spPr>
      </p:pic>
      <p:cxnSp>
        <p:nvCxnSpPr>
          <p:cNvPr id="7" name="Rett pilkobling 6"/>
          <p:cNvCxnSpPr/>
          <p:nvPr/>
        </p:nvCxnSpPr>
        <p:spPr>
          <a:xfrm flipV="1">
            <a:off x="6504660" y="3845859"/>
            <a:ext cx="779930" cy="38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7153065" y="2104517"/>
            <a:ext cx="2904565" cy="923330"/>
          </a:xfrm>
          <a:prstGeom prst="rect">
            <a:avLst/>
          </a:prstGeom>
          <a:noFill/>
        </p:spPr>
        <p:txBody>
          <a:bodyPr wrap="square" rtlCol="0">
            <a:spAutoFit/>
          </a:bodyPr>
          <a:lstStyle/>
          <a:p>
            <a:r>
              <a:rPr lang="nb-NO" dirty="0" smtClean="0"/>
              <a:t>Spiser is: Belønningssenteret aktiveres, dopamin skilles ut, gir god følelse</a:t>
            </a:r>
            <a:endParaRPr lang="nb-NO" dirty="0"/>
          </a:p>
        </p:txBody>
      </p:sp>
      <p:cxnSp>
        <p:nvCxnSpPr>
          <p:cNvPr id="9" name="Rett pilkobling 8"/>
          <p:cNvCxnSpPr/>
          <p:nvPr/>
        </p:nvCxnSpPr>
        <p:spPr>
          <a:xfrm>
            <a:off x="9615412" y="3865283"/>
            <a:ext cx="638931" cy="194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nvSpPr>
        <p:spPr>
          <a:xfrm>
            <a:off x="10438638" y="3680617"/>
            <a:ext cx="1135053" cy="646331"/>
          </a:xfrm>
          <a:prstGeom prst="rect">
            <a:avLst/>
          </a:prstGeom>
          <a:noFill/>
        </p:spPr>
        <p:txBody>
          <a:bodyPr wrap="square" rtlCol="0">
            <a:spAutoFit/>
          </a:bodyPr>
          <a:lstStyle/>
          <a:p>
            <a:r>
              <a:rPr lang="nb-NO" dirty="0" smtClean="0"/>
              <a:t>Får lyst til å spise is</a:t>
            </a:r>
            <a:endParaRPr lang="nb-NO" dirty="0"/>
          </a:p>
        </p:txBody>
      </p:sp>
    </p:spTree>
    <p:extLst>
      <p:ext uri="{BB962C8B-B14F-4D97-AF65-F5344CB8AC3E}">
        <p14:creationId xmlns:p14="http://schemas.microsoft.com/office/powerpoint/2010/main" val="4075843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Nøkkelsetninger</a:t>
            </a:r>
            <a:endParaRPr lang="nb-NO" dirty="0"/>
          </a:p>
        </p:txBody>
      </p:sp>
      <p:sp>
        <p:nvSpPr>
          <p:cNvPr id="3" name="Plassholder for innhold 2"/>
          <p:cNvSpPr>
            <a:spLocks noGrp="1"/>
          </p:cNvSpPr>
          <p:nvPr>
            <p:ph idx="1"/>
          </p:nvPr>
        </p:nvSpPr>
        <p:spPr/>
        <p:txBody>
          <a:bodyPr>
            <a:normAutofit/>
          </a:bodyPr>
          <a:lstStyle/>
          <a:p>
            <a:r>
              <a:rPr lang="nb-NO" sz="2200" dirty="0" smtClean="0"/>
              <a:t>Rusmidler kan                     eller                          nervesystemet, slik at for eksempel koordinering, hukommelse og reflekser blir dårligere. </a:t>
            </a:r>
          </a:p>
          <a:p>
            <a:r>
              <a:rPr lang="nb-NO" sz="2200" dirty="0" smtClean="0"/>
              <a:t>Avhengighet henger sammen med opplevelsen av                    .</a:t>
            </a:r>
          </a:p>
          <a:p>
            <a:r>
              <a:rPr lang="nb-NO" sz="2200" dirty="0" smtClean="0"/>
              <a:t>                   ødelegger det naturlige belønningssystemet.</a:t>
            </a:r>
            <a:endParaRPr lang="nb-NO" sz="2200" dirty="0"/>
          </a:p>
        </p:txBody>
      </p:sp>
      <p:sp>
        <p:nvSpPr>
          <p:cNvPr id="4" name="TekstSylinder 3"/>
          <p:cNvSpPr txBox="1"/>
          <p:nvPr/>
        </p:nvSpPr>
        <p:spPr>
          <a:xfrm>
            <a:off x="2926080" y="1782800"/>
            <a:ext cx="1055077" cy="430887"/>
          </a:xfrm>
          <a:prstGeom prst="rect">
            <a:avLst/>
          </a:prstGeom>
          <a:noFill/>
        </p:spPr>
        <p:txBody>
          <a:bodyPr wrap="square" rtlCol="0">
            <a:spAutoFit/>
          </a:bodyPr>
          <a:lstStyle/>
          <a:p>
            <a:r>
              <a:rPr lang="nb-NO" sz="2200" dirty="0">
                <a:solidFill>
                  <a:srgbClr val="C00000"/>
                </a:solidFill>
              </a:rPr>
              <a:t>dempe</a:t>
            </a:r>
          </a:p>
        </p:txBody>
      </p:sp>
      <p:sp>
        <p:nvSpPr>
          <p:cNvPr id="5" name="TekstSylinder 4"/>
          <p:cNvSpPr txBox="1"/>
          <p:nvPr/>
        </p:nvSpPr>
        <p:spPr>
          <a:xfrm>
            <a:off x="4781637" y="1783421"/>
            <a:ext cx="1842867" cy="430887"/>
          </a:xfrm>
          <a:prstGeom prst="rect">
            <a:avLst/>
          </a:prstGeom>
          <a:noFill/>
        </p:spPr>
        <p:txBody>
          <a:bodyPr wrap="square" rtlCol="0">
            <a:spAutoFit/>
          </a:bodyPr>
          <a:lstStyle/>
          <a:p>
            <a:r>
              <a:rPr lang="nb-NO" sz="2200" dirty="0">
                <a:solidFill>
                  <a:srgbClr val="C00000"/>
                </a:solidFill>
              </a:rPr>
              <a:t>stimulere</a:t>
            </a:r>
          </a:p>
        </p:txBody>
      </p:sp>
      <p:sp>
        <p:nvSpPr>
          <p:cNvPr id="6" name="TekstSylinder 5"/>
          <p:cNvSpPr txBox="1"/>
          <p:nvPr/>
        </p:nvSpPr>
        <p:spPr>
          <a:xfrm>
            <a:off x="6809868" y="2518114"/>
            <a:ext cx="1617785" cy="430887"/>
          </a:xfrm>
          <a:prstGeom prst="rect">
            <a:avLst/>
          </a:prstGeom>
          <a:noFill/>
        </p:spPr>
        <p:txBody>
          <a:bodyPr wrap="square" rtlCol="0">
            <a:spAutoFit/>
          </a:bodyPr>
          <a:lstStyle/>
          <a:p>
            <a:r>
              <a:rPr lang="nb-NO" sz="2200" dirty="0">
                <a:solidFill>
                  <a:srgbClr val="C00000"/>
                </a:solidFill>
              </a:rPr>
              <a:t>belønning</a:t>
            </a:r>
          </a:p>
        </p:txBody>
      </p:sp>
      <p:sp>
        <p:nvSpPr>
          <p:cNvPr id="7" name="TekstSylinder 6"/>
          <p:cNvSpPr txBox="1"/>
          <p:nvPr/>
        </p:nvSpPr>
        <p:spPr>
          <a:xfrm>
            <a:off x="1083208" y="2954215"/>
            <a:ext cx="1645920" cy="430887"/>
          </a:xfrm>
          <a:prstGeom prst="rect">
            <a:avLst/>
          </a:prstGeom>
          <a:noFill/>
        </p:spPr>
        <p:txBody>
          <a:bodyPr wrap="square" rtlCol="0">
            <a:spAutoFit/>
          </a:bodyPr>
          <a:lstStyle/>
          <a:p>
            <a:r>
              <a:rPr lang="nb-NO" sz="2200" dirty="0">
                <a:solidFill>
                  <a:srgbClr val="C00000"/>
                </a:solidFill>
              </a:rPr>
              <a:t>Rusmidler</a:t>
            </a:r>
          </a:p>
        </p:txBody>
      </p:sp>
    </p:spTree>
    <p:extLst>
      <p:ext uri="{BB962C8B-B14F-4D97-AF65-F5344CB8AC3E}">
        <p14:creationId xmlns:p14="http://schemas.microsoft.com/office/powerpoint/2010/main" val="336719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 til oppdraget</a:t>
            </a:r>
            <a:endParaRPr lang="nb-NO" dirty="0"/>
          </a:p>
        </p:txBody>
      </p:sp>
      <p:sp>
        <p:nvSpPr>
          <p:cNvPr id="3" name="Plassholder for innhold 2"/>
          <p:cNvSpPr>
            <a:spLocks noGrp="1"/>
          </p:cNvSpPr>
          <p:nvPr>
            <p:ph idx="1"/>
          </p:nvPr>
        </p:nvSpPr>
        <p:spPr>
          <a:xfrm>
            <a:off x="838200" y="1913206"/>
            <a:ext cx="5323449" cy="1379880"/>
          </a:xfrm>
        </p:spPr>
        <p:txBody>
          <a:bodyPr>
            <a:normAutofit/>
          </a:bodyPr>
          <a:lstStyle/>
          <a:p>
            <a:pPr marL="0" indent="0">
              <a:buNone/>
            </a:pPr>
            <a:r>
              <a:rPr lang="nb-NO" sz="2200" dirty="0" smtClean="0"/>
              <a:t>Dere skal nå begrunne hva dere tror så langt om hva som har skjedd med Maren og Morten. </a:t>
            </a:r>
          </a:p>
          <a:p>
            <a:pPr marL="0" indent="0">
              <a:buNone/>
            </a:pPr>
            <a:endParaRPr lang="nb-NO" sz="2200" dirty="0" smtClean="0"/>
          </a:p>
          <a:p>
            <a:pPr marL="0" indent="0">
              <a:buNone/>
            </a:pPr>
            <a:endParaRPr lang="nb-NO" sz="2200" dirty="0"/>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5678" y="680135"/>
            <a:ext cx="1212128" cy="1858790"/>
          </a:xfrm>
          <a:prstGeom prst="rect">
            <a:avLst/>
          </a:prstGeom>
        </p:spPr>
      </p:pic>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902" y="551693"/>
            <a:ext cx="1337782" cy="1987232"/>
          </a:xfrm>
          <a:prstGeom prst="rect">
            <a:avLst/>
          </a:prstGeom>
        </p:spPr>
      </p:pic>
      <p:graphicFrame>
        <p:nvGraphicFramePr>
          <p:cNvPr id="9" name="Content Placeholder 5"/>
          <p:cNvGraphicFramePr>
            <a:graphicFrameLocks/>
          </p:cNvGraphicFramePr>
          <p:nvPr>
            <p:extLst>
              <p:ext uri="{D42A27DB-BD31-4B8C-83A1-F6EECF244321}">
                <p14:modId xmlns:p14="http://schemas.microsoft.com/office/powerpoint/2010/main" val="3303257102"/>
              </p:ext>
            </p:extLst>
          </p:nvPr>
        </p:nvGraphicFramePr>
        <p:xfrm>
          <a:off x="838200" y="3079506"/>
          <a:ext cx="11007250" cy="3096741"/>
        </p:xfrm>
        <a:graphic>
          <a:graphicData uri="http://schemas.openxmlformats.org/drawingml/2006/table">
            <a:tbl>
              <a:tblPr firstRow="1" bandRow="1">
                <a:tableStyleId>{7DF18680-E054-41AD-8BC1-D1AEF772440D}</a:tableStyleId>
              </a:tblPr>
              <a:tblGrid>
                <a:gridCol w="2201450">
                  <a:extLst>
                    <a:ext uri="{9D8B030D-6E8A-4147-A177-3AD203B41FA5}">
                      <a16:colId xmlns:a16="http://schemas.microsoft.com/office/drawing/2014/main" val="768643988"/>
                    </a:ext>
                  </a:extLst>
                </a:gridCol>
                <a:gridCol w="2201450">
                  <a:extLst>
                    <a:ext uri="{9D8B030D-6E8A-4147-A177-3AD203B41FA5}">
                      <a16:colId xmlns:a16="http://schemas.microsoft.com/office/drawing/2014/main" val="2920218654"/>
                    </a:ext>
                  </a:extLst>
                </a:gridCol>
                <a:gridCol w="2201450">
                  <a:extLst>
                    <a:ext uri="{9D8B030D-6E8A-4147-A177-3AD203B41FA5}">
                      <a16:colId xmlns:a16="http://schemas.microsoft.com/office/drawing/2014/main" val="441889739"/>
                    </a:ext>
                  </a:extLst>
                </a:gridCol>
                <a:gridCol w="1814445">
                  <a:extLst>
                    <a:ext uri="{9D8B030D-6E8A-4147-A177-3AD203B41FA5}">
                      <a16:colId xmlns:a16="http://schemas.microsoft.com/office/drawing/2014/main" val="3888429084"/>
                    </a:ext>
                  </a:extLst>
                </a:gridCol>
                <a:gridCol w="2588455">
                  <a:extLst>
                    <a:ext uri="{9D8B030D-6E8A-4147-A177-3AD203B41FA5}">
                      <a16:colId xmlns:a16="http://schemas.microsoft.com/office/drawing/2014/main" val="88521023"/>
                    </a:ext>
                  </a:extLst>
                </a:gridCol>
              </a:tblGrid>
              <a:tr h="1032247">
                <a:tc>
                  <a:txBody>
                    <a:bodyPr/>
                    <a:lstStyle/>
                    <a:p>
                      <a:r>
                        <a:rPr lang="nb-NO" sz="2200" dirty="0" smtClean="0"/>
                        <a:t>Elev</a:t>
                      </a:r>
                      <a:endParaRPr lang="nb-NO" sz="2200" dirty="0"/>
                    </a:p>
                  </a:txBody>
                  <a:tcPr anchor="ctr"/>
                </a:tc>
                <a:tc>
                  <a:txBody>
                    <a:bodyPr/>
                    <a:lstStyle/>
                    <a:p>
                      <a:r>
                        <a:rPr lang="nb-NO" sz="2200" dirty="0" smtClean="0"/>
                        <a:t>pupillstørrelse</a:t>
                      </a:r>
                      <a:endParaRPr lang="nb-NO" sz="2200" dirty="0"/>
                    </a:p>
                  </a:txBody>
                  <a:tcPr anchor="ctr"/>
                </a:tc>
                <a:tc>
                  <a:txBody>
                    <a:bodyPr/>
                    <a:lstStyle/>
                    <a:p>
                      <a:r>
                        <a:rPr lang="nb-NO" sz="2200" dirty="0" err="1" smtClean="0"/>
                        <a:t>pupillrefleks</a:t>
                      </a:r>
                      <a:endParaRPr lang="nb-NO" sz="2200" dirty="0"/>
                    </a:p>
                  </a:txBody>
                  <a:tcPr anchor="ctr"/>
                </a:tc>
                <a:tc>
                  <a:txBody>
                    <a:bodyPr/>
                    <a:lstStyle/>
                    <a:p>
                      <a:r>
                        <a:rPr lang="nb-NO" sz="2200" dirty="0" smtClean="0"/>
                        <a:t>puls</a:t>
                      </a:r>
                      <a:endParaRPr lang="nb-NO" sz="2200" dirty="0"/>
                    </a:p>
                  </a:txBody>
                  <a:tcPr anchor="ctr"/>
                </a:tc>
                <a:tc>
                  <a:txBody>
                    <a:bodyPr/>
                    <a:lstStyle/>
                    <a:p>
                      <a:r>
                        <a:rPr lang="nb-NO" sz="2200" dirty="0" smtClean="0"/>
                        <a:t>koordineringsevne</a:t>
                      </a:r>
                      <a:endParaRPr lang="nb-NO" sz="2200" dirty="0"/>
                    </a:p>
                  </a:txBody>
                  <a:tcPr anchor="ctr"/>
                </a:tc>
                <a:extLst>
                  <a:ext uri="{0D108BD9-81ED-4DB2-BD59-A6C34878D82A}">
                    <a16:rowId xmlns:a16="http://schemas.microsoft.com/office/drawing/2014/main" val="174421484"/>
                  </a:ext>
                </a:extLst>
              </a:tr>
              <a:tr h="1032247">
                <a:tc>
                  <a:txBody>
                    <a:bodyPr/>
                    <a:lstStyle/>
                    <a:p>
                      <a:r>
                        <a:rPr lang="nb-NO" sz="2200" b="1" dirty="0" smtClean="0"/>
                        <a:t>Maren</a:t>
                      </a:r>
                      <a:endParaRPr lang="nb-NO" sz="2200" b="1" dirty="0"/>
                    </a:p>
                  </a:txBody>
                  <a:tcPr anchor="ctr"/>
                </a:tc>
                <a:tc>
                  <a:txBody>
                    <a:bodyPr/>
                    <a:lstStyle/>
                    <a:p>
                      <a:r>
                        <a:rPr lang="nb-NO" sz="2200" dirty="0" smtClean="0"/>
                        <a:t>normal</a:t>
                      </a:r>
                      <a:endParaRPr lang="nb-NO" sz="2200" dirty="0"/>
                    </a:p>
                  </a:txBody>
                  <a:tcPr anchor="ctr"/>
                </a:tc>
                <a:tc>
                  <a:txBody>
                    <a:bodyPr/>
                    <a:lstStyle/>
                    <a:p>
                      <a:r>
                        <a:rPr lang="nb-NO" sz="2200" dirty="0" smtClean="0"/>
                        <a:t>normal</a:t>
                      </a:r>
                      <a:endParaRPr lang="nb-NO" sz="2200" dirty="0"/>
                    </a:p>
                  </a:txBody>
                  <a:tcPr anchor="ctr"/>
                </a:tc>
                <a:tc>
                  <a:txBody>
                    <a:bodyPr/>
                    <a:lstStyle/>
                    <a:p>
                      <a:r>
                        <a:rPr lang="nb-NO" sz="2200" dirty="0" smtClean="0"/>
                        <a:t>normal</a:t>
                      </a:r>
                      <a:endParaRPr lang="nb-NO" sz="2200" dirty="0"/>
                    </a:p>
                  </a:txBody>
                  <a:tcPr anchor="ctr"/>
                </a:tc>
                <a:tc>
                  <a:txBody>
                    <a:bodyPr/>
                    <a:lstStyle/>
                    <a:p>
                      <a:r>
                        <a:rPr lang="nb-NO" sz="2200" dirty="0" smtClean="0"/>
                        <a:t>normal</a:t>
                      </a:r>
                      <a:endParaRPr lang="nb-NO" sz="2200" dirty="0"/>
                    </a:p>
                  </a:txBody>
                  <a:tcPr anchor="ctr"/>
                </a:tc>
                <a:extLst>
                  <a:ext uri="{0D108BD9-81ED-4DB2-BD59-A6C34878D82A}">
                    <a16:rowId xmlns:a16="http://schemas.microsoft.com/office/drawing/2014/main" val="86144038"/>
                  </a:ext>
                </a:extLst>
              </a:tr>
              <a:tr h="1032247">
                <a:tc>
                  <a:txBody>
                    <a:bodyPr/>
                    <a:lstStyle/>
                    <a:p>
                      <a:r>
                        <a:rPr lang="nb-NO" sz="2200" b="1" dirty="0" smtClean="0"/>
                        <a:t>Morten</a:t>
                      </a:r>
                      <a:endParaRPr lang="nb-NO" sz="2200" b="1" dirty="0"/>
                    </a:p>
                  </a:txBody>
                  <a:tcPr anchor="ctr"/>
                </a:tc>
                <a:tc>
                  <a:txBody>
                    <a:bodyPr/>
                    <a:lstStyle/>
                    <a:p>
                      <a:r>
                        <a:rPr lang="nb-NO" sz="2200" dirty="0" smtClean="0"/>
                        <a:t>økt</a:t>
                      </a:r>
                      <a:endParaRPr lang="nb-NO" sz="2200" dirty="0"/>
                    </a:p>
                  </a:txBody>
                  <a:tcPr anchor="ctr"/>
                </a:tc>
                <a:tc>
                  <a:txBody>
                    <a:bodyPr/>
                    <a:lstStyle/>
                    <a:p>
                      <a:r>
                        <a:rPr lang="nb-NO" sz="2200" dirty="0" smtClean="0"/>
                        <a:t>normal</a:t>
                      </a:r>
                      <a:endParaRPr lang="nb-NO" sz="2200" dirty="0"/>
                    </a:p>
                  </a:txBody>
                  <a:tcPr anchor="ctr"/>
                </a:tc>
                <a:tc>
                  <a:txBody>
                    <a:bodyPr/>
                    <a:lstStyle/>
                    <a:p>
                      <a:r>
                        <a:rPr lang="nb-NO" sz="2200" dirty="0" smtClean="0"/>
                        <a:t>høy</a:t>
                      </a:r>
                      <a:endParaRPr lang="nb-NO" sz="2200" dirty="0"/>
                    </a:p>
                  </a:txBody>
                  <a:tcPr anchor="ctr"/>
                </a:tc>
                <a:tc>
                  <a:txBody>
                    <a:bodyPr/>
                    <a:lstStyle/>
                    <a:p>
                      <a:r>
                        <a:rPr lang="nb-NO" sz="2200" dirty="0" smtClean="0"/>
                        <a:t>redusert</a:t>
                      </a:r>
                      <a:endParaRPr lang="nb-NO" sz="2200" dirty="0"/>
                    </a:p>
                  </a:txBody>
                  <a:tcPr anchor="ctr"/>
                </a:tc>
                <a:extLst>
                  <a:ext uri="{0D108BD9-81ED-4DB2-BD59-A6C34878D82A}">
                    <a16:rowId xmlns:a16="http://schemas.microsoft.com/office/drawing/2014/main" val="2067685809"/>
                  </a:ext>
                </a:extLst>
              </a:tr>
            </a:tbl>
          </a:graphicData>
        </a:graphic>
      </p:graphicFrame>
    </p:spTree>
    <p:extLst>
      <p:ext uri="{BB962C8B-B14F-4D97-AF65-F5344CB8AC3E}">
        <p14:creationId xmlns:p14="http://schemas.microsoft.com/office/powerpoint/2010/main" val="1536039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n-NO" dirty="0"/>
              <a:t>Tenk-par-del: </a:t>
            </a:r>
            <a:r>
              <a:rPr lang="nn-NO" dirty="0" smtClean="0"/>
              <a:t/>
            </a:r>
            <a:br>
              <a:rPr lang="nn-NO" dirty="0" smtClean="0"/>
            </a:br>
            <a:r>
              <a:rPr lang="nn-NO" dirty="0" err="1" smtClean="0"/>
              <a:t>Hva</a:t>
            </a:r>
            <a:r>
              <a:rPr lang="nn-NO" dirty="0" smtClean="0"/>
              <a:t> </a:t>
            </a:r>
            <a:r>
              <a:rPr lang="nn-NO" dirty="0" err="1"/>
              <a:t>kjennetegner</a:t>
            </a:r>
            <a:r>
              <a:rPr lang="nn-NO" dirty="0"/>
              <a:t> en god </a:t>
            </a:r>
            <a:r>
              <a:rPr lang="nn-NO" dirty="0" err="1"/>
              <a:t>begrunnelse</a:t>
            </a:r>
            <a:r>
              <a:rPr lang="nn-NO" dirty="0" smtClean="0"/>
              <a:t>?</a:t>
            </a:r>
            <a:endParaRPr lang="nb-NO" dirty="0"/>
          </a:p>
        </p:txBody>
      </p:sp>
      <p:sp>
        <p:nvSpPr>
          <p:cNvPr id="3" name="Plassholder for innhold 2"/>
          <p:cNvSpPr>
            <a:spLocks noGrp="1"/>
          </p:cNvSpPr>
          <p:nvPr>
            <p:ph idx="1"/>
          </p:nvPr>
        </p:nvSpPr>
        <p:spPr>
          <a:xfrm>
            <a:off x="838200" y="2097741"/>
            <a:ext cx="10840656" cy="5066988"/>
          </a:xfrm>
        </p:spPr>
        <p:txBody>
          <a:bodyPr>
            <a:normAutofit/>
          </a:bodyPr>
          <a:lstStyle/>
          <a:p>
            <a:r>
              <a:rPr lang="nn-NO" sz="2200" dirty="0" smtClean="0"/>
              <a:t>En god </a:t>
            </a:r>
            <a:r>
              <a:rPr lang="nn-NO" sz="2200" dirty="0" err="1" smtClean="0"/>
              <a:t>begrunnelse</a:t>
            </a:r>
            <a:r>
              <a:rPr lang="nn-NO" sz="2200" dirty="0" smtClean="0"/>
              <a:t> er </a:t>
            </a:r>
            <a:r>
              <a:rPr lang="nn-NO" sz="2200" dirty="0" err="1" smtClean="0"/>
              <a:t>støttet</a:t>
            </a:r>
            <a:r>
              <a:rPr lang="nn-NO" sz="2200" dirty="0" smtClean="0"/>
              <a:t> opp av </a:t>
            </a:r>
            <a:r>
              <a:rPr lang="nn-NO" sz="2200" dirty="0" err="1" smtClean="0"/>
              <a:t>faktaopplysninger</a:t>
            </a:r>
            <a:r>
              <a:rPr lang="nn-NO" sz="2200" dirty="0"/>
              <a:t> </a:t>
            </a:r>
            <a:r>
              <a:rPr lang="nn-NO" sz="2200" dirty="0" err="1" smtClean="0"/>
              <a:t>fra</a:t>
            </a:r>
            <a:r>
              <a:rPr lang="nn-NO" sz="2200" dirty="0" smtClean="0"/>
              <a:t> </a:t>
            </a:r>
            <a:r>
              <a:rPr lang="nn-NO" sz="2200" dirty="0" err="1" smtClean="0"/>
              <a:t>troverdige</a:t>
            </a:r>
            <a:r>
              <a:rPr lang="nn-NO" sz="2200" dirty="0" smtClean="0"/>
              <a:t> </a:t>
            </a:r>
            <a:r>
              <a:rPr lang="nn-NO" sz="2200" dirty="0" err="1" smtClean="0"/>
              <a:t>kilder</a:t>
            </a:r>
            <a:r>
              <a:rPr lang="nn-NO" sz="2200" dirty="0" smtClean="0"/>
              <a:t>.  </a:t>
            </a:r>
            <a:br>
              <a:rPr lang="nn-NO" sz="2200" dirty="0" smtClean="0"/>
            </a:br>
            <a:r>
              <a:rPr lang="nn-NO" sz="2200" dirty="0" smtClean="0"/>
              <a:t>For å bygge opp gode argumenter kan det være lurt å bruke ord som </a:t>
            </a:r>
            <a:r>
              <a:rPr lang="nn-NO" sz="2200" i="1" dirty="0" smtClean="0"/>
              <a:t>fordi</a:t>
            </a:r>
            <a:r>
              <a:rPr lang="nn-NO" sz="2200" dirty="0" smtClean="0"/>
              <a:t>, </a:t>
            </a:r>
            <a:r>
              <a:rPr lang="nn-NO" sz="2200" i="1" dirty="0" smtClean="0"/>
              <a:t>derfor</a:t>
            </a:r>
            <a:r>
              <a:rPr lang="nn-NO" sz="2200" dirty="0" smtClean="0"/>
              <a:t> og </a:t>
            </a:r>
            <a:r>
              <a:rPr lang="nn-NO" sz="2200" i="1" dirty="0" smtClean="0"/>
              <a:t>dermed.</a:t>
            </a:r>
            <a:endParaRPr lang="nb-NO" sz="2200" dirty="0"/>
          </a:p>
          <a:p>
            <a:r>
              <a:rPr lang="nb-NO" sz="2200" dirty="0"/>
              <a:t>Bruk oppslagsverket </a:t>
            </a:r>
            <a:r>
              <a:rPr lang="nn-NO" sz="2200" dirty="0" err="1"/>
              <a:t>dere</a:t>
            </a:r>
            <a:r>
              <a:rPr lang="nn-NO" sz="2200" dirty="0"/>
              <a:t> har fått utdelt til å </a:t>
            </a:r>
            <a:r>
              <a:rPr lang="nn-NO" sz="2200" dirty="0" smtClean="0"/>
              <a:t>finne informasjon. </a:t>
            </a:r>
            <a:br>
              <a:rPr lang="nn-NO" sz="2200" dirty="0" smtClean="0"/>
            </a:br>
            <a:r>
              <a:rPr lang="nn-NO" sz="2200" dirty="0" smtClean="0"/>
              <a:t>Er oppslagsverket </a:t>
            </a:r>
            <a:r>
              <a:rPr lang="nn-NO" sz="2200" dirty="0" err="1" smtClean="0"/>
              <a:t>dere</a:t>
            </a:r>
            <a:r>
              <a:rPr lang="nn-NO" sz="2200" dirty="0" smtClean="0"/>
              <a:t> har brukt </a:t>
            </a:r>
            <a:r>
              <a:rPr lang="nn-NO" sz="2200" dirty="0" err="1" smtClean="0"/>
              <a:t>troverdig</a:t>
            </a:r>
            <a:r>
              <a:rPr lang="nn-NO" sz="2200" dirty="0" smtClean="0"/>
              <a:t>? </a:t>
            </a:r>
            <a:r>
              <a:rPr lang="nn-NO" sz="2200" dirty="0" err="1" smtClean="0"/>
              <a:t>Begrunn</a:t>
            </a:r>
            <a:r>
              <a:rPr lang="nn-NO" sz="2200" dirty="0" smtClean="0"/>
              <a:t>. </a:t>
            </a:r>
            <a:endParaRPr lang="nn-NO" sz="2200" dirty="0"/>
          </a:p>
          <a:p>
            <a:r>
              <a:rPr lang="nb-NO" sz="2200" dirty="0" smtClean="0"/>
              <a:t>Fyll </a:t>
            </a:r>
            <a:r>
              <a:rPr lang="nb-NO" sz="2200" dirty="0"/>
              <a:t>inn symptomer, mulige årsaker og begrunnelse under økt 2 i </a:t>
            </a:r>
            <a:r>
              <a:rPr lang="nb-NO" sz="2200" dirty="0" smtClean="0"/>
              <a:t>skjemaet. </a:t>
            </a:r>
            <a:endParaRPr lang="nb-NO" sz="2200" dirty="0"/>
          </a:p>
        </p:txBody>
      </p:sp>
    </p:spTree>
    <p:extLst>
      <p:ext uri="{BB962C8B-B14F-4D97-AF65-F5344CB8AC3E}">
        <p14:creationId xmlns:p14="http://schemas.microsoft.com/office/powerpoint/2010/main" val="392518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528865"/>
            <a:ext cx="10515600" cy="1325563"/>
          </a:xfrm>
        </p:spPr>
        <p:txBody>
          <a:bodyPr/>
          <a:lstStyle/>
          <a:p>
            <a:r>
              <a:rPr lang="nb-NO" dirty="0" smtClean="0"/>
              <a:t>Økt 3</a:t>
            </a:r>
            <a:endParaRPr lang="nb-NO" dirty="0"/>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9944" y="855436"/>
            <a:ext cx="7510698" cy="4983662"/>
          </a:xfrm>
        </p:spPr>
      </p:pic>
    </p:spTree>
    <p:extLst>
      <p:ext uri="{BB962C8B-B14F-4D97-AF65-F5344CB8AC3E}">
        <p14:creationId xmlns:p14="http://schemas.microsoft.com/office/powerpoint/2010/main" val="3048768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Oppdrag </a:t>
            </a:r>
            <a:endParaRPr lang="nb-NO" dirty="0"/>
          </a:p>
        </p:txBody>
      </p:sp>
      <p:sp>
        <p:nvSpPr>
          <p:cNvPr id="3" name="Plassholder for innhold 2"/>
          <p:cNvSpPr>
            <a:spLocks noGrp="1"/>
          </p:cNvSpPr>
          <p:nvPr>
            <p:ph idx="1"/>
          </p:nvPr>
        </p:nvSpPr>
        <p:spPr>
          <a:xfrm>
            <a:off x="838200" y="1825625"/>
            <a:ext cx="6421582" cy="4351338"/>
          </a:xfrm>
        </p:spPr>
        <p:txBody>
          <a:bodyPr>
            <a:normAutofit/>
          </a:bodyPr>
          <a:lstStyle/>
          <a:p>
            <a:pPr marL="0" indent="0">
              <a:buNone/>
            </a:pPr>
            <a:r>
              <a:rPr lang="nb-NO" sz="2200" dirty="0" smtClean="0"/>
              <a:t>Dere skal nå få høre historiene til to elever som oppfører </a:t>
            </a:r>
            <a:r>
              <a:rPr lang="nb-NO" sz="2200" dirty="0"/>
              <a:t>seg annerledes enn </a:t>
            </a:r>
            <a:r>
              <a:rPr lang="nb-NO" sz="2200" dirty="0" smtClean="0"/>
              <a:t>før. Dere skal gå inn i rollen som helsesykepleieren som møter disse elevene, og gjennom opplegget skal dere finne </a:t>
            </a:r>
            <a:r>
              <a:rPr lang="nb-NO" sz="2200" dirty="0"/>
              <a:t>ut hva som har skjedd med disse personene for å kunne hjelpe </a:t>
            </a:r>
            <a:r>
              <a:rPr lang="nb-NO" sz="2200" dirty="0" smtClean="0"/>
              <a:t>dem videre.    </a:t>
            </a:r>
            <a:endParaRPr lang="nb-NO" sz="2200" dirty="0"/>
          </a:p>
          <a:p>
            <a:pPr marL="0" indent="0">
              <a:buNone/>
            </a:pPr>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1217" y="2492661"/>
            <a:ext cx="2369766" cy="3520212"/>
          </a:xfrm>
          <a:prstGeom prst="rect">
            <a:avLst/>
          </a:prstGeom>
        </p:spPr>
      </p:pic>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6070" y="1690688"/>
            <a:ext cx="2088838" cy="3203218"/>
          </a:xfrm>
          <a:prstGeom prst="rect">
            <a:avLst/>
          </a:prstGeom>
        </p:spPr>
      </p:pic>
    </p:spTree>
    <p:extLst>
      <p:ext uri="{BB962C8B-B14F-4D97-AF65-F5344CB8AC3E}">
        <p14:creationId xmlns:p14="http://schemas.microsoft.com/office/powerpoint/2010/main" val="1522659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Ny informasjon i oppdraget</a:t>
            </a:r>
            <a:endParaRPr lang="nb-NO" dirty="0"/>
          </a:p>
        </p:txBody>
      </p:sp>
      <p:sp>
        <p:nvSpPr>
          <p:cNvPr id="3" name="Plassholder for innhold 2"/>
          <p:cNvSpPr>
            <a:spLocks noGrp="1"/>
          </p:cNvSpPr>
          <p:nvPr>
            <p:ph idx="1"/>
          </p:nvPr>
        </p:nvSpPr>
        <p:spPr>
          <a:xfrm>
            <a:off x="990600" y="1844675"/>
            <a:ext cx="4676775" cy="4351338"/>
          </a:xfrm>
        </p:spPr>
        <p:txBody>
          <a:bodyPr>
            <a:normAutofit/>
          </a:bodyPr>
          <a:lstStyle/>
          <a:p>
            <a:pPr marL="0" indent="0">
              <a:buNone/>
            </a:pPr>
            <a:r>
              <a:rPr lang="nb-NO" sz="2200" dirty="0"/>
              <a:t>Testene viser at Maren ikke har brukt rusmidler som påvirker nervesystemet. </a:t>
            </a:r>
            <a:r>
              <a:rPr lang="nb-NO" sz="2200" dirty="0" smtClean="0"/>
              <a:t/>
            </a:r>
            <a:br>
              <a:rPr lang="nb-NO" sz="2200" dirty="0" smtClean="0"/>
            </a:br>
            <a:endParaRPr lang="nb-NO" sz="2200" dirty="0" smtClean="0"/>
          </a:p>
          <a:p>
            <a:pPr marL="0" indent="0">
              <a:buNone/>
            </a:pPr>
            <a:r>
              <a:rPr lang="nb-NO" sz="2200" dirty="0" smtClean="0"/>
              <a:t>Maren har fått mer hårvekst på armene og litt mørkere stemme. Kan </a:t>
            </a:r>
            <a:r>
              <a:rPr lang="nb-NO" sz="2200" dirty="0"/>
              <a:t>det skyldes noe </a:t>
            </a:r>
            <a:r>
              <a:rPr lang="nb-NO" sz="2200" dirty="0" smtClean="0"/>
              <a:t>hormonelt?</a:t>
            </a:r>
            <a:endParaRPr lang="nb-NO" sz="2200" dirty="0"/>
          </a:p>
          <a:p>
            <a:pPr marL="0" indent="0">
              <a:buNone/>
            </a:pPr>
            <a:endParaRPr lang="nb-NO" sz="2200" dirty="0" smtClean="0"/>
          </a:p>
          <a:p>
            <a:pPr marL="0" indent="0">
              <a:buNone/>
            </a:pPr>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772" y="1844675"/>
            <a:ext cx="1917860" cy="2941026"/>
          </a:xfrm>
          <a:prstGeom prst="rect">
            <a:avLst/>
          </a:prstGeom>
        </p:spPr>
      </p:pic>
    </p:spTree>
    <p:extLst>
      <p:ext uri="{BB962C8B-B14F-4D97-AF65-F5344CB8AC3E}">
        <p14:creationId xmlns:p14="http://schemas.microsoft.com/office/powerpoint/2010/main" val="101958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Puslespill: Hvordan virker et </a:t>
            </a:r>
            <a:r>
              <a:rPr lang="nb-NO" dirty="0"/>
              <a:t>hormon ? </a:t>
            </a:r>
          </a:p>
        </p:txBody>
      </p:sp>
      <p:sp>
        <p:nvSpPr>
          <p:cNvPr id="3" name="Plassholder for innhold 2"/>
          <p:cNvSpPr>
            <a:spLocks noGrp="1"/>
          </p:cNvSpPr>
          <p:nvPr>
            <p:ph idx="1"/>
          </p:nvPr>
        </p:nvSpPr>
        <p:spPr>
          <a:xfrm>
            <a:off x="838200" y="1825625"/>
            <a:ext cx="5697071" cy="4351338"/>
          </a:xfrm>
        </p:spPr>
        <p:txBody>
          <a:bodyPr>
            <a:normAutofit/>
          </a:bodyPr>
          <a:lstStyle/>
          <a:p>
            <a:r>
              <a:rPr lang="nb-NO" sz="2200" dirty="0" smtClean="0"/>
              <a:t>Dere får hver deres puslespillbrikke, vent med å se på brikkene. </a:t>
            </a:r>
          </a:p>
          <a:p>
            <a:r>
              <a:rPr lang="nb-NO" sz="2200" dirty="0" smtClean="0"/>
              <a:t>Spre dere rundt i rommet, og stå stille. </a:t>
            </a:r>
          </a:p>
          <a:p>
            <a:r>
              <a:rPr lang="nb-NO" sz="2200" dirty="0" smtClean="0"/>
              <a:t>Viser brikken M for målcelle, blir du stående. Viser den H for hormon, går du rundt i rommet for å finne en brikke som passer. </a:t>
            </a:r>
          </a:p>
          <a:p>
            <a:r>
              <a:rPr lang="nb-NO" sz="2200" dirty="0" smtClean="0"/>
              <a:t>Når dere har funnet hverandre, gjør </a:t>
            </a:r>
            <a:r>
              <a:rPr lang="nb-NO" sz="2200" dirty="0" smtClean="0"/>
              <a:t>dere instruksen som står på brikkene når de er satt sammen. </a:t>
            </a:r>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1173" y="1885950"/>
            <a:ext cx="4775199" cy="2686049"/>
          </a:xfrm>
          <a:prstGeom prst="rect">
            <a:avLst/>
          </a:prstGeom>
        </p:spPr>
      </p:pic>
    </p:spTree>
    <p:extLst>
      <p:ext uri="{BB962C8B-B14F-4D97-AF65-F5344CB8AC3E}">
        <p14:creationId xmlns:p14="http://schemas.microsoft.com/office/powerpoint/2010/main" val="65283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Hormoner </a:t>
            </a:r>
            <a:endParaRPr lang="nb-NO" dirty="0"/>
          </a:p>
        </p:txBody>
      </p:sp>
      <p:sp>
        <p:nvSpPr>
          <p:cNvPr id="3" name="Plassholder for innhold 2"/>
          <p:cNvSpPr>
            <a:spLocks noGrp="1"/>
          </p:cNvSpPr>
          <p:nvPr>
            <p:ph idx="1"/>
          </p:nvPr>
        </p:nvSpPr>
        <p:spPr>
          <a:xfrm>
            <a:off x="838200" y="1825625"/>
            <a:ext cx="5993674" cy="4351338"/>
          </a:xfrm>
        </p:spPr>
        <p:txBody>
          <a:bodyPr>
            <a:normAutofit/>
          </a:bodyPr>
          <a:lstStyle/>
          <a:p>
            <a:r>
              <a:rPr lang="nb-NO" sz="2200" dirty="0" smtClean="0"/>
              <a:t>Hormoner er stoff som slippes ut i blodet fra </a:t>
            </a:r>
            <a:r>
              <a:rPr lang="nb-NO" sz="2200" i="1" dirty="0" smtClean="0"/>
              <a:t>kjertelceller</a:t>
            </a:r>
            <a:r>
              <a:rPr lang="nb-NO" sz="2200" dirty="0" smtClean="0"/>
              <a:t>.</a:t>
            </a:r>
          </a:p>
          <a:p>
            <a:r>
              <a:rPr lang="nb-NO" sz="2200" dirty="0" smtClean="0"/>
              <a:t>Hormoner virker på bestemte </a:t>
            </a:r>
            <a:r>
              <a:rPr lang="nb-NO" sz="2200" i="1" dirty="0" smtClean="0"/>
              <a:t>målceller</a:t>
            </a:r>
            <a:r>
              <a:rPr lang="nb-NO" sz="2200" dirty="0" smtClean="0"/>
              <a:t> som er bestemte steder i kroppen.</a:t>
            </a:r>
          </a:p>
          <a:p>
            <a:r>
              <a:rPr lang="nb-NO" sz="2200" dirty="0" smtClean="0"/>
              <a:t>Når hormonet er bundet til overflaten til riktig målcelle, skjer det en bestemt respons.</a:t>
            </a:r>
          </a:p>
          <a:p>
            <a:r>
              <a:rPr lang="nb-NO" sz="2200" dirty="0" smtClean="0"/>
              <a:t>Diskuter: Hva av dette kom </a:t>
            </a:r>
            <a:r>
              <a:rPr lang="nb-NO" sz="2200" dirty="0"/>
              <a:t>fram i </a:t>
            </a:r>
            <a:r>
              <a:rPr lang="nb-NO" sz="2200" dirty="0" smtClean="0"/>
              <a:t>puslespilleken som modell på hormoner – og </a:t>
            </a:r>
            <a:r>
              <a:rPr lang="nb-NO" sz="2200" dirty="0"/>
              <a:t>hva kom ikke fram</a:t>
            </a:r>
            <a:r>
              <a:rPr lang="nb-NO" sz="2200" dirty="0" smtClean="0"/>
              <a:t>? </a:t>
            </a:r>
            <a:endParaRPr lang="nb-NO" sz="2200"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570" y="311330"/>
            <a:ext cx="3117670" cy="6235340"/>
          </a:xfrm>
          <a:prstGeom prst="rect">
            <a:avLst/>
          </a:prstGeom>
        </p:spPr>
      </p:pic>
      <p:sp>
        <p:nvSpPr>
          <p:cNvPr id="6" name="TekstSylinder 5"/>
          <p:cNvSpPr txBox="1"/>
          <p:nvPr/>
        </p:nvSpPr>
        <p:spPr>
          <a:xfrm>
            <a:off x="1057834" y="5407522"/>
            <a:ext cx="7736541" cy="769441"/>
          </a:xfrm>
          <a:prstGeom prst="rect">
            <a:avLst/>
          </a:prstGeom>
          <a:solidFill>
            <a:srgbClr val="00B0F0"/>
          </a:solidFill>
        </p:spPr>
        <p:txBody>
          <a:bodyPr wrap="square" rtlCol="0">
            <a:spAutoFit/>
          </a:bodyPr>
          <a:lstStyle/>
          <a:p>
            <a:r>
              <a:rPr lang="nb-NO" sz="2200" dirty="0" smtClean="0"/>
              <a:t>	         fraktes via blodet</a:t>
            </a:r>
          </a:p>
          <a:p>
            <a:r>
              <a:rPr lang="nb-NO" sz="2200" dirty="0" smtClean="0"/>
              <a:t>hormoner      --------------&gt;      </a:t>
            </a:r>
            <a:r>
              <a:rPr lang="nb-NO" sz="2200" dirty="0"/>
              <a:t>målcelle </a:t>
            </a:r>
            <a:r>
              <a:rPr lang="nb-NO" sz="2200" dirty="0" smtClean="0"/>
              <a:t> ----------&gt; respons </a:t>
            </a:r>
            <a:endParaRPr lang="nb-NO" sz="2200" dirty="0"/>
          </a:p>
        </p:txBody>
      </p:sp>
      <p:sp>
        <p:nvSpPr>
          <p:cNvPr id="8" name="TekstSylinder 7"/>
          <p:cNvSpPr txBox="1"/>
          <p:nvPr/>
        </p:nvSpPr>
        <p:spPr>
          <a:xfrm>
            <a:off x="5365376" y="5407522"/>
            <a:ext cx="1815353" cy="430887"/>
          </a:xfrm>
          <a:prstGeom prst="rect">
            <a:avLst/>
          </a:prstGeom>
          <a:noFill/>
        </p:spPr>
        <p:txBody>
          <a:bodyPr wrap="square" rtlCol="0">
            <a:spAutoFit/>
          </a:bodyPr>
          <a:lstStyle/>
          <a:p>
            <a:r>
              <a:rPr lang="nb-NO" sz="2200" dirty="0" smtClean="0"/>
              <a:t>fører til</a:t>
            </a:r>
            <a:endParaRPr lang="nb-NO" sz="2200" dirty="0"/>
          </a:p>
        </p:txBody>
      </p:sp>
    </p:spTree>
    <p:extLst>
      <p:ext uri="{BB962C8B-B14F-4D97-AF65-F5344CB8AC3E}">
        <p14:creationId xmlns:p14="http://schemas.microsoft.com/office/powerpoint/2010/main" val="2788460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Venndiagram</a:t>
            </a:r>
            <a:endParaRPr lang="nb-NO" dirty="0"/>
          </a:p>
        </p:txBody>
      </p:sp>
      <p:sp>
        <p:nvSpPr>
          <p:cNvPr id="3" name="Content Placeholder 2"/>
          <p:cNvSpPr>
            <a:spLocks noGrp="1"/>
          </p:cNvSpPr>
          <p:nvPr>
            <p:ph idx="1"/>
          </p:nvPr>
        </p:nvSpPr>
        <p:spPr/>
        <p:txBody>
          <a:bodyPr>
            <a:normAutofit/>
          </a:bodyPr>
          <a:lstStyle/>
          <a:p>
            <a:pPr marL="0" indent="0">
              <a:buNone/>
            </a:pPr>
            <a:r>
              <a:rPr lang="nb-NO" sz="2200" dirty="0" smtClean="0"/>
              <a:t>Lag et venndiagram der dere sammenligner nervesystemet og hormonsystemet. </a:t>
            </a:r>
            <a:endParaRPr lang="nb-NO" sz="2200" dirty="0"/>
          </a:p>
        </p:txBody>
      </p:sp>
      <p:sp>
        <p:nvSpPr>
          <p:cNvPr id="4" name="Ellipse 3"/>
          <p:cNvSpPr/>
          <p:nvPr/>
        </p:nvSpPr>
        <p:spPr>
          <a:xfrm>
            <a:off x="1737360" y="2523671"/>
            <a:ext cx="4036423" cy="40469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p:cNvSpPr/>
          <p:nvPr/>
        </p:nvSpPr>
        <p:spPr>
          <a:xfrm>
            <a:off x="3875314" y="2523671"/>
            <a:ext cx="4036423" cy="40469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2756263" y="2821577"/>
            <a:ext cx="1724297" cy="369332"/>
          </a:xfrm>
          <a:prstGeom prst="rect">
            <a:avLst/>
          </a:prstGeom>
          <a:noFill/>
        </p:spPr>
        <p:txBody>
          <a:bodyPr wrap="square" rtlCol="0">
            <a:spAutoFit/>
          </a:bodyPr>
          <a:lstStyle/>
          <a:p>
            <a:r>
              <a:rPr lang="nb-NO" dirty="0" smtClean="0"/>
              <a:t>Nervesystemet </a:t>
            </a:r>
            <a:endParaRPr lang="nb-NO" dirty="0"/>
          </a:p>
        </p:txBody>
      </p:sp>
      <p:sp>
        <p:nvSpPr>
          <p:cNvPr id="7" name="TekstSylinder 6"/>
          <p:cNvSpPr txBox="1"/>
          <p:nvPr/>
        </p:nvSpPr>
        <p:spPr>
          <a:xfrm>
            <a:off x="5339443" y="2821577"/>
            <a:ext cx="1884317" cy="369332"/>
          </a:xfrm>
          <a:prstGeom prst="rect">
            <a:avLst/>
          </a:prstGeom>
          <a:noFill/>
        </p:spPr>
        <p:txBody>
          <a:bodyPr wrap="square" rtlCol="0">
            <a:spAutoFit/>
          </a:bodyPr>
          <a:lstStyle/>
          <a:p>
            <a:r>
              <a:rPr lang="nb-NO" dirty="0" smtClean="0"/>
              <a:t>Hormonsystemet </a:t>
            </a:r>
            <a:endParaRPr lang="nb-NO" dirty="0"/>
          </a:p>
        </p:txBody>
      </p:sp>
    </p:spTree>
    <p:extLst>
      <p:ext uri="{BB962C8B-B14F-4D97-AF65-F5344CB8AC3E}">
        <p14:creationId xmlns:p14="http://schemas.microsoft.com/office/powerpoint/2010/main" val="4067042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Sammenligning nerve- og hormonsystemet</a:t>
            </a:r>
            <a:endParaRPr lang="nb-NO" dirty="0"/>
          </a:p>
        </p:txBody>
      </p:sp>
      <p:sp>
        <p:nvSpPr>
          <p:cNvPr id="3" name="Plassholder for innhold 2"/>
          <p:cNvSpPr>
            <a:spLocks noGrp="1"/>
          </p:cNvSpPr>
          <p:nvPr>
            <p:ph idx="1"/>
          </p:nvPr>
        </p:nvSpPr>
        <p:spPr/>
        <p:txBody>
          <a:bodyPr>
            <a:normAutofit/>
          </a:bodyPr>
          <a:lstStyle/>
          <a:p>
            <a:pPr marL="0" indent="0">
              <a:buNone/>
            </a:pPr>
            <a:r>
              <a:rPr lang="nb-NO" sz="2200" dirty="0" smtClean="0"/>
              <a:t>Begge: </a:t>
            </a:r>
          </a:p>
          <a:p>
            <a:pPr lvl="1"/>
            <a:r>
              <a:rPr lang="nb-NO" sz="2200" b="1" dirty="0" smtClean="0"/>
              <a:t>Informasjon</a:t>
            </a:r>
            <a:r>
              <a:rPr lang="nb-NO" sz="2200" dirty="0" smtClean="0"/>
              <a:t> gjør at det sendes </a:t>
            </a:r>
            <a:r>
              <a:rPr lang="nb-NO" sz="2200" b="1" dirty="0" smtClean="0"/>
              <a:t>signal</a:t>
            </a:r>
            <a:r>
              <a:rPr lang="nb-NO" sz="2200" dirty="0" smtClean="0"/>
              <a:t> til målceller som igjen fører til en </a:t>
            </a:r>
            <a:r>
              <a:rPr lang="nb-NO" sz="2200" b="1" dirty="0" smtClean="0"/>
              <a:t>respons</a:t>
            </a:r>
            <a:r>
              <a:rPr lang="nb-NO" sz="2200" dirty="0" smtClean="0"/>
              <a:t> et bestemt sted</a:t>
            </a:r>
          </a:p>
          <a:p>
            <a:pPr marL="0" indent="0">
              <a:buNone/>
            </a:pPr>
            <a:r>
              <a:rPr lang="nb-NO" sz="2200" dirty="0" smtClean="0"/>
              <a:t>Bare nervesystemet:</a:t>
            </a:r>
          </a:p>
          <a:p>
            <a:pPr lvl="1"/>
            <a:r>
              <a:rPr lang="nb-NO" sz="2200" dirty="0"/>
              <a:t>v</a:t>
            </a:r>
            <a:r>
              <a:rPr lang="nb-NO" sz="2200" dirty="0" smtClean="0"/>
              <a:t>eldig raske signal</a:t>
            </a:r>
          </a:p>
          <a:p>
            <a:pPr lvl="1"/>
            <a:r>
              <a:rPr lang="nb-NO" sz="2200" dirty="0"/>
              <a:t>e</a:t>
            </a:r>
            <a:r>
              <a:rPr lang="nb-NO" sz="2200" dirty="0" smtClean="0"/>
              <a:t>lektrisk og kjemisk signal til målceller gjennom </a:t>
            </a:r>
            <a:r>
              <a:rPr lang="nb-NO" sz="2200" b="1" dirty="0" smtClean="0"/>
              <a:t>nerveceller</a:t>
            </a:r>
            <a:endParaRPr lang="nb-NO" sz="2200" b="1" dirty="0"/>
          </a:p>
          <a:p>
            <a:pPr lvl="1"/>
            <a:r>
              <a:rPr lang="nb-NO" sz="2200" dirty="0" smtClean="0"/>
              <a:t>over kort tid (for eksempel </a:t>
            </a:r>
            <a:r>
              <a:rPr lang="nb-NO" sz="2200" dirty="0" err="1" smtClean="0"/>
              <a:t>pupillrefleks</a:t>
            </a:r>
            <a:r>
              <a:rPr lang="nb-NO" sz="2200" dirty="0" smtClean="0"/>
              <a:t>, bevegelse)</a:t>
            </a:r>
          </a:p>
          <a:p>
            <a:pPr marL="0" indent="0">
              <a:buNone/>
            </a:pPr>
            <a:r>
              <a:rPr lang="nb-NO" sz="2200" dirty="0" smtClean="0"/>
              <a:t>Bare hormonsystemet:</a:t>
            </a:r>
          </a:p>
          <a:p>
            <a:pPr lvl="1"/>
            <a:r>
              <a:rPr lang="nb-NO" sz="2200" dirty="0"/>
              <a:t>litt </a:t>
            </a:r>
            <a:r>
              <a:rPr lang="nb-NO" sz="2200" dirty="0" smtClean="0"/>
              <a:t>tregere signal</a:t>
            </a:r>
            <a:endParaRPr lang="nb-NO" sz="2200" dirty="0"/>
          </a:p>
          <a:p>
            <a:pPr lvl="1"/>
            <a:r>
              <a:rPr lang="nb-NO" sz="2200" dirty="0" smtClean="0"/>
              <a:t>kjertelceller sender ut kjemisk </a:t>
            </a:r>
            <a:r>
              <a:rPr lang="nb-NO" sz="2200" dirty="0"/>
              <a:t>signal (</a:t>
            </a:r>
            <a:r>
              <a:rPr lang="nb-NO" sz="2200" dirty="0" smtClean="0"/>
              <a:t>hormoner) til målceller gjennom </a:t>
            </a:r>
            <a:r>
              <a:rPr lang="nb-NO" sz="2200" b="1" dirty="0" smtClean="0"/>
              <a:t>blodet</a:t>
            </a:r>
          </a:p>
          <a:p>
            <a:pPr lvl="1"/>
            <a:r>
              <a:rPr lang="nb-NO" sz="2200" dirty="0" smtClean="0"/>
              <a:t>langtidsvirkende (for eksempel vekst)</a:t>
            </a:r>
          </a:p>
          <a:p>
            <a:endParaRPr lang="nb-NO" dirty="0"/>
          </a:p>
          <a:p>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0873" y="3279502"/>
            <a:ext cx="2299062" cy="1149532"/>
          </a:xfrm>
          <a:prstGeom prst="rect">
            <a:avLst/>
          </a:prstGeom>
        </p:spPr>
      </p:pic>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5519" y="4477973"/>
            <a:ext cx="1105990" cy="2211978"/>
          </a:xfrm>
          <a:prstGeom prst="rect">
            <a:avLst/>
          </a:prstGeom>
        </p:spPr>
      </p:pic>
    </p:spTree>
    <p:extLst>
      <p:ext uri="{BB962C8B-B14F-4D97-AF65-F5344CB8AC3E}">
        <p14:creationId xmlns:p14="http://schemas.microsoft.com/office/powerpoint/2010/main" val="823810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Hormonhermere</a:t>
            </a:r>
            <a:endParaRPr lang="nb-NO" dirty="0"/>
          </a:p>
        </p:txBody>
      </p:sp>
      <p:sp>
        <p:nvSpPr>
          <p:cNvPr id="3" name="Plassholder for innhold 2"/>
          <p:cNvSpPr>
            <a:spLocks noGrp="1"/>
          </p:cNvSpPr>
          <p:nvPr>
            <p:ph idx="1"/>
          </p:nvPr>
        </p:nvSpPr>
        <p:spPr>
          <a:xfrm>
            <a:off x="838200" y="1825625"/>
            <a:ext cx="4491446" cy="4351338"/>
          </a:xfrm>
        </p:spPr>
        <p:txBody>
          <a:bodyPr>
            <a:normAutofit/>
          </a:bodyPr>
          <a:lstStyle/>
          <a:p>
            <a:r>
              <a:rPr lang="nb-NO" sz="2200" dirty="0" smtClean="0"/>
              <a:t>Stoff som ligner på og virker som hormoner.</a:t>
            </a:r>
          </a:p>
          <a:p>
            <a:r>
              <a:rPr lang="nb-NO" sz="2200" dirty="0"/>
              <a:t>Kan ha </a:t>
            </a:r>
            <a:r>
              <a:rPr lang="nb-NO" sz="2200" dirty="0" smtClean="0"/>
              <a:t>skadelig </a:t>
            </a:r>
            <a:r>
              <a:rPr lang="nb-NO" sz="2200" dirty="0"/>
              <a:t>virkning på </a:t>
            </a:r>
            <a:r>
              <a:rPr lang="nb-NO" sz="2200" dirty="0" smtClean="0"/>
              <a:t>oss</a:t>
            </a:r>
            <a:r>
              <a:rPr lang="nb-NO" sz="2200" dirty="0"/>
              <a:t> </a:t>
            </a:r>
            <a:r>
              <a:rPr lang="nb-NO" sz="2200" dirty="0" smtClean="0"/>
              <a:t>som ikke kan rettes opp.</a:t>
            </a:r>
            <a:endParaRPr lang="nb-NO" sz="2200" dirty="0"/>
          </a:p>
          <a:p>
            <a:r>
              <a:rPr lang="nb-NO" sz="2200" dirty="0" smtClean="0"/>
              <a:t>Kan finnes i for eksempel kosmetiske produkter, mat og medisiner.  </a:t>
            </a:r>
          </a:p>
          <a:p>
            <a:r>
              <a:rPr lang="nb-NO" sz="2200" dirty="0" smtClean="0"/>
              <a:t>P-piller er en form for hormonherming. </a:t>
            </a:r>
          </a:p>
          <a:p>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435" y="1825625"/>
            <a:ext cx="5852160" cy="4389120"/>
          </a:xfrm>
          <a:prstGeom prst="rect">
            <a:avLst/>
          </a:prstGeom>
        </p:spPr>
      </p:pic>
    </p:spTree>
    <p:extLst>
      <p:ext uri="{BB962C8B-B14F-4D97-AF65-F5344CB8AC3E}">
        <p14:creationId xmlns:p14="http://schemas.microsoft.com/office/powerpoint/2010/main" val="2427951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Hormonhermere</a:t>
            </a:r>
            <a:endParaRPr lang="nb-N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2989159"/>
              </p:ext>
            </p:extLst>
          </p:nvPr>
        </p:nvGraphicFramePr>
        <p:xfrm>
          <a:off x="6383817" y="1690688"/>
          <a:ext cx="4855464" cy="2651760"/>
        </p:xfrm>
        <a:graphic>
          <a:graphicData uri="http://schemas.openxmlformats.org/drawingml/2006/table">
            <a:tbl>
              <a:tblPr firstRow="1" bandRow="1">
                <a:tableStyleId>{69012ECD-51FC-41F1-AA8D-1B2483CD663E}</a:tableStyleId>
              </a:tblPr>
              <a:tblGrid>
                <a:gridCol w="4855464">
                  <a:extLst>
                    <a:ext uri="{9D8B030D-6E8A-4147-A177-3AD203B41FA5}">
                      <a16:colId xmlns:a16="http://schemas.microsoft.com/office/drawing/2014/main" val="2569593456"/>
                    </a:ext>
                  </a:extLst>
                </a:gridCol>
              </a:tblGrid>
              <a:tr h="134620">
                <a:tc>
                  <a:txBody>
                    <a:bodyPr/>
                    <a:lstStyle/>
                    <a:p>
                      <a:r>
                        <a:rPr lang="nb-NO" sz="2200" dirty="0" smtClean="0"/>
                        <a:t>Hormonhermende</a:t>
                      </a:r>
                      <a:r>
                        <a:rPr lang="nb-NO" sz="2200" baseline="0" dirty="0" smtClean="0"/>
                        <a:t> stoffer</a:t>
                      </a:r>
                      <a:endParaRPr lang="nb-NO" sz="2200" dirty="0">
                        <a:latin typeface="+mj-lt"/>
                      </a:endParaRPr>
                    </a:p>
                  </a:txBody>
                  <a:tcPr/>
                </a:tc>
                <a:extLst>
                  <a:ext uri="{0D108BD9-81ED-4DB2-BD59-A6C34878D82A}">
                    <a16:rowId xmlns:a16="http://schemas.microsoft.com/office/drawing/2014/main" val="2057312254"/>
                  </a:ext>
                </a:extLst>
              </a:tr>
              <a:tr h="370840">
                <a:tc>
                  <a:txBody>
                    <a:bodyPr/>
                    <a:lstStyle/>
                    <a:p>
                      <a:pPr>
                        <a:lnSpc>
                          <a:spcPct val="107000"/>
                        </a:lnSpc>
                        <a:spcAft>
                          <a:spcPts val="0"/>
                        </a:spcAft>
                      </a:pPr>
                      <a:r>
                        <a:rPr lang="nb-NO" sz="2200" dirty="0" err="1">
                          <a:effectLst/>
                        </a:rPr>
                        <a:t>Bisfenol</a:t>
                      </a:r>
                      <a:r>
                        <a:rPr lang="nb-NO" sz="2200" dirty="0">
                          <a:effectLst/>
                        </a:rPr>
                        <a:t> A</a:t>
                      </a:r>
                      <a:endParaRPr lang="nb-NO" sz="2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0100835"/>
                  </a:ext>
                </a:extLst>
              </a:tr>
              <a:tr h="370840">
                <a:tc>
                  <a:txBody>
                    <a:bodyPr/>
                    <a:lstStyle/>
                    <a:p>
                      <a:pPr>
                        <a:lnSpc>
                          <a:spcPct val="107000"/>
                        </a:lnSpc>
                        <a:spcAft>
                          <a:spcPts val="0"/>
                        </a:spcAft>
                      </a:pPr>
                      <a:r>
                        <a:rPr lang="nb-NO" sz="2200" dirty="0" err="1">
                          <a:effectLst/>
                        </a:rPr>
                        <a:t>Ftalater</a:t>
                      </a:r>
                      <a:endParaRPr lang="nb-NO" sz="2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4236935"/>
                  </a:ext>
                </a:extLst>
              </a:tr>
              <a:tr h="370840">
                <a:tc>
                  <a:txBody>
                    <a:bodyPr/>
                    <a:lstStyle/>
                    <a:p>
                      <a:pPr>
                        <a:lnSpc>
                          <a:spcPct val="107000"/>
                        </a:lnSpc>
                        <a:spcAft>
                          <a:spcPts val="0"/>
                        </a:spcAft>
                      </a:pPr>
                      <a:r>
                        <a:rPr lang="nb-NO" sz="2200" dirty="0" err="1" smtClean="0">
                          <a:effectLst/>
                        </a:rPr>
                        <a:t>Nonyl</a:t>
                      </a:r>
                      <a:r>
                        <a:rPr lang="nb-NO" sz="2200" dirty="0" smtClean="0">
                          <a:effectLst/>
                        </a:rPr>
                        <a:t>-</a:t>
                      </a:r>
                      <a:r>
                        <a:rPr lang="nb-NO" sz="2200" baseline="0" dirty="0" smtClean="0">
                          <a:effectLst/>
                        </a:rPr>
                        <a:t> og </a:t>
                      </a:r>
                      <a:r>
                        <a:rPr lang="nb-NO" sz="2200" baseline="0" dirty="0" err="1" smtClean="0">
                          <a:effectLst/>
                        </a:rPr>
                        <a:t>oktylfenoler</a:t>
                      </a:r>
                      <a:endParaRPr lang="nb-NO" sz="2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2512554"/>
                  </a:ext>
                </a:extLst>
              </a:tr>
              <a:tr h="370840">
                <a:tc>
                  <a:txBody>
                    <a:bodyPr/>
                    <a:lstStyle/>
                    <a:p>
                      <a:pPr>
                        <a:lnSpc>
                          <a:spcPct val="107000"/>
                        </a:lnSpc>
                        <a:spcAft>
                          <a:spcPts val="0"/>
                        </a:spcAft>
                      </a:pPr>
                      <a:r>
                        <a:rPr lang="nb-NO" sz="2200" dirty="0">
                          <a:effectLst/>
                        </a:rPr>
                        <a:t>PCB</a:t>
                      </a:r>
                      <a:endParaRPr lang="nb-NO" sz="2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2206266"/>
                  </a:ext>
                </a:extLst>
              </a:tr>
              <a:tr h="370840">
                <a:tc>
                  <a:txBody>
                    <a:bodyPr/>
                    <a:lstStyle/>
                    <a:p>
                      <a:pPr>
                        <a:lnSpc>
                          <a:spcPct val="107000"/>
                        </a:lnSpc>
                        <a:spcAft>
                          <a:spcPts val="0"/>
                        </a:spcAft>
                      </a:pPr>
                      <a:r>
                        <a:rPr lang="nb-NO" sz="2200" dirty="0">
                          <a:effectLst/>
                        </a:rPr>
                        <a:t>Tinnorganiske forbindelser (TBT og TFT)</a:t>
                      </a:r>
                      <a:endParaRPr lang="nb-NO" sz="2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0618634"/>
                  </a:ext>
                </a:extLst>
              </a:tr>
              <a:tr h="370840">
                <a:tc>
                  <a:txBody>
                    <a:bodyPr/>
                    <a:lstStyle/>
                    <a:p>
                      <a:pPr>
                        <a:lnSpc>
                          <a:spcPct val="107000"/>
                        </a:lnSpc>
                        <a:spcAft>
                          <a:spcPts val="0"/>
                        </a:spcAft>
                      </a:pPr>
                      <a:r>
                        <a:rPr lang="nb-NO" sz="2200" dirty="0" err="1" smtClean="0">
                          <a:effectLst/>
                        </a:rPr>
                        <a:t>Parabener</a:t>
                      </a:r>
                      <a:endParaRPr lang="nb-NO" sz="2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9115043"/>
                  </a:ext>
                </a:extLst>
              </a:tr>
            </a:tbl>
          </a:graphicData>
        </a:graphic>
      </p:graphicFrame>
      <p:sp>
        <p:nvSpPr>
          <p:cNvPr id="6" name="TextBox 5"/>
          <p:cNvSpPr txBox="1"/>
          <p:nvPr/>
        </p:nvSpPr>
        <p:spPr>
          <a:xfrm>
            <a:off x="832105" y="1673352"/>
            <a:ext cx="5111496" cy="1661993"/>
          </a:xfrm>
          <a:prstGeom prst="rect">
            <a:avLst/>
          </a:prstGeom>
          <a:noFill/>
        </p:spPr>
        <p:txBody>
          <a:bodyPr wrap="square" rtlCol="0">
            <a:spAutoFit/>
          </a:bodyPr>
          <a:lstStyle/>
          <a:p>
            <a:r>
              <a:rPr lang="nb-NO" sz="2200" dirty="0" smtClean="0"/>
              <a:t>Undersøk innholdslista til produktet. </a:t>
            </a:r>
            <a:br>
              <a:rPr lang="nb-NO" sz="2200" dirty="0" smtClean="0"/>
            </a:br>
            <a:r>
              <a:rPr lang="nb-NO" sz="2200" dirty="0" smtClean="0"/>
              <a:t>Kan dere finne noen av de hormonhermende stoffene fra tabellen?</a:t>
            </a:r>
            <a:r>
              <a:rPr lang="nb-NO" dirty="0" smtClean="0"/>
              <a:t> </a:t>
            </a:r>
          </a:p>
          <a:p>
            <a:endParaRPr lang="nb-NO" dirty="0"/>
          </a:p>
          <a:p>
            <a:endParaRPr lang="nb-NO" dirty="0"/>
          </a:p>
        </p:txBody>
      </p:sp>
    </p:spTree>
    <p:extLst>
      <p:ext uri="{BB962C8B-B14F-4D97-AF65-F5344CB8AC3E}">
        <p14:creationId xmlns:p14="http://schemas.microsoft.com/office/powerpoint/2010/main" val="1267347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Nøkkelsetninger</a:t>
            </a:r>
            <a:endParaRPr lang="nb-NO" dirty="0"/>
          </a:p>
        </p:txBody>
      </p:sp>
      <p:sp>
        <p:nvSpPr>
          <p:cNvPr id="3" name="Plassholder for innhold 2"/>
          <p:cNvSpPr>
            <a:spLocks noGrp="1"/>
          </p:cNvSpPr>
          <p:nvPr>
            <p:ph idx="1"/>
          </p:nvPr>
        </p:nvSpPr>
        <p:spPr/>
        <p:txBody>
          <a:bodyPr>
            <a:normAutofit/>
          </a:bodyPr>
          <a:lstStyle/>
          <a:p>
            <a:r>
              <a:rPr lang="nb-NO" sz="2200" dirty="0" smtClean="0"/>
              <a:t>Hormonsystemet </a:t>
            </a:r>
            <a:r>
              <a:rPr lang="nb-NO" sz="2200" dirty="0"/>
              <a:t>regulerer prosesser i kroppen ved at hormoner sendes med </a:t>
            </a:r>
            <a:r>
              <a:rPr lang="nb-NO" sz="2200" dirty="0" smtClean="0">
                <a:solidFill>
                  <a:schemeClr val="bg2">
                    <a:lumMod val="75000"/>
                  </a:schemeClr>
                </a:solidFill>
              </a:rPr>
              <a:t>            </a:t>
            </a:r>
            <a:r>
              <a:rPr lang="nb-NO" sz="2200" dirty="0" smtClean="0"/>
              <a:t> </a:t>
            </a:r>
            <a:r>
              <a:rPr lang="nb-NO" sz="2200" dirty="0"/>
              <a:t>for å gi signal til bestemte steder i kroppen.</a:t>
            </a:r>
          </a:p>
          <a:p>
            <a:r>
              <a:rPr lang="nb-NO" sz="2200" dirty="0"/>
              <a:t>Nervesystemet tar inn, bearbeider og reagerer på informasjon ved å </a:t>
            </a:r>
            <a:r>
              <a:rPr lang="nb-NO" sz="2200" dirty="0" smtClean="0"/>
              <a:t>sende </a:t>
            </a:r>
            <a:r>
              <a:rPr lang="nb-NO" sz="2200" dirty="0"/>
              <a:t>elektriske signaler </a:t>
            </a:r>
            <a:r>
              <a:rPr lang="nb-NO" sz="2200" dirty="0" smtClean="0"/>
              <a:t>gjennom                           til bestemte steder i kroppen.</a:t>
            </a:r>
          </a:p>
          <a:p>
            <a:r>
              <a:rPr lang="nb-NO" sz="2200" dirty="0" err="1" smtClean="0"/>
              <a:t>Hormonhermere</a:t>
            </a:r>
            <a:r>
              <a:rPr lang="nb-NO" sz="2200" dirty="0" smtClean="0"/>
              <a:t> er stoff som ligner på                       og dermed påvirker hormonbalansen i kroppen.</a:t>
            </a:r>
          </a:p>
          <a:p>
            <a:endParaRPr lang="nb-NO" sz="2200" dirty="0"/>
          </a:p>
        </p:txBody>
      </p:sp>
      <p:sp>
        <p:nvSpPr>
          <p:cNvPr id="4" name="TekstSylinder 3"/>
          <p:cNvSpPr txBox="1"/>
          <p:nvPr/>
        </p:nvSpPr>
        <p:spPr>
          <a:xfrm>
            <a:off x="9914708" y="1787732"/>
            <a:ext cx="966652" cy="430887"/>
          </a:xfrm>
          <a:prstGeom prst="rect">
            <a:avLst/>
          </a:prstGeom>
          <a:noFill/>
        </p:spPr>
        <p:txBody>
          <a:bodyPr wrap="square" rtlCol="0">
            <a:spAutoFit/>
          </a:bodyPr>
          <a:lstStyle/>
          <a:p>
            <a:r>
              <a:rPr lang="nb-NO" sz="2200" dirty="0" smtClean="0">
                <a:solidFill>
                  <a:srgbClr val="C00000"/>
                </a:solidFill>
              </a:rPr>
              <a:t>blodet</a:t>
            </a:r>
            <a:endParaRPr lang="nb-NO" sz="2200" dirty="0">
              <a:solidFill>
                <a:srgbClr val="C00000"/>
              </a:solidFill>
            </a:endParaRPr>
          </a:p>
        </p:txBody>
      </p:sp>
      <p:sp>
        <p:nvSpPr>
          <p:cNvPr id="5" name="TekstSylinder 4"/>
          <p:cNvSpPr txBox="1"/>
          <p:nvPr/>
        </p:nvSpPr>
        <p:spPr>
          <a:xfrm>
            <a:off x="3187336" y="2808513"/>
            <a:ext cx="1632857" cy="430887"/>
          </a:xfrm>
          <a:prstGeom prst="rect">
            <a:avLst/>
          </a:prstGeom>
          <a:noFill/>
        </p:spPr>
        <p:txBody>
          <a:bodyPr wrap="square" rtlCol="0">
            <a:spAutoFit/>
          </a:bodyPr>
          <a:lstStyle/>
          <a:p>
            <a:r>
              <a:rPr lang="nb-NO" sz="2200" dirty="0">
                <a:solidFill>
                  <a:srgbClr val="C00000"/>
                </a:solidFill>
              </a:rPr>
              <a:t>nerveceller</a:t>
            </a:r>
          </a:p>
        </p:txBody>
      </p:sp>
      <p:sp>
        <p:nvSpPr>
          <p:cNvPr id="6" name="TekstSylinder 5"/>
          <p:cNvSpPr txBox="1"/>
          <p:nvPr/>
        </p:nvSpPr>
        <p:spPr>
          <a:xfrm>
            <a:off x="5590903" y="3252463"/>
            <a:ext cx="1541417" cy="430887"/>
          </a:xfrm>
          <a:prstGeom prst="rect">
            <a:avLst/>
          </a:prstGeom>
          <a:noFill/>
        </p:spPr>
        <p:txBody>
          <a:bodyPr wrap="square" rtlCol="0">
            <a:spAutoFit/>
          </a:bodyPr>
          <a:lstStyle/>
          <a:p>
            <a:r>
              <a:rPr lang="nb-NO" sz="2200" dirty="0">
                <a:solidFill>
                  <a:srgbClr val="C00000"/>
                </a:solidFill>
              </a:rPr>
              <a:t>hormoner</a:t>
            </a:r>
          </a:p>
        </p:txBody>
      </p:sp>
    </p:spTree>
    <p:extLst>
      <p:ext uri="{BB962C8B-B14F-4D97-AF65-F5344CB8AC3E}">
        <p14:creationId xmlns:p14="http://schemas.microsoft.com/office/powerpoint/2010/main" val="182814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 til oppdraget</a:t>
            </a:r>
            <a:endParaRPr lang="nb-NO" dirty="0"/>
          </a:p>
        </p:txBody>
      </p:sp>
      <p:sp>
        <p:nvSpPr>
          <p:cNvPr id="3" name="Plassholder for innhold 2"/>
          <p:cNvSpPr>
            <a:spLocks noGrp="1"/>
          </p:cNvSpPr>
          <p:nvPr>
            <p:ph idx="1"/>
          </p:nvPr>
        </p:nvSpPr>
        <p:spPr>
          <a:xfrm>
            <a:off x="883920" y="1853057"/>
            <a:ext cx="10515600" cy="4351338"/>
          </a:xfrm>
        </p:spPr>
        <p:txBody>
          <a:bodyPr>
            <a:normAutofit/>
          </a:bodyPr>
          <a:lstStyle/>
          <a:p>
            <a:pPr marL="0" indent="0">
              <a:buNone/>
            </a:pPr>
            <a:r>
              <a:rPr lang="nb-NO" sz="2200" dirty="0" smtClean="0"/>
              <a:t>Hva er årsaken til Marens symptomer?</a:t>
            </a:r>
          </a:p>
          <a:p>
            <a:pPr marL="0" indent="0">
              <a:buNone/>
            </a:pPr>
            <a:r>
              <a:rPr lang="nb-NO" sz="2200" dirty="0" smtClean="0"/>
              <a:t>Fyll inn i skjemaet: </a:t>
            </a:r>
          </a:p>
          <a:p>
            <a:pPr lvl="1"/>
            <a:r>
              <a:rPr lang="nb-NO" sz="2200" dirty="0"/>
              <a:t>S</a:t>
            </a:r>
            <a:r>
              <a:rPr lang="nb-NO" sz="2200" dirty="0" smtClean="0"/>
              <a:t>ymptomene til Maren</a:t>
            </a:r>
          </a:p>
          <a:p>
            <a:pPr lvl="1"/>
            <a:r>
              <a:rPr lang="nb-NO" sz="2200" dirty="0" smtClean="0"/>
              <a:t>Forslag til årsak med begrunnelse. Begrunn også hva dere mener det </a:t>
            </a:r>
            <a:r>
              <a:rPr lang="nb-NO" sz="2200" i="1" dirty="0" smtClean="0"/>
              <a:t>ikke</a:t>
            </a:r>
            <a:r>
              <a:rPr lang="nb-NO" sz="2200" dirty="0" smtClean="0"/>
              <a:t> er.</a:t>
            </a:r>
          </a:p>
          <a:p>
            <a:pPr lvl="1"/>
            <a:r>
              <a:rPr lang="nb-NO" sz="2200" dirty="0"/>
              <a:t>Bruk </a:t>
            </a:r>
            <a:r>
              <a:rPr lang="nb-NO" sz="2200" dirty="0" smtClean="0"/>
              <a:t>nettsidene dere har fått </a:t>
            </a:r>
            <a:r>
              <a:rPr lang="nb-NO" sz="2200" dirty="0"/>
              <a:t>til å </a:t>
            </a:r>
            <a:r>
              <a:rPr lang="nb-NO" sz="2200" dirty="0" smtClean="0"/>
              <a:t>finne informasjon. Er nettsidene troverdige? Begrunn. </a:t>
            </a:r>
          </a:p>
          <a:p>
            <a:pPr lvl="1"/>
            <a:endParaRPr lang="nb-NO" sz="2200" dirty="0" smtClean="0"/>
          </a:p>
        </p:txBody>
      </p:sp>
    </p:spTree>
    <p:extLst>
      <p:ext uri="{BB962C8B-B14F-4D97-AF65-F5344CB8AC3E}">
        <p14:creationId xmlns:p14="http://schemas.microsoft.com/office/powerpoint/2010/main" val="1816686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2960" y="587194"/>
            <a:ext cx="7173686" cy="1325563"/>
          </a:xfrm>
        </p:spPr>
        <p:txBody>
          <a:bodyPr/>
          <a:lstStyle/>
          <a:p>
            <a:r>
              <a:rPr lang="nb-NO" dirty="0" smtClean="0"/>
              <a:t>Økt 4</a:t>
            </a:r>
            <a:endParaRPr lang="nb-NO"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0926" y="926307"/>
            <a:ext cx="7332616" cy="4888410"/>
          </a:xfrm>
          <a:prstGeom prst="rect">
            <a:avLst/>
          </a:prstGeom>
        </p:spPr>
      </p:pic>
    </p:spTree>
    <p:extLst>
      <p:ext uri="{BB962C8B-B14F-4D97-AF65-F5344CB8AC3E}">
        <p14:creationId xmlns:p14="http://schemas.microsoft.com/office/powerpoint/2010/main" val="2441909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Marens historie</a:t>
            </a:r>
            <a:endParaRPr lang="nb-NO" dirty="0"/>
          </a:p>
        </p:txBody>
      </p:sp>
      <p:sp>
        <p:nvSpPr>
          <p:cNvPr id="3" name="Content Placeholder 2"/>
          <p:cNvSpPr>
            <a:spLocks noGrp="1"/>
          </p:cNvSpPr>
          <p:nvPr>
            <p:ph idx="1"/>
          </p:nvPr>
        </p:nvSpPr>
        <p:spPr>
          <a:xfrm>
            <a:off x="838200" y="1825625"/>
            <a:ext cx="6113929" cy="4351338"/>
          </a:xfrm>
        </p:spPr>
        <p:txBody>
          <a:bodyPr>
            <a:normAutofit/>
          </a:bodyPr>
          <a:lstStyle/>
          <a:p>
            <a:pPr marL="0" indent="0">
              <a:buNone/>
            </a:pPr>
            <a:r>
              <a:rPr lang="nb-NO" sz="2200" dirty="0" smtClean="0"/>
              <a:t>Maren i klasse 9C har oppført seg annerledes i det siste. Hun er til vanlig ei stille og rolig jente, men i det siste har humøret endret seg. Hun blir fortere sinna og kan hisse seg opp over småting. Humøret svinger veldig opp og ned. Hun er veldig opptatt av kosthold og trening og bruker mye tid på å tenke over hva og når hun skal spise. Bortsett fra treninga holder hun seg mye for seg selv og har distansert seg fra venner de siste ukene. </a:t>
            </a:r>
            <a:endParaRPr lang="nb-NO" sz="2200"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0260" y="1502937"/>
            <a:ext cx="2548133" cy="3907544"/>
          </a:xfrm>
          <a:prstGeom prst="rect">
            <a:avLst/>
          </a:prstGeom>
        </p:spPr>
      </p:pic>
    </p:spTree>
    <p:extLst>
      <p:ext uri="{BB962C8B-B14F-4D97-AF65-F5344CB8AC3E}">
        <p14:creationId xmlns:p14="http://schemas.microsoft.com/office/powerpoint/2010/main" val="3958204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Tegneserie: Hva sier helsesykepleier?</a:t>
            </a:r>
            <a:endParaRPr lang="nb-NO" dirty="0"/>
          </a:p>
        </p:txBody>
      </p:sp>
      <p:sp>
        <p:nvSpPr>
          <p:cNvPr id="3" name="Plassholder for innhold 2"/>
          <p:cNvSpPr>
            <a:spLocks noGrp="1"/>
          </p:cNvSpPr>
          <p:nvPr>
            <p:ph idx="1"/>
          </p:nvPr>
        </p:nvSpPr>
        <p:spPr/>
        <p:txBody>
          <a:bodyPr>
            <a:normAutofit/>
          </a:bodyPr>
          <a:lstStyle/>
          <a:p>
            <a:pPr marL="0" indent="0">
              <a:buNone/>
            </a:pPr>
            <a:r>
              <a:rPr lang="nb-NO" sz="2200" dirty="0"/>
              <a:t>Som helsesykepleier er det viktig å kunne gi råd til elever som har det vanskelig. </a:t>
            </a:r>
            <a:endParaRPr lang="nb-NO" sz="2200" dirty="0" smtClean="0"/>
          </a:p>
          <a:p>
            <a:pPr marL="0" indent="0">
              <a:buNone/>
            </a:pPr>
            <a:r>
              <a:rPr lang="nb-NO" sz="2200" dirty="0" smtClean="0"/>
              <a:t>Dere skal nå fylle inn tekst i denne tegneserien. Hva sier helsesykepleieren til enten Maren eller Morten for å forklare skadevirkninger og gi råd?</a:t>
            </a:r>
            <a:endParaRPr lang="nb-NO" sz="2200" dirty="0"/>
          </a:p>
        </p:txBody>
      </p:sp>
      <p:pic>
        <p:nvPicPr>
          <p:cNvPr id="12" name="Bilde 11"/>
          <p:cNvPicPr>
            <a:picLocks noChangeAspect="1"/>
          </p:cNvPicPr>
          <p:nvPr/>
        </p:nvPicPr>
        <p:blipFill>
          <a:blip r:embed="rId2"/>
          <a:stretch>
            <a:fillRect/>
          </a:stretch>
        </p:blipFill>
        <p:spPr>
          <a:xfrm>
            <a:off x="838200" y="3657599"/>
            <a:ext cx="3450554" cy="1962444"/>
          </a:xfrm>
          <a:prstGeom prst="rect">
            <a:avLst/>
          </a:prstGeom>
        </p:spPr>
      </p:pic>
      <p:pic>
        <p:nvPicPr>
          <p:cNvPr id="13" name="Bilde 12"/>
          <p:cNvPicPr>
            <a:picLocks noChangeAspect="1"/>
          </p:cNvPicPr>
          <p:nvPr/>
        </p:nvPicPr>
        <p:blipFill>
          <a:blip r:embed="rId3"/>
          <a:stretch>
            <a:fillRect/>
          </a:stretch>
        </p:blipFill>
        <p:spPr>
          <a:xfrm>
            <a:off x="4628574" y="3694916"/>
            <a:ext cx="3328748" cy="1887810"/>
          </a:xfrm>
          <a:prstGeom prst="rect">
            <a:avLst/>
          </a:prstGeom>
        </p:spPr>
      </p:pic>
      <p:pic>
        <p:nvPicPr>
          <p:cNvPr id="14" name="Bilde 13"/>
          <p:cNvPicPr>
            <a:picLocks noChangeAspect="1"/>
          </p:cNvPicPr>
          <p:nvPr/>
        </p:nvPicPr>
        <p:blipFill>
          <a:blip r:embed="rId4"/>
          <a:stretch>
            <a:fillRect/>
          </a:stretch>
        </p:blipFill>
        <p:spPr>
          <a:xfrm>
            <a:off x="8298616" y="3694916"/>
            <a:ext cx="3395004" cy="1975022"/>
          </a:xfrm>
          <a:prstGeom prst="rect">
            <a:avLst/>
          </a:prstGeom>
        </p:spPr>
      </p:pic>
    </p:spTree>
    <p:extLst>
      <p:ext uri="{BB962C8B-B14F-4D97-AF65-F5344CB8AC3E}">
        <p14:creationId xmlns:p14="http://schemas.microsoft.com/office/powerpoint/2010/main" val="1235972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Les</a:t>
            </a:r>
            <a:endParaRPr lang="nb-NO" dirty="0"/>
          </a:p>
        </p:txBody>
      </p:sp>
      <p:sp>
        <p:nvSpPr>
          <p:cNvPr id="3" name="Plassholder for innhold 2"/>
          <p:cNvSpPr>
            <a:spLocks noGrp="1"/>
          </p:cNvSpPr>
          <p:nvPr>
            <p:ph idx="1"/>
          </p:nvPr>
        </p:nvSpPr>
        <p:spPr>
          <a:xfrm>
            <a:off x="790575" y="2044700"/>
            <a:ext cx="4267200" cy="4351338"/>
          </a:xfrm>
        </p:spPr>
        <p:txBody>
          <a:bodyPr>
            <a:normAutofit/>
          </a:bodyPr>
          <a:lstStyle/>
          <a:p>
            <a:pPr marL="0" indent="0">
              <a:buNone/>
            </a:pPr>
            <a:r>
              <a:rPr lang="nb-NO" sz="2200" dirty="0" smtClean="0"/>
              <a:t>Les om skadevirkninger av narkotikabruk </a:t>
            </a:r>
            <a:r>
              <a:rPr lang="nb-NO" sz="2200" dirty="0"/>
              <a:t>og anabole </a:t>
            </a:r>
            <a:r>
              <a:rPr lang="nb-NO" sz="2200" dirty="0" smtClean="0"/>
              <a:t>steroider, både for den enkelte og for samfunnet rundt.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1" y="2019300"/>
            <a:ext cx="4486274" cy="2990849"/>
          </a:xfrm>
          <a:prstGeom prst="rect">
            <a:avLst/>
          </a:prstGeom>
        </p:spPr>
      </p:pic>
    </p:spTree>
    <p:extLst>
      <p:ext uri="{BB962C8B-B14F-4D97-AF65-F5344CB8AC3E}">
        <p14:creationId xmlns:p14="http://schemas.microsoft.com/office/powerpoint/2010/main" val="1712862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Skriv</a:t>
            </a:r>
            <a:endParaRPr lang="nb-NO" dirty="0"/>
          </a:p>
        </p:txBody>
      </p:sp>
      <p:sp>
        <p:nvSpPr>
          <p:cNvPr id="3" name="Content Placeholder 2"/>
          <p:cNvSpPr>
            <a:spLocks noGrp="1"/>
          </p:cNvSpPr>
          <p:nvPr>
            <p:ph idx="1"/>
          </p:nvPr>
        </p:nvSpPr>
        <p:spPr>
          <a:xfrm>
            <a:off x="838200" y="1825625"/>
            <a:ext cx="4682836" cy="4351338"/>
          </a:xfrm>
        </p:spPr>
        <p:txBody>
          <a:bodyPr>
            <a:normAutofit/>
          </a:bodyPr>
          <a:lstStyle/>
          <a:p>
            <a:pPr marL="0" indent="0">
              <a:buNone/>
            </a:pPr>
            <a:r>
              <a:rPr lang="nb-NO" sz="2200" dirty="0" smtClean="0"/>
              <a:t>Fyll ut tekst i tegneserien om hva du som helsesykepleier sier til enten Maren eller Morten.</a:t>
            </a:r>
          </a:p>
          <a:p>
            <a:pPr marL="457200" lvl="1" indent="0">
              <a:buNone/>
            </a:pPr>
            <a:endParaRPr lang="nb-NO" sz="2200" dirty="0" smtClean="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3946" y="1690688"/>
            <a:ext cx="2548133" cy="3907544"/>
          </a:xfrm>
          <a:prstGeom prst="rect">
            <a:avLst/>
          </a:prstGeom>
        </p:spPr>
      </p:pic>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692" y="2651751"/>
            <a:ext cx="2831598" cy="4206249"/>
          </a:xfrm>
          <a:prstGeom prst="rect">
            <a:avLst/>
          </a:prstGeom>
        </p:spPr>
      </p:pic>
    </p:spTree>
    <p:extLst>
      <p:ext uri="{BB962C8B-B14F-4D97-AF65-F5344CB8AC3E}">
        <p14:creationId xmlns:p14="http://schemas.microsoft.com/office/powerpoint/2010/main" val="1270524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Gi tilbakemelding på hverandres tegneserier</a:t>
            </a:r>
            <a:endParaRPr lang="nb-NO" dirty="0"/>
          </a:p>
        </p:txBody>
      </p:sp>
      <p:sp>
        <p:nvSpPr>
          <p:cNvPr id="3" name="Plassholder for innhold 2"/>
          <p:cNvSpPr>
            <a:spLocks noGrp="1"/>
          </p:cNvSpPr>
          <p:nvPr>
            <p:ph idx="1"/>
          </p:nvPr>
        </p:nvSpPr>
        <p:spPr>
          <a:xfrm>
            <a:off x="942974" y="2035175"/>
            <a:ext cx="7320916" cy="4351338"/>
          </a:xfrm>
        </p:spPr>
        <p:txBody>
          <a:bodyPr>
            <a:noAutofit/>
          </a:bodyPr>
          <a:lstStyle/>
          <a:p>
            <a:pPr marL="0" indent="0">
              <a:buNone/>
            </a:pPr>
            <a:r>
              <a:rPr lang="nn-NO" sz="2200" dirty="0"/>
              <a:t>To og to elevpar: </a:t>
            </a:r>
            <a:endParaRPr lang="nn-NO" sz="2200" dirty="0" smtClean="0"/>
          </a:p>
          <a:p>
            <a:pPr marL="0" indent="0">
              <a:buNone/>
            </a:pPr>
            <a:r>
              <a:rPr lang="nb-NO" sz="2200" dirty="0" smtClean="0"/>
              <a:t>1. Les tegneserien for hverandre. </a:t>
            </a:r>
          </a:p>
          <a:p>
            <a:pPr marL="0" indent="0">
              <a:buNone/>
            </a:pPr>
            <a:r>
              <a:rPr lang="nb-NO" sz="2200" dirty="0" smtClean="0"/>
              <a:t>2. Bruk disse </a:t>
            </a:r>
            <a:r>
              <a:rPr lang="nb-NO" sz="2200" dirty="0"/>
              <a:t>spørsmålene når </a:t>
            </a:r>
            <a:r>
              <a:rPr lang="nb-NO" sz="2200" dirty="0" smtClean="0"/>
              <a:t>dere skal gi </a:t>
            </a:r>
          </a:p>
          <a:p>
            <a:pPr marL="0" indent="0">
              <a:buNone/>
            </a:pPr>
            <a:r>
              <a:rPr lang="nb-NO" sz="2200" dirty="0"/>
              <a:t> </a:t>
            </a:r>
            <a:r>
              <a:rPr lang="nb-NO" sz="2200" dirty="0" smtClean="0"/>
              <a:t>   konstruktive tilbakemeldinger til hverandre: </a:t>
            </a:r>
            <a:endParaRPr lang="nb-NO" sz="2200" dirty="0"/>
          </a:p>
          <a:p>
            <a:r>
              <a:rPr lang="nb-NO" sz="2200" dirty="0"/>
              <a:t> </a:t>
            </a:r>
            <a:r>
              <a:rPr lang="nb-NO" sz="2200" dirty="0" smtClean="0"/>
              <a:t>  </a:t>
            </a:r>
            <a:r>
              <a:rPr lang="nb-NO" sz="2200" dirty="0"/>
              <a:t>Blir </a:t>
            </a:r>
            <a:r>
              <a:rPr lang="nb-NO" sz="2200" dirty="0" smtClean="0"/>
              <a:t>spørsmålet </a:t>
            </a:r>
            <a:r>
              <a:rPr lang="nb-NO" sz="2200" dirty="0"/>
              <a:t>besvart?</a:t>
            </a:r>
          </a:p>
          <a:p>
            <a:r>
              <a:rPr lang="nb-NO" sz="2200" dirty="0"/>
              <a:t> </a:t>
            </a:r>
            <a:r>
              <a:rPr lang="nb-NO" sz="2200" dirty="0" smtClean="0"/>
              <a:t>  Brukes </a:t>
            </a:r>
            <a:r>
              <a:rPr lang="nb-NO" sz="2200" dirty="0"/>
              <a:t>det bevis for å støtte </a:t>
            </a:r>
            <a:r>
              <a:rPr lang="nb-NO" sz="2200" dirty="0" smtClean="0"/>
              <a:t>  </a:t>
            </a:r>
          </a:p>
          <a:p>
            <a:pPr marL="0" indent="0">
              <a:buNone/>
            </a:pPr>
            <a:r>
              <a:rPr lang="nb-NO" sz="2200" dirty="0"/>
              <a:t>  </a:t>
            </a:r>
            <a:r>
              <a:rPr lang="nb-NO" sz="2200" dirty="0" smtClean="0"/>
              <a:t>     forklaringen(e)?</a:t>
            </a:r>
            <a:endParaRPr lang="nb-NO" sz="2200" dirty="0"/>
          </a:p>
          <a:p>
            <a:r>
              <a:rPr lang="nb-NO" sz="2200" dirty="0"/>
              <a:t> </a:t>
            </a:r>
            <a:r>
              <a:rPr lang="nb-NO" sz="2200" dirty="0" smtClean="0"/>
              <a:t>  Er </a:t>
            </a:r>
            <a:r>
              <a:rPr lang="nb-NO" sz="2200" dirty="0"/>
              <a:t>det noe som mangler </a:t>
            </a:r>
            <a:r>
              <a:rPr lang="nb-NO" sz="2200" dirty="0" smtClean="0"/>
              <a:t>i forklaringen(e)?</a:t>
            </a:r>
            <a:r>
              <a:rPr lang="nb-NO" sz="2200" dirty="0"/>
              <a:t> </a:t>
            </a:r>
          </a:p>
          <a:p>
            <a:pPr marL="0" indent="0">
              <a:buNone/>
            </a:pPr>
            <a:r>
              <a:rPr lang="nb-NO" sz="2200" dirty="0" smtClean="0"/>
              <a:t>3. Endre på teksten i egen tegneserie ut fra tilbakemeldingene.</a:t>
            </a:r>
            <a:endParaRPr lang="nb-NO"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7442" y="2199233"/>
            <a:ext cx="3640208" cy="3333066"/>
          </a:xfrm>
          <a:prstGeom prst="rect">
            <a:avLst/>
          </a:prstGeom>
        </p:spPr>
      </p:pic>
    </p:spTree>
    <p:extLst>
      <p:ext uri="{BB962C8B-B14F-4D97-AF65-F5344CB8AC3E}">
        <p14:creationId xmlns:p14="http://schemas.microsoft.com/office/powerpoint/2010/main" val="1999446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Mortens historie</a:t>
            </a:r>
            <a:endParaRPr lang="nb-NO" dirty="0"/>
          </a:p>
        </p:txBody>
      </p:sp>
      <p:sp>
        <p:nvSpPr>
          <p:cNvPr id="3" name="Content Placeholder 2"/>
          <p:cNvSpPr>
            <a:spLocks noGrp="1"/>
          </p:cNvSpPr>
          <p:nvPr>
            <p:ph idx="1"/>
          </p:nvPr>
        </p:nvSpPr>
        <p:spPr>
          <a:xfrm>
            <a:off x="838200" y="1825625"/>
            <a:ext cx="5226424" cy="4351338"/>
          </a:xfrm>
        </p:spPr>
        <p:txBody>
          <a:bodyPr>
            <a:normAutofit/>
          </a:bodyPr>
          <a:lstStyle/>
          <a:p>
            <a:pPr marL="0" indent="0">
              <a:buNone/>
            </a:pPr>
            <a:r>
              <a:rPr lang="nb-NO" sz="2200" dirty="0" smtClean="0"/>
              <a:t>Morten i 10C har begynt å oppføre seg utagerende og urolig i klasserommet og sliter med å konsentrere seg om det faglige. Før var han en ganske stille og forsiktig gutt som gjemte seg bort, men nå prater han mye mer enn vanlig og virker veldig stressa. Han har fått seg nye venner og forteller at han ofte er på fest. </a:t>
            </a:r>
            <a:endParaRPr lang="nb-NO" sz="2200"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3620" y="1395147"/>
            <a:ext cx="2831598" cy="4206249"/>
          </a:xfrm>
          <a:prstGeom prst="rect">
            <a:avLst/>
          </a:prstGeom>
        </p:spPr>
      </p:pic>
    </p:spTree>
    <p:extLst>
      <p:ext uri="{BB962C8B-B14F-4D97-AF65-F5344CB8AC3E}">
        <p14:creationId xmlns:p14="http://schemas.microsoft.com/office/powerpoint/2010/main" val="1833146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Tenk-par-del: </a:t>
            </a:r>
            <a:r>
              <a:rPr lang="nb-NO" dirty="0"/>
              <a:t>Hva kan være årsaken til at disse to elevene har det vanskelig? </a:t>
            </a:r>
          </a:p>
        </p:txBody>
      </p:sp>
      <p:sp>
        <p:nvSpPr>
          <p:cNvPr id="3" name="Content Placeholder 2"/>
          <p:cNvSpPr>
            <a:spLocks noGrp="1"/>
          </p:cNvSpPr>
          <p:nvPr>
            <p:ph idx="1"/>
          </p:nvPr>
        </p:nvSpPr>
        <p:spPr>
          <a:xfrm>
            <a:off x="838200" y="2278965"/>
            <a:ext cx="6111240" cy="3897997"/>
          </a:xfrm>
        </p:spPr>
        <p:txBody>
          <a:bodyPr>
            <a:normAutofit/>
          </a:bodyPr>
          <a:lstStyle/>
          <a:p>
            <a:r>
              <a:rPr lang="nb-NO" sz="2200" dirty="0" smtClean="0"/>
              <a:t>Foreslå flere mulige årsaker. </a:t>
            </a:r>
          </a:p>
          <a:p>
            <a:r>
              <a:rPr lang="nb-NO" sz="2200" dirty="0" smtClean="0"/>
              <a:t>For å finne ut hva årsaken er trenger vi å vite mer om hvordan kroppen vår virker og responderer på omgivelsene.</a:t>
            </a:r>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9655" y="1308295"/>
            <a:ext cx="3197724" cy="5254284"/>
          </a:xfrm>
          <a:prstGeom prst="rect">
            <a:avLst/>
          </a:prstGeom>
        </p:spPr>
      </p:pic>
    </p:spTree>
    <p:extLst>
      <p:ext uri="{BB962C8B-B14F-4D97-AF65-F5344CB8AC3E}">
        <p14:creationId xmlns:p14="http://schemas.microsoft.com/office/powerpoint/2010/main" val="296850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vi responderer på omgivelsene</a:t>
            </a:r>
            <a:endParaRPr lang="nb-NO" dirty="0"/>
          </a:p>
        </p:txBody>
      </p:sp>
      <p:sp>
        <p:nvSpPr>
          <p:cNvPr id="3" name="Plassholder for innhold 2"/>
          <p:cNvSpPr>
            <a:spLocks noGrp="1"/>
          </p:cNvSpPr>
          <p:nvPr>
            <p:ph idx="1"/>
          </p:nvPr>
        </p:nvSpPr>
        <p:spPr>
          <a:xfrm>
            <a:off x="838200" y="1825625"/>
            <a:ext cx="6974541" cy="4351338"/>
          </a:xfrm>
        </p:spPr>
        <p:txBody>
          <a:bodyPr>
            <a:normAutofit/>
          </a:bodyPr>
          <a:lstStyle/>
          <a:p>
            <a:pPr marL="0" indent="0">
              <a:buNone/>
            </a:pPr>
            <a:r>
              <a:rPr lang="nb-NO" sz="2200" dirty="0" smtClean="0"/>
              <a:t>Sorter bildene etter om de viser noe som starter </a:t>
            </a:r>
            <a:r>
              <a:rPr lang="nb-NO" sz="2200" b="1" dirty="0" smtClean="0"/>
              <a:t>inni eller utenfor </a:t>
            </a:r>
            <a:r>
              <a:rPr lang="nb-NO" sz="2200" dirty="0" smtClean="0"/>
              <a:t>kroppen. </a:t>
            </a:r>
            <a:r>
              <a:rPr lang="nb-NO" sz="2200" b="1" dirty="0" smtClean="0"/>
              <a:t>Begrunn </a:t>
            </a:r>
            <a:r>
              <a:rPr lang="nb-NO" sz="2200" dirty="0" smtClean="0"/>
              <a:t>hvordan dere har sortert.</a:t>
            </a:r>
          </a:p>
          <a:p>
            <a:pPr marL="0" indent="0">
              <a:buNone/>
            </a:pPr>
            <a:r>
              <a:rPr lang="nb-NO" sz="2200" b="1" dirty="0" smtClean="0"/>
              <a:t>Diskuter</a:t>
            </a:r>
            <a:r>
              <a:rPr lang="nb-NO" sz="2200" dirty="0" smtClean="0"/>
              <a:t>: Var det noen bilder som var vanskelige å sortere?</a:t>
            </a:r>
          </a:p>
          <a:p>
            <a:pPr marL="0" lvl="0" indent="0">
              <a:buNone/>
            </a:pPr>
            <a:r>
              <a:rPr lang="nb-NO" sz="2200" b="1" dirty="0" smtClean="0"/>
              <a:t>Informasjon </a:t>
            </a:r>
            <a:r>
              <a:rPr lang="nb-NO" sz="2200" dirty="0" smtClean="0"/>
              <a:t>fra </a:t>
            </a:r>
            <a:r>
              <a:rPr lang="nb-NO" sz="2200" dirty="0"/>
              <a:t>omgivelsene rundt </a:t>
            </a:r>
            <a:r>
              <a:rPr lang="nb-NO" sz="2200" dirty="0" smtClean="0"/>
              <a:t>(</a:t>
            </a:r>
            <a:r>
              <a:rPr lang="nb-NO" sz="2200" dirty="0"/>
              <a:t>temperaturen forandrer </a:t>
            </a:r>
            <a:r>
              <a:rPr lang="nb-NO" sz="2200" dirty="0" smtClean="0"/>
              <a:t>seg) eller </a:t>
            </a:r>
            <a:r>
              <a:rPr lang="nb-NO" sz="2200" dirty="0"/>
              <a:t>fra kroppen </a:t>
            </a:r>
            <a:r>
              <a:rPr lang="nb-NO" sz="2200" dirty="0" smtClean="0"/>
              <a:t>selv (sultfølelse) starter en </a:t>
            </a:r>
            <a:r>
              <a:rPr lang="nb-NO" sz="2200" b="1" dirty="0" smtClean="0"/>
              <a:t>respons</a:t>
            </a:r>
            <a:r>
              <a:rPr lang="nb-NO" sz="2200" dirty="0" smtClean="0"/>
              <a:t> i kroppen. </a:t>
            </a:r>
            <a:endParaRPr lang="nn-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7859" y="1825625"/>
            <a:ext cx="3101788" cy="4652682"/>
          </a:xfrm>
          <a:prstGeom prst="rect">
            <a:avLst/>
          </a:prstGeom>
        </p:spPr>
      </p:pic>
      <p:sp>
        <p:nvSpPr>
          <p:cNvPr id="6" name="TekstSylinder 5"/>
          <p:cNvSpPr txBox="1"/>
          <p:nvPr/>
        </p:nvSpPr>
        <p:spPr>
          <a:xfrm>
            <a:off x="2272827" y="4392819"/>
            <a:ext cx="3161211" cy="430887"/>
          </a:xfrm>
          <a:prstGeom prst="rect">
            <a:avLst/>
          </a:prstGeom>
          <a:solidFill>
            <a:srgbClr val="00B0F0"/>
          </a:solidFill>
        </p:spPr>
        <p:txBody>
          <a:bodyPr wrap="square" rtlCol="0">
            <a:spAutoFit/>
          </a:bodyPr>
          <a:lstStyle/>
          <a:p>
            <a:r>
              <a:rPr lang="nb-NO" sz="2200" dirty="0" smtClean="0"/>
              <a:t>Informasjon ---&gt; respons </a:t>
            </a:r>
            <a:endParaRPr lang="nb-NO" sz="2200" dirty="0"/>
          </a:p>
        </p:txBody>
      </p:sp>
    </p:spTree>
    <p:extLst>
      <p:ext uri="{BB962C8B-B14F-4D97-AF65-F5344CB8AC3E}">
        <p14:creationId xmlns:p14="http://schemas.microsoft.com/office/powerpoint/2010/main" val="228150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Fra informasjon til respons</a:t>
            </a:r>
            <a:endParaRPr lang="nb-NO" dirty="0"/>
          </a:p>
        </p:txBody>
      </p:sp>
      <p:sp>
        <p:nvSpPr>
          <p:cNvPr id="3" name="Plassholder for innhold 2"/>
          <p:cNvSpPr>
            <a:spLocks noGrp="1"/>
          </p:cNvSpPr>
          <p:nvPr>
            <p:ph idx="1"/>
          </p:nvPr>
        </p:nvSpPr>
        <p:spPr>
          <a:xfrm>
            <a:off x="838200" y="1825625"/>
            <a:ext cx="6396318" cy="4351338"/>
          </a:xfrm>
        </p:spPr>
        <p:txBody>
          <a:bodyPr>
            <a:noAutofit/>
          </a:bodyPr>
          <a:lstStyle/>
          <a:p>
            <a:pPr lvl="0"/>
            <a:r>
              <a:rPr lang="nb-NO" sz="2200" dirty="0" smtClean="0"/>
              <a:t>Det er to kommunikasjonssystemer i kroppen: </a:t>
            </a:r>
            <a:r>
              <a:rPr lang="nb-NO" sz="2200" b="1" dirty="0" smtClean="0"/>
              <a:t>nervesystemet</a:t>
            </a:r>
            <a:r>
              <a:rPr lang="nb-NO" sz="2200" dirty="0" smtClean="0"/>
              <a:t> og </a:t>
            </a:r>
            <a:r>
              <a:rPr lang="nb-NO" sz="2200" b="1" dirty="0" smtClean="0"/>
              <a:t>hormonsystemet</a:t>
            </a:r>
          </a:p>
          <a:p>
            <a:r>
              <a:rPr lang="nb-NO" sz="2200" dirty="0" smtClean="0"/>
              <a:t>Disse virker på ulike måter, men samarbeider ofte tett. For eksempel når vi rødmer, vil </a:t>
            </a:r>
            <a:r>
              <a:rPr lang="nb-NO" sz="2200" dirty="0"/>
              <a:t>hormonet adrenalin påvirke nervesystemet til å utvide blodårene i </a:t>
            </a:r>
            <a:r>
              <a:rPr lang="nb-NO" sz="2200" dirty="0" smtClean="0"/>
              <a:t>ansiktet slik at huden ser rødere ut.</a:t>
            </a:r>
          </a:p>
          <a:p>
            <a:endParaRPr lang="nb-NO" sz="2200" dirty="0"/>
          </a:p>
        </p:txBody>
      </p:sp>
      <p:pic>
        <p:nvPicPr>
          <p:cNvPr id="4" name="Bilde 3"/>
          <p:cNvPicPr>
            <a:picLocks noChangeAspect="1"/>
          </p:cNvPicPr>
          <p:nvPr/>
        </p:nvPicPr>
        <p:blipFill rotWithShape="1">
          <a:blip r:embed="rId2" cstate="print">
            <a:extLst>
              <a:ext uri="{28A0092B-C50C-407E-A947-70E740481C1C}">
                <a14:useLocalDpi xmlns:a14="http://schemas.microsoft.com/office/drawing/2010/main" val="0"/>
              </a:ext>
            </a:extLst>
          </a:blip>
          <a:srcRect l="11226" t="9010" r="13116"/>
          <a:stretch/>
        </p:blipFill>
        <p:spPr>
          <a:xfrm>
            <a:off x="7234518" y="1825625"/>
            <a:ext cx="4666129" cy="3741176"/>
          </a:xfrm>
          <a:prstGeom prst="rect">
            <a:avLst/>
          </a:prstGeom>
        </p:spPr>
      </p:pic>
    </p:spTree>
    <p:extLst>
      <p:ext uri="{BB962C8B-B14F-4D97-AF65-F5344CB8AC3E}">
        <p14:creationId xmlns:p14="http://schemas.microsoft.com/office/powerpoint/2010/main" val="13173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Fra informasjon til respons </a:t>
            </a:r>
            <a:endParaRPr lang="nb-NO" dirty="0"/>
          </a:p>
        </p:txBody>
      </p:sp>
      <p:sp>
        <p:nvSpPr>
          <p:cNvPr id="3" name="Plassholder for innhold 2"/>
          <p:cNvSpPr>
            <a:spLocks noGrp="1"/>
          </p:cNvSpPr>
          <p:nvPr>
            <p:ph idx="1"/>
          </p:nvPr>
        </p:nvSpPr>
        <p:spPr/>
        <p:txBody>
          <a:bodyPr>
            <a:normAutofit/>
          </a:bodyPr>
          <a:lstStyle/>
          <a:p>
            <a:pPr lvl="0"/>
            <a:r>
              <a:rPr lang="nb-NO" sz="2200" b="1" dirty="0"/>
              <a:t>Sanseceller</a:t>
            </a:r>
            <a:r>
              <a:rPr lang="nb-NO" sz="2200" dirty="0"/>
              <a:t> i nervesystemet reagerer på forhold i omgivelsene og inni kroppen </a:t>
            </a:r>
            <a:r>
              <a:rPr lang="nb-NO" sz="2200" dirty="0" smtClean="0"/>
              <a:t/>
            </a:r>
            <a:br>
              <a:rPr lang="nb-NO" sz="2200" dirty="0" smtClean="0"/>
            </a:br>
            <a:r>
              <a:rPr lang="nb-NO" sz="2200" dirty="0" smtClean="0"/>
              <a:t>(</a:t>
            </a:r>
            <a:r>
              <a:rPr lang="nb-NO" sz="2200" dirty="0"/>
              <a:t>ser, hører, kjenner smerte osv.) </a:t>
            </a:r>
            <a:endParaRPr lang="nb-NO" sz="2200" dirty="0" smtClean="0"/>
          </a:p>
          <a:p>
            <a:pPr lvl="0"/>
            <a:r>
              <a:rPr lang="nb-NO" sz="2200" dirty="0" smtClean="0"/>
              <a:t>Sanseceller gir </a:t>
            </a:r>
            <a:r>
              <a:rPr lang="nb-NO" sz="2200" dirty="0"/>
              <a:t>beskjed til </a:t>
            </a:r>
            <a:r>
              <a:rPr lang="nb-NO" sz="2200" b="1" dirty="0"/>
              <a:t>nerveceller</a:t>
            </a:r>
            <a:r>
              <a:rPr lang="nb-NO" sz="2200" dirty="0"/>
              <a:t> som igjen kan gi beskjed til </a:t>
            </a:r>
            <a:r>
              <a:rPr lang="nb-NO" sz="2200" b="1" dirty="0"/>
              <a:t>muskler</a:t>
            </a:r>
            <a:r>
              <a:rPr lang="nb-NO" sz="2200" dirty="0"/>
              <a:t> om å trekke seg sammen eller </a:t>
            </a:r>
            <a:r>
              <a:rPr lang="nb-NO" sz="2200" b="1" dirty="0"/>
              <a:t>kjertelceller</a:t>
            </a:r>
            <a:r>
              <a:rPr lang="nb-NO" sz="2200" dirty="0"/>
              <a:t> til å slippe ut </a:t>
            </a:r>
            <a:r>
              <a:rPr lang="nb-NO" sz="2200" b="1" dirty="0"/>
              <a:t>hormoner</a:t>
            </a:r>
            <a:r>
              <a:rPr lang="nb-NO" sz="2200" dirty="0"/>
              <a:t>. </a:t>
            </a:r>
          </a:p>
          <a:p>
            <a:pPr lvl="0"/>
            <a:r>
              <a:rPr lang="nn-NO" sz="2200" dirty="0" err="1"/>
              <a:t>Hormoner</a:t>
            </a:r>
            <a:r>
              <a:rPr lang="nn-NO" sz="2200" dirty="0"/>
              <a:t> gir beskjed til bestemte steder i kroppen om å gi en respons. </a:t>
            </a:r>
            <a:endParaRPr lang="nn-NO" sz="2200" dirty="0" smtClean="0"/>
          </a:p>
          <a:p>
            <a:pPr marL="0" indent="0">
              <a:buNone/>
            </a:pPr>
            <a:endParaRPr lang="nb-NO" sz="2200" dirty="0"/>
          </a:p>
        </p:txBody>
      </p:sp>
      <p:sp>
        <p:nvSpPr>
          <p:cNvPr id="4" name="TekstSylinder 3"/>
          <p:cNvSpPr txBox="1"/>
          <p:nvPr/>
        </p:nvSpPr>
        <p:spPr>
          <a:xfrm>
            <a:off x="1125071" y="4389120"/>
            <a:ext cx="6451386" cy="769441"/>
          </a:xfrm>
          <a:prstGeom prst="rect">
            <a:avLst/>
          </a:prstGeom>
          <a:solidFill>
            <a:srgbClr val="00B0F0"/>
          </a:solidFill>
        </p:spPr>
        <p:txBody>
          <a:bodyPr wrap="square" rtlCol="0">
            <a:spAutoFit/>
          </a:bodyPr>
          <a:lstStyle/>
          <a:p>
            <a:r>
              <a:rPr lang="nb-NO" sz="2200" dirty="0" smtClean="0"/>
              <a:t>	         via nerveceller/hormoner</a:t>
            </a:r>
          </a:p>
          <a:p>
            <a:r>
              <a:rPr lang="nb-NO" sz="2200" dirty="0" smtClean="0"/>
              <a:t>Informasjon      ----------------------&gt;              respons </a:t>
            </a:r>
            <a:endParaRPr lang="nb-NO" sz="2200" dirty="0"/>
          </a:p>
        </p:txBody>
      </p:sp>
    </p:spTree>
    <p:extLst>
      <p:ext uri="{BB962C8B-B14F-4D97-AF65-F5344CB8AC3E}">
        <p14:creationId xmlns:p14="http://schemas.microsoft.com/office/powerpoint/2010/main" val="1241813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53B9DE64BA5FC418BEE1BB5C652687B" ma:contentTypeVersion="6" ma:contentTypeDescription="Opprett et nytt dokument." ma:contentTypeScope="" ma:versionID="ec68a817ba1ff61a5dee91d22e2adc96">
  <xsd:schema xmlns:xsd="http://www.w3.org/2001/XMLSchema" xmlns:xs="http://www.w3.org/2001/XMLSchema" xmlns:p="http://schemas.microsoft.com/office/2006/metadata/properties" xmlns:ns3="bbf3ce08-94ad-41bd-b5b7-7b4d6a543804" targetNamespace="http://schemas.microsoft.com/office/2006/metadata/properties" ma:root="true" ma:fieldsID="3dafe7c4e43690e4b3eecc944ea1fd13" ns3:_="">
    <xsd:import namespace="bbf3ce08-94ad-41bd-b5b7-7b4d6a5438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3ce08-94ad-41bd-b5b7-7b4d6a5438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49C14F-F707-4C9F-9C29-332C202A238A}">
  <ds:schemaRefs>
    <ds:schemaRef ds:uri="http://schemas.microsoft.com/office/infopath/2007/PartnerControls"/>
    <ds:schemaRef ds:uri="bbf3ce08-94ad-41bd-b5b7-7b4d6a543804"/>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67268E32-5023-48AF-87DF-F8275DA3A578}">
  <ds:schemaRefs>
    <ds:schemaRef ds:uri="http://schemas.microsoft.com/sharepoint/v3/contenttype/forms"/>
  </ds:schemaRefs>
</ds:datastoreItem>
</file>

<file path=customXml/itemProps3.xml><?xml version="1.0" encoding="utf-8"?>
<ds:datastoreItem xmlns:ds="http://schemas.openxmlformats.org/officeDocument/2006/customXml" ds:itemID="{0BD6E5D7-9DD7-4E0A-B428-729D5B0CAA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3ce08-94ad-41bd-b5b7-7b4d6a5438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13822</TotalTime>
  <Words>1868</Words>
  <Application>Microsoft Office PowerPoint</Application>
  <PresentationFormat>Widescreen</PresentationFormat>
  <Paragraphs>227</Paragraphs>
  <Slides>43</Slides>
  <Notes>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43</vt:i4>
      </vt:variant>
    </vt:vector>
  </HeadingPairs>
  <TitlesOfParts>
    <vt:vector size="48" baseType="lpstr">
      <vt:lpstr>Arial</vt:lpstr>
      <vt:lpstr>Calibri</vt:lpstr>
      <vt:lpstr>Calibri Light</vt:lpstr>
      <vt:lpstr>Times New Roman</vt:lpstr>
      <vt:lpstr>Office-tema</vt:lpstr>
      <vt:lpstr>Signalsystemer i kroppen</vt:lpstr>
      <vt:lpstr>Økt 1</vt:lpstr>
      <vt:lpstr>Oppdrag </vt:lpstr>
      <vt:lpstr>Marens historie</vt:lpstr>
      <vt:lpstr>Mortens historie</vt:lpstr>
      <vt:lpstr>Tenk-par-del: Hva kan være årsaken til at disse to elevene har det vanskelig? </vt:lpstr>
      <vt:lpstr>Hvordan vi responderer på omgivelsene</vt:lpstr>
      <vt:lpstr>Fra informasjon til respons</vt:lpstr>
      <vt:lpstr>Fra informasjon til respons </vt:lpstr>
      <vt:lpstr>Test reaksjonsevne</vt:lpstr>
      <vt:lpstr>Tenk-par-del: Hvorfor har vi signalsystemer?</vt:lpstr>
      <vt:lpstr>«Fight-flight-respons»</vt:lpstr>
      <vt:lpstr>Nøkkelsetninger</vt:lpstr>
      <vt:lpstr>Tilbake til oppdraget</vt:lpstr>
      <vt:lpstr>Økt 2</vt:lpstr>
      <vt:lpstr>Ny informasjon i oppdraget</vt:lpstr>
      <vt:lpstr>Koordineringstester </vt:lpstr>
      <vt:lpstr>Test av pupillrefleks </vt:lpstr>
      <vt:lpstr>Hvem skal ut?</vt:lpstr>
      <vt:lpstr>Stoff som påvirker nervesystemet</vt:lpstr>
      <vt:lpstr>Ruspåvirkning</vt:lpstr>
      <vt:lpstr>Modell av nervesystemet </vt:lpstr>
      <vt:lpstr>Modell av nervesystemet</vt:lpstr>
      <vt:lpstr>Hvordan blir vi avhengige av noe?</vt:lpstr>
      <vt:lpstr>Hvordan blir vi avhengige av noe?</vt:lpstr>
      <vt:lpstr>Nøkkelsetninger</vt:lpstr>
      <vt:lpstr>Tilbake til oppdraget</vt:lpstr>
      <vt:lpstr>Tenk-par-del:  Hva kjennetegner en god begrunnelse?</vt:lpstr>
      <vt:lpstr>Økt 3</vt:lpstr>
      <vt:lpstr>Ny informasjon i oppdraget</vt:lpstr>
      <vt:lpstr>Puslespill: Hvordan virker et hormon ? </vt:lpstr>
      <vt:lpstr>Hormoner </vt:lpstr>
      <vt:lpstr>Venndiagram</vt:lpstr>
      <vt:lpstr>Sammenligning nerve- og hormonsystemet</vt:lpstr>
      <vt:lpstr>Hormonhermere</vt:lpstr>
      <vt:lpstr>Hormonhermere</vt:lpstr>
      <vt:lpstr>Nøkkelsetninger</vt:lpstr>
      <vt:lpstr>Tilbake til oppdraget</vt:lpstr>
      <vt:lpstr>Økt 4</vt:lpstr>
      <vt:lpstr>Tegneserie: Hva sier helsesykepleier?</vt:lpstr>
      <vt:lpstr>Les</vt:lpstr>
      <vt:lpstr>Skriv</vt:lpstr>
      <vt:lpstr>Gi tilbakemelding på hverandres tegneserier</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Signalsystemer i kroppen</dc:title>
  <dc:creator>Aud Ragnhild V K Skår</dc:creator>
  <cp:lastModifiedBy>Aud Ragnhild Skår</cp:lastModifiedBy>
  <cp:revision>358</cp:revision>
  <dcterms:created xsi:type="dcterms:W3CDTF">2020-08-03T12:46:50Z</dcterms:created>
  <dcterms:modified xsi:type="dcterms:W3CDTF">2021-08-09T08:50:40Z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0x010100F53B9DE64BA5FC418BEE1BB5C652687B</vt:lpwstr>
  </property>
</Properties>
</file>