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74" r:id="rId3"/>
    <p:sldId id="266" r:id="rId4"/>
    <p:sldId id="278" r:id="rId5"/>
    <p:sldId id="260" r:id="rId6"/>
    <p:sldId id="285" r:id="rId7"/>
    <p:sldId id="286" r:id="rId8"/>
    <p:sldId id="287" r:id="rId9"/>
    <p:sldId id="268" r:id="rId10"/>
    <p:sldId id="261" r:id="rId11"/>
    <p:sldId id="263" r:id="rId12"/>
    <p:sldId id="277" r:id="rId13"/>
    <p:sldId id="272" r:id="rId14"/>
    <p:sldId id="262" r:id="rId15"/>
    <p:sldId id="265" r:id="rId16"/>
    <p:sldId id="267" r:id="rId17"/>
    <p:sldId id="269" r:id="rId18"/>
    <p:sldId id="283" r:id="rId19"/>
    <p:sldId id="259" r:id="rId20"/>
    <p:sldId id="284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92600-3382-485A-B607-C6B347B72027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4BD52-AA5A-4C79-9E48-6A27287DBD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061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05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84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911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00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896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60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61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319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7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7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01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41985-0F0B-45A7-BCCD-EA89B0798A4B}" type="datetimeFigureOut">
              <a:rPr lang="nb-NO" smtClean="0"/>
              <a:t>02.07.2025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3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google.no/url?sa=i&amp;rct=j&amp;q=&amp;esrc=s&amp;source=images&amp;cd=&amp;cad=rja&amp;uact=8&amp;ved=0ahUKEwivu9yh0LLSAhXDhiwKHYu4Ac4QjRwIBw&amp;url=http://www.chromacommunications.ca/product/iridium-extreme-satellite-phone-3/&amp;psig=AFQjCNHE-k8bvHNzzLR28cIRPcP7QZxs1A&amp;ust=1488365597766531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27708" y="8546"/>
            <a:ext cx="8592764" cy="660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995936" y="3068960"/>
            <a:ext cx="936104" cy="11521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3610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t, Server, Server Cabinet, Network, Cable, Patch Cab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3312368" cy="1569660"/>
          </a:xfrm>
          <a:prstGeom prst="rect">
            <a:avLst/>
          </a:prstGeom>
          <a:solidFill>
            <a:srgbClr val="080808">
              <a:alpha val="43922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nb-NO" sz="2400" b="1" dirty="0">
                <a:solidFill>
                  <a:schemeClr val="bg1"/>
                </a:solidFill>
              </a:rPr>
              <a:t>I dag er det mange som har 100 Mbit/s heime. Det er 100 000 000 bits kvart sekund.</a:t>
            </a:r>
          </a:p>
        </p:txBody>
      </p:sp>
    </p:spTree>
    <p:extLst>
      <p:ext uri="{BB962C8B-B14F-4D97-AF65-F5344CB8AC3E}">
        <p14:creationId xmlns:p14="http://schemas.microsoft.com/office/powerpoint/2010/main" val="2085689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Tilbake til oppdraget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frå Snakketøyet AS</a:t>
            </a:r>
          </a:p>
          <a:p>
            <a:r>
              <a:rPr lang="nb-NO" sz="3600" dirty="0"/>
              <a:t>Finn opp </a:t>
            </a:r>
            <a:r>
              <a:rPr lang="nb-NO" sz="3600" dirty="0" err="1"/>
              <a:t>eit</a:t>
            </a:r>
            <a:r>
              <a:rPr lang="nb-NO" sz="3600" dirty="0"/>
              <a:t> smart klesplagg som kommuniserer trådlaust med internett for å dekke </a:t>
            </a:r>
            <a:r>
              <a:rPr lang="nb-NO" sz="3600" dirty="0" err="1"/>
              <a:t>eit</a:t>
            </a:r>
            <a:r>
              <a:rPr lang="nb-NO" sz="3600" dirty="0"/>
              <a:t> behov.</a:t>
            </a:r>
          </a:p>
          <a:p>
            <a:r>
              <a:rPr lang="nb-NO" sz="3600" dirty="0"/>
              <a:t>Presenter idéen gjennom film eller </a:t>
            </a:r>
            <a:r>
              <a:rPr lang="nb-NO" sz="3600" dirty="0" err="1"/>
              <a:t>biletserie</a:t>
            </a:r>
            <a:r>
              <a:rPr lang="nb-NO" sz="3600" dirty="0"/>
              <a:t>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  <p:sp>
        <p:nvSpPr>
          <p:cNvPr id="4" name="Oval Callout 3"/>
          <p:cNvSpPr/>
          <p:nvPr/>
        </p:nvSpPr>
        <p:spPr bwMode="auto">
          <a:xfrm>
            <a:off x="3995936" y="4797152"/>
            <a:ext cx="4760621" cy="1503784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b="1" dirty="0">
                <a:latin typeface="+mj-lt"/>
              </a:rPr>
              <a:t>K</a:t>
            </a:r>
            <a:r>
              <a:rPr kumimoji="0" lang="nn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va slags kommunikasjon treng plagget?</a:t>
            </a:r>
          </a:p>
        </p:txBody>
      </p:sp>
    </p:spTree>
    <p:extLst>
      <p:ext uri="{BB962C8B-B14F-4D97-AF65-F5344CB8AC3E}">
        <p14:creationId xmlns:p14="http://schemas.microsoft.com/office/powerpoint/2010/main" val="282975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400">
                  <a:latin typeface="+mj-lt"/>
                </a:rPr>
                <a:t>Ute</a:t>
              </a:r>
              <a:endParaRPr lang="en-GB" altLang="nb-NO" sz="140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482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>
                <a:latin typeface="+mj-lt"/>
              </a:rPr>
              <a:t>Fire </a:t>
            </a:r>
            <a:r>
              <a:rPr lang="nb-NO" sz="2000" b="1" dirty="0" err="1">
                <a:latin typeface="+mj-lt"/>
              </a:rPr>
              <a:t>kategoriar</a:t>
            </a:r>
            <a:r>
              <a:rPr lang="nb-NO" sz="2000" b="1" dirty="0">
                <a:latin typeface="+mj-lt"/>
              </a:rPr>
              <a:t> trådlaus kommunikasjon:</a:t>
            </a: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b-NO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b-NO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b-NO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  NFC: ca. 20 cm</a:t>
            </a:r>
            <a:endParaRPr kumimoji="0" lang="nb-NO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b-NO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Rekkevidde: </a:t>
            </a:r>
            <a:r>
              <a:rPr lang="nb-NO" sz="1600" dirty="0" err="1">
                <a:latin typeface="+mj-lt"/>
              </a:rPr>
              <a:t>innan</a:t>
            </a:r>
            <a:r>
              <a:rPr lang="nb-NO" sz="1600" dirty="0">
                <a:latin typeface="+mj-lt"/>
              </a:rPr>
              <a:t>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(4G/5G)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Rekkevidde: avhengig av </a:t>
            </a:r>
            <a:r>
              <a:rPr lang="nb-NO" sz="1600" dirty="0" err="1">
                <a:latin typeface="+mj-lt"/>
              </a:rPr>
              <a:t>teneste</a:t>
            </a:r>
            <a:r>
              <a:rPr lang="nb-NO" sz="1600" dirty="0">
                <a:latin typeface="+mj-lt"/>
              </a:rPr>
              <a:t>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600" dirty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dirty="0">
                <a:latin typeface="+mj-lt"/>
              </a:rPr>
              <a:t>Rekkevidde: store landområde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49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atellite phon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2237"/>
            <a:ext cx="6019800" cy="601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5364088" y="1124744"/>
            <a:ext cx="3600400" cy="1584176"/>
          </a:xfrm>
          <a:prstGeom prst="wedgeEllipseCallout">
            <a:avLst>
              <a:gd name="adj1" fmla="val -50171"/>
              <a:gd name="adj2" fmla="val 26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Eksempel: Satellittkommunikasjon krev </a:t>
            </a:r>
            <a:r>
              <a:rPr lang="nb-NO" dirty="0" err="1"/>
              <a:t>meir</a:t>
            </a:r>
            <a:r>
              <a:rPr lang="nb-NO" dirty="0"/>
              <a:t> energi og må ha større batteri</a:t>
            </a:r>
          </a:p>
        </p:txBody>
      </p:sp>
    </p:spTree>
    <p:extLst>
      <p:ext uri="{BB962C8B-B14F-4D97-AF65-F5344CB8AC3E}">
        <p14:creationId xmlns:p14="http://schemas.microsoft.com/office/powerpoint/2010/main" val="427000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Callout 2"/>
          <p:cNvSpPr/>
          <p:nvPr/>
        </p:nvSpPr>
        <p:spPr>
          <a:xfrm>
            <a:off x="5364088" y="1124744"/>
            <a:ext cx="3960440" cy="1584176"/>
          </a:xfrm>
          <a:prstGeom prst="wedgeEllipseCallout">
            <a:avLst>
              <a:gd name="adj1" fmla="val -50171"/>
              <a:gd name="adj2" fmla="val 26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Nå skal vi se på eksempler på smarte plagg.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2328" y="0"/>
            <a:ext cx="9742581" cy="6858000"/>
            <a:chOff x="-2328" y="0"/>
            <a:chExt cx="9742581" cy="6858000"/>
          </a:xfrm>
        </p:grpSpPr>
        <p:pic>
          <p:nvPicPr>
            <p:cNvPr id="4099" name="Picture 3">
              <a:hlinkClick r:id="rId2"/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93" t="10167" r="18191" b="7421"/>
            <a:stretch/>
          </p:blipFill>
          <p:spPr bwMode="auto">
            <a:xfrm>
              <a:off x="-2328" y="0"/>
              <a:ext cx="974258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Handlingsknapp: gå framover eller til neste 5">
              <a:hlinkClick r:id="rId2" highlightClick="1"/>
              <a:extLst>
                <a:ext uri="{FF2B5EF4-FFF2-40B4-BE49-F238E27FC236}">
                  <a16:creationId xmlns:a16="http://schemas.microsoft.com/office/drawing/2014/main" id="{A187DFD1-D330-49E5-96C1-489AC522ED29}"/>
                </a:ext>
              </a:extLst>
            </p:cNvPr>
            <p:cNvSpPr/>
            <p:nvPr/>
          </p:nvSpPr>
          <p:spPr>
            <a:xfrm>
              <a:off x="3491880" y="2060848"/>
              <a:ext cx="1512168" cy="1008112"/>
            </a:xfrm>
            <a:prstGeom prst="actionButtonForwardNext">
              <a:avLst/>
            </a:prstGeom>
            <a:solidFill>
              <a:schemeClr val="bg1">
                <a:lumMod val="95000"/>
                <a:alpha val="47843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675351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446856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000" b="1" dirty="0">
                <a:solidFill>
                  <a:srgbClr val="FF0000"/>
                </a:solidFill>
              </a:rPr>
              <a:t>Bruk 5 minutt på å diskutere </a:t>
            </a:r>
            <a:endParaRPr lang="nb-NO" sz="2400" b="1" dirty="0">
              <a:solidFill>
                <a:srgbClr val="FF0000"/>
              </a:solidFill>
            </a:endParaRPr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3466408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3641013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221088"/>
            <a:ext cx="2232248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543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93" t="10167" r="25678" b="7421"/>
          <a:stretch/>
        </p:blipFill>
        <p:spPr bwMode="auto">
          <a:xfrm>
            <a:off x="-2328" y="0"/>
            <a:ext cx="859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67544" y="263691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51520" y="548680"/>
            <a:ext cx="2088232" cy="2016224"/>
          </a:xfrm>
          <a:prstGeom prst="wedgeRoundRectCallout">
            <a:avLst>
              <a:gd name="adj1" fmla="val 68007"/>
              <a:gd name="adj2" fmla="val 23689"/>
              <a:gd name="adj3" fmla="val 16667"/>
            </a:avLst>
          </a:prstGeom>
          <a:solidFill>
            <a:srgbClr val="080808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b="1" dirty="0">
                <a:solidFill>
                  <a:schemeClr val="bg1"/>
                </a:solidFill>
              </a:rPr>
              <a:t>I filmen såg vi at eit elektronisk plagg vart bruka for å behandle sjukdomsplager.</a:t>
            </a:r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012160" y="764704"/>
            <a:ext cx="2448272" cy="2016224"/>
          </a:xfrm>
          <a:prstGeom prst="wedgeRoundRectCallout">
            <a:avLst>
              <a:gd name="adj1" fmla="val -59482"/>
              <a:gd name="adj2" fmla="val 29358"/>
              <a:gd name="adj3" fmla="val 16667"/>
            </a:avLst>
          </a:prstGeom>
          <a:solidFill>
            <a:srgbClr val="080808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b="1" dirty="0">
                <a:solidFill>
                  <a:schemeClr val="bg1"/>
                </a:solidFill>
              </a:rPr>
              <a:t>Helseopplysningar er sensitiv informasjon som ikkje framande skal ha tak i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156176" y="3429000"/>
            <a:ext cx="2448272" cy="1440160"/>
          </a:xfrm>
          <a:prstGeom prst="wedgeRoundRectCallout">
            <a:avLst>
              <a:gd name="adj1" fmla="val 19166"/>
              <a:gd name="adj2" fmla="val 65465"/>
              <a:gd name="adj3" fmla="val 16667"/>
            </a:avLst>
          </a:prstGeom>
          <a:solidFill>
            <a:srgbClr val="080808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b="1" dirty="0"/>
              <a:t>Slik informasjon må derfor bli kryptert</a:t>
            </a:r>
            <a:endParaRPr lang="nb-N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8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lobal Security, Hacker, Cyber Crime,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081" y="0"/>
            <a:ext cx="117565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683568" y="35010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>
                <a:solidFill>
                  <a:schemeClr val="bg1"/>
                </a:solidFill>
              </a:rPr>
              <a:t>Kryptering</a:t>
            </a:r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5364088" y="1124744"/>
            <a:ext cx="3960440" cy="1584176"/>
          </a:xfrm>
          <a:prstGeom prst="wedgeEllipseCallout">
            <a:avLst>
              <a:gd name="adj1" fmla="val -50171"/>
              <a:gd name="adj2" fmla="val 26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De får no ein </a:t>
            </a:r>
            <a:r>
              <a:rPr lang="nn-NO" dirty="0" err="1"/>
              <a:t>kryptert</a:t>
            </a:r>
            <a:r>
              <a:rPr lang="nn-NO" dirty="0"/>
              <a:t> streng. Noter i elevarket </a:t>
            </a:r>
            <a:r>
              <a:rPr lang="nn-NO" i="1" dirty="0" err="1"/>
              <a:t>Kryptert</a:t>
            </a:r>
            <a:r>
              <a:rPr lang="nn-NO" i="1" dirty="0"/>
              <a:t> kode</a:t>
            </a:r>
            <a:r>
              <a:rPr lang="nb-NO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4290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8168" y="116632"/>
            <a:ext cx="4963608" cy="6627709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5183560" y="1196752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For å </a:t>
            </a:r>
            <a:r>
              <a:rPr lang="nb-NO" dirty="0" err="1"/>
              <a:t>dekryptere</a:t>
            </a:r>
            <a:r>
              <a:rPr lang="nb-NO" dirty="0"/>
              <a:t> må vi ha </a:t>
            </a:r>
            <a:r>
              <a:rPr lang="nb-NO" dirty="0" err="1"/>
              <a:t>ein</a:t>
            </a:r>
            <a:r>
              <a:rPr lang="nb-NO" dirty="0"/>
              <a:t> krypteringsnøkkel.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179204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278227" y="-1169697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1862" y="44624"/>
            <a:ext cx="3540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/>
              <a:t>Krypteringsnøkkel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9582" y="2025714"/>
            <a:ext cx="6257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 err="1"/>
              <a:t>Byt</a:t>
            </a:r>
            <a:r>
              <a:rPr lang="nb-NO" sz="3600" dirty="0"/>
              <a:t> om </a:t>
            </a:r>
            <a:r>
              <a:rPr lang="nb-NO" sz="3600" dirty="0" err="1"/>
              <a:t>rekkefølga</a:t>
            </a:r>
            <a:r>
              <a:rPr lang="nb-NO" sz="3600" dirty="0"/>
              <a:t> til to og to 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1140" y="5148481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4800" b="0" dirty="0">
                <a:solidFill>
                  <a:schemeClr val="tx1"/>
                </a:solidFill>
                <a:effectLst/>
              </a:rPr>
              <a:t>0 1 0 0 0 0 0 1</a:t>
            </a:r>
            <a:endParaRPr lang="nb-NO" sz="4800" dirty="0"/>
          </a:p>
        </p:txBody>
      </p:sp>
      <p:sp>
        <p:nvSpPr>
          <p:cNvPr id="6" name="Rectangle 5"/>
          <p:cNvSpPr/>
          <p:nvPr/>
        </p:nvSpPr>
        <p:spPr>
          <a:xfrm>
            <a:off x="2881140" y="4221088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4800" b="0" dirty="0">
                <a:solidFill>
                  <a:schemeClr val="tx1"/>
                </a:solidFill>
                <a:effectLst/>
              </a:rPr>
              <a:t>1 0 0 0 0 0 1 0</a:t>
            </a:r>
            <a:endParaRPr lang="nb-NO" sz="4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04482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860032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6136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00448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932040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83255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Callout 15"/>
          <p:cNvSpPr/>
          <p:nvPr/>
        </p:nvSpPr>
        <p:spPr>
          <a:xfrm>
            <a:off x="5183560" y="2780928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Bruk krypteringsnøkkelen for å </a:t>
            </a:r>
            <a:r>
              <a:rPr lang="nb-NO" dirty="0" err="1"/>
              <a:t>dekryptere</a:t>
            </a:r>
            <a:r>
              <a:rPr lang="nb-NO" dirty="0"/>
              <a:t> ordet.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04869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63" y="333027"/>
            <a:ext cx="3125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/>
              <a:t>Kva er dekning?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2648" y="3037104"/>
            <a:ext cx="1927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/>
              <a:t>Ein</a:t>
            </a:r>
            <a:r>
              <a:rPr lang="nb-NO" dirty="0"/>
              <a:t> basestasjon sender og mottar mikrobølger.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3960434"/>
            <a:ext cx="4226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stråler ut på samme måte som lys, men </a:t>
            </a:r>
            <a:r>
              <a:rPr lang="nb-NO" dirty="0" err="1"/>
              <a:t>dei</a:t>
            </a:r>
            <a:r>
              <a:rPr lang="nb-NO" dirty="0"/>
              <a:t> er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synlege</a:t>
            </a:r>
            <a:r>
              <a:rPr lang="nb-NO" dirty="0"/>
              <a:t> for </a:t>
            </a:r>
            <a:r>
              <a:rPr lang="nb-NO" dirty="0" err="1"/>
              <a:t>auget</a:t>
            </a:r>
            <a:r>
              <a:rPr lang="nb-NO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Lysstråler må treffe </a:t>
            </a:r>
            <a:r>
              <a:rPr lang="nb-NO" dirty="0" err="1"/>
              <a:t>auget</a:t>
            </a:r>
            <a:r>
              <a:rPr lang="nb-NO" dirty="0"/>
              <a:t> ditt for at du skal sjå.</a:t>
            </a:r>
          </a:p>
        </p:txBody>
      </p:sp>
      <p:pic>
        <p:nvPicPr>
          <p:cNvPr id="2050" name="Picture 2" descr="Bilderesultat for lyspær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Ei lyspære sender ut lys.</a:t>
            </a:r>
          </a:p>
        </p:txBody>
      </p:sp>
      <p:pic>
        <p:nvPicPr>
          <p:cNvPr id="2052" name="Picture 4" descr="Bilderesultat for mobiltelefon iphone 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må treffe antenna på telefonen for at det skal </a:t>
            </a:r>
            <a:r>
              <a:rPr lang="nb-NO" dirty="0" err="1"/>
              <a:t>vere</a:t>
            </a:r>
            <a:r>
              <a:rPr lang="nb-NO" dirty="0"/>
              <a:t> dekning.</a:t>
            </a:r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8" name="Picture 10" descr="Bilderesultat for tegnet øyn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970" y="1590376"/>
            <a:ext cx="2036846" cy="135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74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278227" y="-1169697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23301" y="44624"/>
            <a:ext cx="6177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/>
              <a:t>Lag din eigen krypteringsnøkkel 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4644008" y="3212976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 par: Lag </a:t>
            </a:r>
            <a:r>
              <a:rPr lang="nb-NO" dirty="0" err="1"/>
              <a:t>ein</a:t>
            </a:r>
            <a:r>
              <a:rPr lang="nb-NO" dirty="0"/>
              <a:t> eigen krypteringsnøkkel og krypter </a:t>
            </a:r>
            <a:r>
              <a:rPr lang="nb-NO" dirty="0" err="1"/>
              <a:t>eit</a:t>
            </a:r>
            <a:r>
              <a:rPr lang="nb-NO" dirty="0"/>
              <a:t> ord på tre bokstavar.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395536" y="4221088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Gi krypteringsnøkkel og kryptert streng til ei anna gruppe. </a:t>
            </a:r>
          </a:p>
        </p:txBody>
      </p:sp>
    </p:spTree>
    <p:extLst>
      <p:ext uri="{BB962C8B-B14F-4D97-AF65-F5344CB8AC3E}">
        <p14:creationId xmlns:p14="http://schemas.microsoft.com/office/powerpoint/2010/main" val="343659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400">
                  <a:latin typeface="+mj-lt"/>
                </a:rPr>
                <a:t>Ute</a:t>
              </a:r>
              <a:endParaRPr lang="en-GB" altLang="nb-NO" sz="140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482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>
                <a:latin typeface="+mj-lt"/>
              </a:rPr>
              <a:t>Fire </a:t>
            </a:r>
            <a:r>
              <a:rPr lang="nb-NO" sz="2000" b="1" dirty="0" err="1">
                <a:latin typeface="+mj-lt"/>
              </a:rPr>
              <a:t>kategoriar</a:t>
            </a:r>
            <a:r>
              <a:rPr lang="nb-NO" sz="2000" b="1" dirty="0">
                <a:latin typeface="+mj-lt"/>
              </a:rPr>
              <a:t> trådlaus kommunikasjon:</a:t>
            </a: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b-NO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b-NO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b-NO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  NFC: ca. 20 cm</a:t>
            </a:r>
            <a:endParaRPr kumimoji="0" lang="nb-NO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b-NO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Rekkevidde: </a:t>
            </a:r>
            <a:r>
              <a:rPr lang="nb-NO" sz="1600" dirty="0" err="1">
                <a:latin typeface="+mj-lt"/>
              </a:rPr>
              <a:t>innan</a:t>
            </a:r>
            <a:r>
              <a:rPr lang="nb-NO" sz="1600" dirty="0">
                <a:latin typeface="+mj-lt"/>
              </a:rPr>
              <a:t>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(4G/5G)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Rekkevidde: avhengig av </a:t>
            </a:r>
            <a:r>
              <a:rPr lang="nb-NO" sz="1600" dirty="0" err="1">
                <a:latin typeface="+mj-lt"/>
              </a:rPr>
              <a:t>teneste</a:t>
            </a:r>
            <a:r>
              <a:rPr lang="nb-NO" sz="1600" dirty="0">
                <a:latin typeface="+mj-lt"/>
              </a:rPr>
              <a:t>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600" dirty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dirty="0">
                <a:latin typeface="+mj-lt"/>
              </a:rPr>
              <a:t>Rekkevidde: store landområde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228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 makes a smartphone successful? | carsten knoch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36912"/>
            <a:ext cx="3867150" cy="266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/>
              <a:t>Korleis sendast informasjon på internett?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107504" y="1916832"/>
            <a:ext cx="3240360" cy="1440160"/>
          </a:xfrm>
          <a:prstGeom prst="wedgeEllipseCallout">
            <a:avLst>
              <a:gd name="adj1" fmla="val 39254"/>
              <a:gd name="adj2" fmla="val 6311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600" b="1" dirty="0">
                <a:latin typeface="+mj-lt"/>
              </a:rPr>
              <a:t>K</a:t>
            </a:r>
            <a:r>
              <a:rPr lang="nb-NO" sz="1600" b="1" dirty="0">
                <a:solidFill>
                  <a:schemeClr val="tx1"/>
                </a:solidFill>
                <a:latin typeface="+mj-lt"/>
              </a:rPr>
              <a:t>orleis blir informasjon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600" b="1" dirty="0">
                <a:solidFill>
                  <a:schemeClr val="tx1"/>
                </a:solidFill>
                <a:latin typeface="+mj-lt"/>
              </a:rPr>
              <a:t>send frå min telefon til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600" b="1" dirty="0">
                <a:solidFill>
                  <a:schemeClr val="tx1"/>
                </a:solidFill>
                <a:latin typeface="+mj-lt"/>
              </a:rPr>
              <a:t>din telefon?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5220072" y="1772816"/>
            <a:ext cx="3672408" cy="187220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>
                <a:solidFill>
                  <a:schemeClr val="tx1"/>
                </a:solidFill>
                <a:latin typeface="+mj-lt"/>
              </a:rPr>
              <a:t>Vi kan sende bilete, tekst, tal,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>
                <a:solidFill>
                  <a:schemeClr val="tx1"/>
                </a:solidFill>
                <a:latin typeface="+mj-lt"/>
              </a:rPr>
              <a:t>lyd eller video, men det er ikkje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>
                <a:solidFill>
                  <a:schemeClr val="tx1"/>
                </a:solidFill>
                <a:latin typeface="+mj-lt"/>
              </a:rPr>
              <a:t>sjølve biletet eller teksten som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>
                <a:solidFill>
                  <a:schemeClr val="tx1"/>
                </a:solidFill>
                <a:latin typeface="+mj-lt"/>
              </a:rPr>
              <a:t>blir send.</a:t>
            </a:r>
            <a:endParaRPr lang="nb-N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kstSylinder 1"/>
          <p:cNvSpPr txBox="1"/>
          <p:nvPr/>
        </p:nvSpPr>
        <p:spPr>
          <a:xfrm>
            <a:off x="2627784" y="5589240"/>
            <a:ext cx="3888432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nb-NO"/>
            </a:defPPr>
            <a:lvl1pPr marR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600" b="1" i="0" u="none" strike="noStrike" cap="none" normalizeH="0" baseline="0">
                <a:ln>
                  <a:noFill/>
                </a:ln>
                <a:effectLst/>
                <a:latin typeface="+mj-lt"/>
              </a:defRPr>
            </a:lvl1pPr>
          </a:lstStyle>
          <a:p>
            <a:r>
              <a:rPr lang="nb-NO" dirty="0"/>
              <a:t>Informasjon må bli omsett til </a:t>
            </a:r>
            <a:r>
              <a:rPr lang="nb-NO" dirty="0" err="1"/>
              <a:t>ein</a:t>
            </a:r>
            <a:r>
              <a:rPr lang="nb-NO" dirty="0"/>
              <a:t> binær kode </a:t>
            </a:r>
          </a:p>
          <a:p>
            <a:r>
              <a:rPr lang="nb-NO" dirty="0"/>
              <a:t>for å bli send trådlaust eller med kabel.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5712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Sylinder 1"/>
          <p:cNvSpPr txBox="1"/>
          <p:nvPr/>
        </p:nvSpPr>
        <p:spPr>
          <a:xfrm>
            <a:off x="4355976" y="1988840"/>
            <a:ext cx="403244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nn-NO" dirty="0"/>
              <a:t>All informasjon som datamaskiner handterer er bygde opp av to tal, 0 og 1</a:t>
            </a:r>
            <a:endParaRPr lang="nn-NO" sz="2400" dirty="0"/>
          </a:p>
        </p:txBody>
      </p:sp>
      <p:sp>
        <p:nvSpPr>
          <p:cNvPr id="7" name="TekstSylinder 1"/>
          <p:cNvSpPr txBox="1"/>
          <p:nvPr/>
        </p:nvSpPr>
        <p:spPr>
          <a:xfrm>
            <a:off x="4499992" y="3356992"/>
            <a:ext cx="403244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nn-NO" dirty="0"/>
              <a:t>0-ere og 1-ere kan overførast trådlaust eller med kabel.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31835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95070" y="637305"/>
          <a:ext cx="2530350" cy="584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246263"/>
              </p:ext>
            </p:extLst>
          </p:nvPr>
        </p:nvGraphicFramePr>
        <p:xfrm>
          <a:off x="583865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2057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040249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64331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992523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736492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1259802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298799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73196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64727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2292919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4021111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564727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2292919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4021111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1245194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2973386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4717355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88860" y="836713"/>
            <a:ext cx="385047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frå lærar med bruk av ASCII-kode: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6202" y="2915842"/>
            <a:ext cx="178863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Bokstavar du skal </a:t>
            </a:r>
            <a:r>
              <a:rPr lang="nb-NO" sz="1292" b="1" dirty="0"/>
              <a:t>sende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0927" y="3522494"/>
            <a:ext cx="199522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som binær streng: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0269" y="4909542"/>
            <a:ext cx="146033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du </a:t>
            </a:r>
            <a:r>
              <a:rPr lang="nb-NO" sz="1292" b="1" dirty="0"/>
              <a:t>mottar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35488" y="5528166"/>
            <a:ext cx="2074863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Bokstavar send frå mottakar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35489" y="2431966"/>
            <a:ext cx="51664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35488" y="4487062"/>
            <a:ext cx="5166484" cy="54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6097" y="1128965"/>
            <a:ext cx="1406924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binær streng: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91019" y="1718393"/>
            <a:ext cx="1204753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bokstavar: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511" y="2583713"/>
            <a:ext cx="152214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til elev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7303" y="4562324"/>
            <a:ext cx="1588320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frå elev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63695" y="371430"/>
            <a:ext cx="93019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b="1" dirty="0"/>
              <a:t>ASCII-kode</a:t>
            </a:r>
          </a:p>
        </p:txBody>
      </p:sp>
      <p:sp>
        <p:nvSpPr>
          <p:cNvPr id="54" name="Oval Callout 53"/>
          <p:cNvSpPr/>
          <p:nvPr/>
        </p:nvSpPr>
        <p:spPr>
          <a:xfrm>
            <a:off x="4716016" y="1484784"/>
            <a:ext cx="2736304" cy="2160240"/>
          </a:xfrm>
          <a:prstGeom prst="wedgeEllipseCallout">
            <a:avLst>
              <a:gd name="adj1" fmla="val -33044"/>
              <a:gd name="adj2" fmla="val -1028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Finn fram elevarka med ASCII-kodeark. Ha blyant/penn klar.</a:t>
            </a:r>
            <a:endParaRPr lang="nb-NO" dirty="0"/>
          </a:p>
        </p:txBody>
      </p:sp>
      <p:sp>
        <p:nvSpPr>
          <p:cNvPr id="53" name="Oval Callout 52"/>
          <p:cNvSpPr/>
          <p:nvPr/>
        </p:nvSpPr>
        <p:spPr>
          <a:xfrm>
            <a:off x="395536" y="2276872"/>
            <a:ext cx="2736304" cy="2160240"/>
          </a:xfrm>
          <a:prstGeom prst="wedgeEllipseCallout">
            <a:avLst>
              <a:gd name="adj1" fmla="val -38828"/>
              <a:gd name="adj2" fmla="val -837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Noter den binære strengen som lærer sender.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6159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95070" y="637305"/>
          <a:ext cx="2530350" cy="584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394706"/>
              </p:ext>
            </p:extLst>
          </p:nvPr>
        </p:nvGraphicFramePr>
        <p:xfrm>
          <a:off x="583865" y="1368463"/>
          <a:ext cx="1595256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945724"/>
              </p:ext>
            </p:extLst>
          </p:nvPr>
        </p:nvGraphicFramePr>
        <p:xfrm>
          <a:off x="2312057" y="1368463"/>
          <a:ext cx="1595256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985156"/>
              </p:ext>
            </p:extLst>
          </p:nvPr>
        </p:nvGraphicFramePr>
        <p:xfrm>
          <a:off x="4040249" y="1368463"/>
          <a:ext cx="1595256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055517"/>
              </p:ext>
            </p:extLst>
          </p:nvPr>
        </p:nvGraphicFramePr>
        <p:xfrm>
          <a:off x="1264331" y="1966684"/>
          <a:ext cx="199407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77814"/>
              </p:ext>
            </p:extLst>
          </p:nvPr>
        </p:nvGraphicFramePr>
        <p:xfrm>
          <a:off x="2992523" y="1966684"/>
          <a:ext cx="199407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52842"/>
              </p:ext>
            </p:extLst>
          </p:nvPr>
        </p:nvGraphicFramePr>
        <p:xfrm>
          <a:off x="4736492" y="1966684"/>
          <a:ext cx="199407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1259802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298799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73196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64727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2292919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4021111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564727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2292919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4021111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1245194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2973386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4717355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88860" y="836713"/>
            <a:ext cx="385047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frå lærar med bruk av ASCII-kode: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6202" y="2915842"/>
            <a:ext cx="178863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Bokstavar du skal </a:t>
            </a:r>
            <a:r>
              <a:rPr lang="nb-NO" sz="1292" b="1" dirty="0"/>
              <a:t>sende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0927" y="3522494"/>
            <a:ext cx="199522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som binær streng: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0269" y="4909542"/>
            <a:ext cx="146033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du </a:t>
            </a:r>
            <a:r>
              <a:rPr lang="nb-NO" sz="1292" b="1" dirty="0"/>
              <a:t>mottar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6704" y="5550565"/>
            <a:ext cx="2074863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Bokstavar send frå mottakar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35489" y="2431966"/>
            <a:ext cx="51664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35488" y="4487062"/>
            <a:ext cx="5166484" cy="54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6097" y="1128965"/>
            <a:ext cx="1406924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binær streng: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91019" y="1718393"/>
            <a:ext cx="1204753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bokstavar: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511" y="2583713"/>
            <a:ext cx="152214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til elev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7303" y="4562324"/>
            <a:ext cx="1588320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frå elev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63695" y="371430"/>
            <a:ext cx="93019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b="1" dirty="0"/>
              <a:t>ASCII-kode</a:t>
            </a:r>
          </a:p>
        </p:txBody>
      </p:sp>
      <p:sp>
        <p:nvSpPr>
          <p:cNvPr id="43" name="Oval Callout 42"/>
          <p:cNvSpPr/>
          <p:nvPr/>
        </p:nvSpPr>
        <p:spPr>
          <a:xfrm>
            <a:off x="6660232" y="1196752"/>
            <a:ext cx="2483768" cy="1800200"/>
          </a:xfrm>
          <a:prstGeom prst="wedgeEllipseCallout">
            <a:avLst>
              <a:gd name="adj1" fmla="val -54567"/>
              <a:gd name="adj2" fmla="val -58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Vi har nå send </a:t>
            </a:r>
            <a:r>
              <a:rPr lang="nb-NO" dirty="0" err="1"/>
              <a:t>eit</a:t>
            </a:r>
            <a:r>
              <a:rPr lang="nb-NO" dirty="0"/>
              <a:t> ord som alle </a:t>
            </a:r>
            <a:r>
              <a:rPr lang="nb-NO" dirty="0" err="1"/>
              <a:t>dei</a:t>
            </a:r>
            <a:r>
              <a:rPr lang="nb-NO" dirty="0"/>
              <a:t> med ASCII-koden kan lese. </a:t>
            </a:r>
          </a:p>
        </p:txBody>
      </p:sp>
    </p:spTree>
    <p:extLst>
      <p:ext uri="{BB962C8B-B14F-4D97-AF65-F5344CB8AC3E}">
        <p14:creationId xmlns:p14="http://schemas.microsoft.com/office/powerpoint/2010/main" val="286629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95070" y="637305"/>
          <a:ext cx="2530350" cy="584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246263"/>
              </p:ext>
            </p:extLst>
          </p:nvPr>
        </p:nvGraphicFramePr>
        <p:xfrm>
          <a:off x="583865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2057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040249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64331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992523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736492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1259802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298799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73196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64727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2292919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4021111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564727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2292919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4021111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1245194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2973386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4717355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88860" y="836713"/>
            <a:ext cx="385047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frå lærar med bruk av ASCII-kode: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6202" y="2915842"/>
            <a:ext cx="178863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Bokstavar du skal </a:t>
            </a:r>
            <a:r>
              <a:rPr lang="nb-NO" sz="1292" b="1" dirty="0"/>
              <a:t>sende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0927" y="3522494"/>
            <a:ext cx="199522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som binær streng: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0269" y="4909542"/>
            <a:ext cx="146033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du </a:t>
            </a:r>
            <a:r>
              <a:rPr lang="nb-NO" sz="1292" b="1" dirty="0"/>
              <a:t>mottar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6704" y="5550565"/>
            <a:ext cx="2074863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Bokstavar send frå mottakar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35489" y="2431966"/>
            <a:ext cx="51664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35488" y="4487062"/>
            <a:ext cx="5166484" cy="54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6097" y="1128965"/>
            <a:ext cx="1406924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binær streng: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91019" y="1718393"/>
            <a:ext cx="1204753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bokstavar: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511" y="2583713"/>
            <a:ext cx="152214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til elev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7303" y="4562324"/>
            <a:ext cx="1588320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frå elev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63695" y="371430"/>
            <a:ext cx="93019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b="1" dirty="0"/>
              <a:t>ASCII-kode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5436096" y="1700808"/>
            <a:ext cx="2483768" cy="1800200"/>
          </a:xfrm>
          <a:prstGeom prst="wedgeEllipseCallout">
            <a:avLst>
              <a:gd name="adj1" fmla="val -54567"/>
              <a:gd name="adj2" fmla="val -58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Kvar for dykk: Finn </a:t>
            </a:r>
            <a:r>
              <a:rPr lang="nb-NO" dirty="0" err="1"/>
              <a:t>eit</a:t>
            </a:r>
            <a:r>
              <a:rPr lang="nb-NO" dirty="0"/>
              <a:t> ord på tre bokstavar og gjør om til </a:t>
            </a:r>
            <a:r>
              <a:rPr lang="nb-NO" dirty="0" err="1"/>
              <a:t>ein</a:t>
            </a:r>
            <a:r>
              <a:rPr lang="nb-NO" dirty="0"/>
              <a:t> binær streng.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4644008" y="4221088"/>
            <a:ext cx="2520280" cy="1584176"/>
          </a:xfrm>
          <a:prstGeom prst="wedgeEllipseCallout">
            <a:avLst>
              <a:gd name="adj1" fmla="val -54567"/>
              <a:gd name="adj2" fmla="val -58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Jobb </a:t>
            </a:r>
            <a:r>
              <a:rPr lang="nb-NO" dirty="0" err="1"/>
              <a:t>saman</a:t>
            </a:r>
            <a:r>
              <a:rPr lang="nb-NO" dirty="0"/>
              <a:t> i par: Bruk </a:t>
            </a:r>
            <a:r>
              <a:rPr lang="nb-NO" dirty="0" err="1"/>
              <a:t>lappane</a:t>
            </a:r>
            <a:r>
              <a:rPr lang="nb-NO" dirty="0"/>
              <a:t> til å sende ordet.</a:t>
            </a:r>
          </a:p>
        </p:txBody>
      </p:sp>
    </p:spTree>
    <p:extLst>
      <p:ext uri="{BB962C8B-B14F-4D97-AF65-F5344CB8AC3E}">
        <p14:creationId xmlns:p14="http://schemas.microsoft.com/office/powerpoint/2010/main" val="236560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0648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>
                <a:solidFill>
                  <a:schemeClr val="bg1"/>
                </a:solidFill>
              </a:rPr>
              <a:t>Den binære koden vi sende </a:t>
            </a:r>
            <a:r>
              <a:rPr lang="nb-NO" sz="2400" b="1" dirty="0" err="1">
                <a:solidFill>
                  <a:schemeClr val="bg1"/>
                </a:solidFill>
              </a:rPr>
              <a:t>no</a:t>
            </a:r>
            <a:r>
              <a:rPr lang="nb-NO" sz="2400" b="1" dirty="0">
                <a:solidFill>
                  <a:schemeClr val="bg1"/>
                </a:solidFill>
              </a:rPr>
              <a:t> hadde kanskje </a:t>
            </a:r>
            <a:r>
              <a:rPr lang="nb-NO" sz="2400" b="1" dirty="0" err="1">
                <a:solidFill>
                  <a:schemeClr val="bg1"/>
                </a:solidFill>
              </a:rPr>
              <a:t>ein</a:t>
            </a:r>
            <a:r>
              <a:rPr lang="nb-NO" sz="2400" b="1" dirty="0">
                <a:solidFill>
                  <a:schemeClr val="bg1"/>
                </a:solidFill>
              </a:rPr>
              <a:t> </a:t>
            </a:r>
            <a:r>
              <a:rPr lang="nb-NO" sz="2400" b="1" dirty="0" err="1">
                <a:solidFill>
                  <a:schemeClr val="bg1"/>
                </a:solidFill>
              </a:rPr>
              <a:t>hastigheit</a:t>
            </a:r>
            <a:r>
              <a:rPr lang="nb-NO" sz="2400" b="1" dirty="0">
                <a:solidFill>
                  <a:schemeClr val="bg1"/>
                </a:solidFill>
              </a:rPr>
              <a:t> på </a:t>
            </a:r>
            <a:br>
              <a:rPr lang="nb-NO" sz="2400" b="1" dirty="0">
                <a:solidFill>
                  <a:schemeClr val="bg1"/>
                </a:solidFill>
              </a:rPr>
            </a:br>
            <a:r>
              <a:rPr lang="nb-NO" sz="2400" b="1" dirty="0">
                <a:solidFill>
                  <a:schemeClr val="bg1"/>
                </a:solidFill>
              </a:rPr>
              <a:t>1 bit i sekundet.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706" y="3717032"/>
            <a:ext cx="28290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>
                <a:solidFill>
                  <a:schemeClr val="bg1"/>
                </a:solidFill>
              </a:rPr>
              <a:t>Bit er ei </a:t>
            </a:r>
            <a:r>
              <a:rPr lang="nb-NO" sz="2400" b="1" dirty="0" err="1">
                <a:solidFill>
                  <a:schemeClr val="bg1"/>
                </a:solidFill>
              </a:rPr>
              <a:t>grunnleggande</a:t>
            </a:r>
            <a:r>
              <a:rPr lang="nb-NO" sz="2400" b="1" dirty="0">
                <a:solidFill>
                  <a:schemeClr val="bg1"/>
                </a:solidFill>
              </a:rPr>
              <a:t> eining for digital informasjon. Eininga har to </a:t>
            </a:r>
            <a:r>
              <a:rPr lang="nb-NO" sz="2400" b="1" dirty="0" err="1">
                <a:solidFill>
                  <a:schemeClr val="bg1"/>
                </a:solidFill>
              </a:rPr>
              <a:t>mulege</a:t>
            </a:r>
            <a:r>
              <a:rPr lang="nb-NO" sz="2400" b="1" dirty="0">
                <a:solidFill>
                  <a:schemeClr val="bg1"/>
                </a:solidFill>
              </a:rPr>
              <a:t> </a:t>
            </a:r>
            <a:r>
              <a:rPr lang="nb-NO" sz="2400" b="1" dirty="0" err="1">
                <a:solidFill>
                  <a:schemeClr val="bg1"/>
                </a:solidFill>
              </a:rPr>
              <a:t>verdiar</a:t>
            </a:r>
            <a:r>
              <a:rPr lang="nb-NO" sz="2400" b="1" dirty="0">
                <a:solidFill>
                  <a:schemeClr val="bg1"/>
                </a:solidFill>
              </a:rPr>
              <a:t>, 0 eller 1. </a:t>
            </a:r>
          </a:p>
        </p:txBody>
      </p:sp>
    </p:spTree>
    <p:extLst>
      <p:ext uri="{BB962C8B-B14F-4D97-AF65-F5344CB8AC3E}">
        <p14:creationId xmlns:p14="http://schemas.microsoft.com/office/powerpoint/2010/main" val="4250193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</TotalTime>
  <Words>986</Words>
  <Application>Microsoft Office PowerPoint</Application>
  <PresentationFormat>Skjermfremvisning (4:3)</PresentationFormat>
  <Paragraphs>408</Paragraphs>
  <Slides>20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PowerPoint-presentasjon</vt:lpstr>
      <vt:lpstr>PowerPoint-presentasjon</vt:lpstr>
      <vt:lpstr>PowerPoint-presentasjon</vt:lpstr>
      <vt:lpstr>Korleis sendast informasjon på internett?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Tilbake til oppdraget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Øystein Sørborg</dc:creator>
  <cp:lastModifiedBy>Berit Reitan</cp:lastModifiedBy>
  <cp:revision>86</cp:revision>
  <dcterms:created xsi:type="dcterms:W3CDTF">2017-02-27T14:06:58Z</dcterms:created>
  <dcterms:modified xsi:type="dcterms:W3CDTF">2025-07-02T06:51:56Z</dcterms:modified>
</cp:coreProperties>
</file>