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4" r:id="rId3"/>
    <p:sldId id="266" r:id="rId4"/>
    <p:sldId id="278" r:id="rId5"/>
    <p:sldId id="260" r:id="rId6"/>
    <p:sldId id="285" r:id="rId7"/>
    <p:sldId id="286" r:id="rId8"/>
    <p:sldId id="287" r:id="rId9"/>
    <p:sldId id="268" r:id="rId10"/>
    <p:sldId id="261" r:id="rId11"/>
    <p:sldId id="263" r:id="rId12"/>
    <p:sldId id="277" r:id="rId13"/>
    <p:sldId id="272" r:id="rId14"/>
    <p:sldId id="262" r:id="rId15"/>
    <p:sldId id="265" r:id="rId16"/>
    <p:sldId id="267" r:id="rId17"/>
    <p:sldId id="269" r:id="rId18"/>
    <p:sldId id="283" r:id="rId19"/>
    <p:sldId id="259" r:id="rId20"/>
    <p:sldId id="284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92600-3382-485A-B607-C6B347B72027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BD52-AA5A-4C79-9E48-6A27287DBD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6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57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84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1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00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9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0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1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19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2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1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1985-0F0B-45A7-BCCD-EA89B0798A4B}" type="datetimeFigureOut">
              <a:rPr lang="nb-NO" smtClean="0"/>
              <a:t>02.07.2025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C6705-1801-4523-99A4-F089A46105C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3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rendyphone.no/images/apple_ipad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imgres?imgurl=http://www.hedmark.org/dm_pictures/acer-ferrari-3200-notebook-computer-pc_11930_1A40j9.jpg&amp;imgrefurl=http://www.hedmark.org/article.aspx?m%3D9%26amid%3D58432&amp;usg=__6s-1QKm8nvoFYmu0s3AN_7PvuKw=&amp;h=660&amp;w=660&amp;sz=83&amp;hl=no&amp;start=1&amp;zoom=1&amp;tbnid=fAsh2FNWs828SM:&amp;tbnh=138&amp;tbnw=138&amp;ei=CzaMTs6lKoPusgakm8iuAg&amp;prev=/images?q%3DPC%26um%3D1%26hl%3Dno%26rlz%3D1T4SKPT_enNO416NO417%26tbm%3Disch&amp;um=1&amp;itbs=1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hyperlink" Target="http://www.google.no/url?sa=i&amp;rct=j&amp;q=&amp;esrc=s&amp;source=images&amp;cd=&amp;cad=rja&amp;uact=8&amp;ved=0ahUKEwjnvfLU1bDSAhWGjiwKHb4SAg4QjRwIBw&amp;url=http://www.clasohlson.com/no/b/Multimedia/Nettverk/Routere&amp;psig=AFQjCNEKotoR9Alro-_CCuCvESknQGjljw&amp;ust=1488298380345599" TargetMode="External"/><Relationship Id="rId4" Type="http://schemas.openxmlformats.org/officeDocument/2006/relationships/hyperlink" Target="http://www.google.no/url?sa=i&amp;rct=j&amp;q=&amp;esrc=s&amp;source=images&amp;cd=&amp;cad=rja&amp;uact=8&amp;ved=0ahUKEwi4p96Z1rDSAhULiiwKHT2YCaoQjRwIBw&amp;url=http://learnlearn.net/verdensrommet,jorda/Satelitter.htm&amp;bvm=bv.148073327,d.bGg&amp;psig=AFQjCNFc5DYAsUuCZx15JKNlM_b-V-D3_g&amp;ust=1488298516267397" TargetMode="Externa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no/url?sa=i&amp;rct=j&amp;q=&amp;esrc=s&amp;source=images&amp;cd=&amp;cad=rja&amp;uact=8&amp;ved=0ahUKEwivu9yh0LLSAhXDhiwKHYu4Ac4QjRwIBw&amp;url=http://www.chromacommunications.ca/product/iridium-extreme-satellite-phone-3/&amp;psig=AFQjCNHE-k8bvHNzzLR28cIRPcP7QZxs1A&amp;ust=148836559776653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v.nrk.no/serie/schrodingers-katt/dmpv73000515/05-02-2015#t=18m29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v.nrk.no/serie/schrodingers-katt/dmpv73000515/05-02-2015#t=18m29s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www.google.no/url?sa=i&amp;rct=j&amp;q=&amp;esrc=s&amp;source=images&amp;cd=&amp;cad=rja&amp;uact=8&amp;ved=0ahUKEwiG_5rT7sPSAhVGhywKHbOPB4QQjRwIBw&amp;url=http://www.dressursaklart.no/?p%3D9793&amp;bvm=bv.148747831,d.bGg&amp;psig=AFQjCNFYwyFABhDs3IkG7HrhpeD8yVk9cw&amp;ust=14889579195243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no/url?sa=i&amp;rct=j&amp;q=&amp;esrc=s&amp;source=images&amp;cd=&amp;cad=rja&amp;uact=8&amp;ved=0ahUKEwirhM_C78PSAhUHXiwKHfrCBA8QjRwIBw&amp;url=https://husnes.org/2012/03/31/hvordan-tegne-oyne/&amp;bvm=bv.148747831,d.bGg&amp;psig=AFQjCNFvAK6e6CqgW4KnReVD2TYvwznyYA&amp;ust=1488958156606466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rendyphone.no/images/apple_ipad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no/imgres?imgurl=http://amobil.no/artikkelbilder/basestasjon.jpg&amp;imgrefurl=http://www.amobil.no/artikler/slik_tar_du_i_bruk_3g_og_edge/12101&amp;usg=__JxPFLdGEsL4bHmvn1o0fgi_5yZ4=&amp;h=302&amp;w=201&amp;sz=15&amp;hl=no&amp;start=9&amp;zoom=1&amp;tbnid=acJXT2arx66eiM:&amp;tbnh=116&amp;tbnw=77&amp;ei=gTaMTsvjOIn0sga6n8GNAg&amp;prev=/images?q%3Dbasestasjon%26um%3D1%26hl%3Dno%26rlz%3D1T4SKPT_enNO416NO417%26tbm%3Disch&amp;um=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imgres?imgurl=http://www.hedmark.org/dm_pictures/acer-ferrari-3200-notebook-computer-pc_11930_1A40j9.jpg&amp;imgrefurl=http://www.hedmark.org/article.aspx?m%3D9%26amid%3D58432&amp;usg=__6s-1QKm8nvoFYmu0s3AN_7PvuKw=&amp;h=660&amp;w=660&amp;sz=83&amp;hl=no&amp;start=1&amp;zoom=1&amp;tbnid=fAsh2FNWs828SM:&amp;tbnh=138&amp;tbnw=138&amp;ei=CzaMTs6lKoPusgakm8iuAg&amp;prev=/images?q%3DPC%26um%3D1%26hl%3Dno%26rlz%3D1T4SKPT_enNO416NO417%26tbm%3Disch&amp;um=1&amp;itbs=1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png"/><Relationship Id="rId10" Type="http://schemas.openxmlformats.org/officeDocument/2006/relationships/hyperlink" Target="http://www.google.no/url?sa=i&amp;rct=j&amp;q=&amp;esrc=s&amp;source=images&amp;cd=&amp;cad=rja&amp;uact=8&amp;ved=0ahUKEwjnvfLU1bDSAhWGjiwKHb4SAg4QjRwIBw&amp;url=http://www.clasohlson.com/no/b/Multimedia/Nettverk/Routere&amp;psig=AFQjCNEKotoR9Alro-_CCuCvESknQGjljw&amp;ust=1488298380345599" TargetMode="External"/><Relationship Id="rId4" Type="http://schemas.openxmlformats.org/officeDocument/2006/relationships/hyperlink" Target="http://www.google.no/url?sa=i&amp;rct=j&amp;q=&amp;esrc=s&amp;source=images&amp;cd=&amp;cad=rja&amp;uact=8&amp;ved=0ahUKEwi4p96Z1rDSAhULiiwKHT2YCaoQjRwIBw&amp;url=http://learnlearn.net/verdensrommet,jorda/Satelitter.htm&amp;bvm=bv.148073327,d.bGg&amp;psig=AFQjCNFc5DYAsUuCZx15JKNlM_b-V-D3_g&amp;ust=1488298516267397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ivOddrun\My Documents\NokiaLifeblogData\DataStore\Files\images\07102010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-96" r="27083" b="25385"/>
          <a:stretch>
            <a:fillRect/>
          </a:stretch>
        </p:blipFill>
        <p:spPr bwMode="auto">
          <a:xfrm>
            <a:off x="227708" y="8546"/>
            <a:ext cx="8592764" cy="66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995936" y="3068960"/>
            <a:ext cx="936104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61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t, Server, Server Cabinet, Network, Cable, Patch C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3312368" cy="1569660"/>
          </a:xfrm>
          <a:prstGeom prst="rect">
            <a:avLst/>
          </a:prstGeom>
          <a:solidFill>
            <a:srgbClr val="080808">
              <a:alpha val="43922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I dag er det mange som har 100 Mbit/s heime. Det er 100 000 000 bits kvart sekund.</a:t>
            </a:r>
          </a:p>
        </p:txBody>
      </p:sp>
    </p:spTree>
    <p:extLst>
      <p:ext uri="{BB962C8B-B14F-4D97-AF65-F5344CB8AC3E}">
        <p14:creationId xmlns:p14="http://schemas.microsoft.com/office/powerpoint/2010/main" val="208568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Tilbake til oppdraget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3600" dirty="0"/>
              <a:t>Idékonkurranse frå Snakketøyet AS</a:t>
            </a:r>
          </a:p>
          <a:p>
            <a:r>
              <a:rPr lang="nb-NO" sz="3600" dirty="0"/>
              <a:t>Finn opp </a:t>
            </a:r>
            <a:r>
              <a:rPr lang="nb-NO" sz="3600" dirty="0" err="1"/>
              <a:t>eit</a:t>
            </a:r>
            <a:r>
              <a:rPr lang="nb-NO" sz="3600" dirty="0"/>
              <a:t> smart klesplagg som kommuniserer trådlaust med internett for å dekke </a:t>
            </a:r>
            <a:r>
              <a:rPr lang="nb-NO" sz="3600" dirty="0" err="1"/>
              <a:t>eit</a:t>
            </a:r>
            <a:r>
              <a:rPr lang="nb-NO" sz="3600" dirty="0"/>
              <a:t> behov.</a:t>
            </a:r>
          </a:p>
          <a:p>
            <a:r>
              <a:rPr lang="nb-NO" sz="3600" dirty="0"/>
              <a:t>Presenter idéen gjennom film eller </a:t>
            </a:r>
            <a:r>
              <a:rPr lang="nb-NO" sz="3600" dirty="0" err="1"/>
              <a:t>biletserie</a:t>
            </a:r>
            <a:r>
              <a:rPr lang="nb-NO" sz="3600" dirty="0"/>
              <a:t>.</a:t>
            </a:r>
          </a:p>
          <a:p>
            <a:pPr marL="0" indent="0">
              <a:buNone/>
            </a:pPr>
            <a:endParaRPr lang="nb-NO" sz="3600" dirty="0"/>
          </a:p>
          <a:p>
            <a:endParaRPr lang="nb-NO" sz="3600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3995936" y="4797152"/>
            <a:ext cx="4760621" cy="1503784"/>
          </a:xfrm>
          <a:prstGeom prst="wedgeEllipseCallout">
            <a:avLst>
              <a:gd name="adj1" fmla="val -13798"/>
              <a:gd name="adj2" fmla="val -972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n-NO" sz="1600" b="1" dirty="0">
                <a:latin typeface="+mj-lt"/>
              </a:rPr>
              <a:t>K</a:t>
            </a:r>
            <a:r>
              <a:rPr kumimoji="0" lang="nn-N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va slags kommunikasjon treng plagget?</a:t>
            </a:r>
          </a:p>
        </p:txBody>
      </p:sp>
    </p:spTree>
    <p:extLst>
      <p:ext uri="{BB962C8B-B14F-4D97-AF65-F5344CB8AC3E}">
        <p14:creationId xmlns:p14="http://schemas.microsoft.com/office/powerpoint/2010/main" val="282975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6" name="Group 86015"/>
          <p:cNvGrpSpPr/>
          <p:nvPr/>
        </p:nvGrpSpPr>
        <p:grpSpPr>
          <a:xfrm>
            <a:off x="437908" y="1124744"/>
            <a:ext cx="6927652" cy="4032448"/>
            <a:chOff x="437908" y="1124744"/>
            <a:chExt cx="6927652" cy="4032448"/>
          </a:xfrm>
        </p:grpSpPr>
        <p:pic>
          <p:nvPicPr>
            <p:cNvPr id="9" name="Picture 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3953" y="2753255"/>
              <a:ext cx="1411607" cy="9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37908" y="1124744"/>
              <a:ext cx="6904385" cy="4032448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6338807" y="2161333"/>
              <a:ext cx="4488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400">
                  <a:latin typeface="+mj-lt"/>
                </a:rPr>
                <a:t>Ute</a:t>
              </a:r>
              <a:endParaRPr lang="en-GB" altLang="nb-NO" sz="140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149" y="175450"/>
            <a:ext cx="4482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latin typeface="+mj-lt"/>
              </a:rPr>
              <a:t>Fire </a:t>
            </a:r>
            <a:r>
              <a:rPr lang="nb-NO" sz="2000" b="1" dirty="0" err="1">
                <a:latin typeface="+mj-lt"/>
              </a:rPr>
              <a:t>kategoriar</a:t>
            </a:r>
            <a:r>
              <a:rPr lang="nb-NO" sz="2000" b="1" dirty="0">
                <a:latin typeface="+mj-lt"/>
              </a:rPr>
              <a:t> trådlaus kommunikasjon:</a:t>
            </a:r>
          </a:p>
        </p:txBody>
      </p:sp>
      <p:grpSp>
        <p:nvGrpSpPr>
          <p:cNvPr id="86017" name="Group 86016"/>
          <p:cNvGrpSpPr/>
          <p:nvPr/>
        </p:nvGrpSpPr>
        <p:grpSpPr>
          <a:xfrm>
            <a:off x="414989" y="548680"/>
            <a:ext cx="8621507" cy="5192960"/>
            <a:chOff x="414989" y="548680"/>
            <a:chExt cx="8621507" cy="5192960"/>
          </a:xfrm>
        </p:grpSpPr>
        <p:pic>
          <p:nvPicPr>
            <p:cNvPr id="86020" name="Picture 4" descr="Image result for satelit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793" y="2294411"/>
              <a:ext cx="1277634" cy="154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 bwMode="auto">
            <a:xfrm>
              <a:off x="414989" y="548680"/>
              <a:ext cx="8621507" cy="5192960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4989" y="2103450"/>
            <a:ext cx="4032448" cy="2088232"/>
            <a:chOff x="414989" y="2103450"/>
            <a:chExt cx="4032448" cy="2088232"/>
          </a:xfrm>
        </p:grpSpPr>
        <p:pic>
          <p:nvPicPr>
            <p:cNvPr id="5" name="Picture 30" descr="http://t1.gstatic.com/images?q=tbn:ANd9GcQtrrewDJgXnmBhrNuryIshXyFQ4s7LUpWKSjcnm3PPTmoqjHNjVK7FrOpRaQ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293" y="255720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9" descr="Se bildet i full størrels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9" y="2749359"/>
              <a:ext cx="4206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73"/>
            <p:cNvGrpSpPr>
              <a:grpSpLocks/>
            </p:cNvGrpSpPr>
            <p:nvPr/>
          </p:nvGrpSpPr>
          <p:grpSpPr bwMode="auto">
            <a:xfrm rot="11929974" flipH="1" flipV="1">
              <a:off x="1240183" y="2900245"/>
              <a:ext cx="229708" cy="294348"/>
              <a:chOff x="432" y="624"/>
              <a:chExt cx="672" cy="624"/>
            </a:xfrm>
          </p:grpSpPr>
          <p:sp>
            <p:nvSpPr>
              <p:cNvPr id="13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4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5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 rot="5151437" flipH="1" flipV="1">
              <a:off x="2857200" y="2858518"/>
              <a:ext cx="252908" cy="291588"/>
              <a:chOff x="432" y="624"/>
              <a:chExt cx="672" cy="624"/>
            </a:xfrm>
            <a:noFill/>
          </p:grpSpPr>
          <p:sp>
            <p:nvSpPr>
              <p:cNvPr id="17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8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9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414989" y="2103450"/>
              <a:ext cx="4032448" cy="208823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4989" y="1603892"/>
            <a:ext cx="5303209" cy="3150972"/>
            <a:chOff x="414989" y="1603892"/>
            <a:chExt cx="5303209" cy="3150972"/>
          </a:xfrm>
        </p:grpSpPr>
        <p:pic>
          <p:nvPicPr>
            <p:cNvPr id="86018" name="Picture 2" descr="Image result for trådløs rute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62" y="2866292"/>
              <a:ext cx="764423" cy="70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414989" y="1603892"/>
              <a:ext cx="5303209" cy="315097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0" name="Oval Callout 19"/>
          <p:cNvSpPr/>
          <p:nvPr/>
        </p:nvSpPr>
        <p:spPr bwMode="auto">
          <a:xfrm>
            <a:off x="0" y="4551722"/>
            <a:ext cx="3608493" cy="1872208"/>
          </a:xfrm>
          <a:prstGeom prst="wedgeEllipseCallout">
            <a:avLst>
              <a:gd name="adj1" fmla="val 8639"/>
              <a:gd name="adj2" fmla="val -1286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Direkte</a:t>
            </a:r>
            <a:r>
              <a:rPr kumimoji="0" lang="nb-NO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kommunikasjon</a:t>
            </a:r>
            <a:endParaRPr kumimoji="0" lang="nb-NO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</a:rPr>
              <a:t>Rekkevidde: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Bluetooth: ca.</a:t>
            </a:r>
            <a:r>
              <a:rPr kumimoji="0" lang="nb-NO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 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</a:rPr>
              <a:t>  NFC: ca. 20 cm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2466677" y="4907264"/>
            <a:ext cx="3608493" cy="1872208"/>
          </a:xfrm>
          <a:prstGeom prst="wedgeEllipseCallout">
            <a:avLst>
              <a:gd name="adj1" fmla="val 2069"/>
              <a:gd name="adj2" fmla="val -9039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Småcelle (</a:t>
            </a:r>
            <a:r>
              <a:rPr kumimoji="0" lang="nb-NO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wifi</a:t>
            </a:r>
            <a:r>
              <a:rPr kumimoji="0" lang="nb-N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</a:rPr>
              <a:t>Rekkevidde: </a:t>
            </a:r>
            <a:r>
              <a:rPr lang="nb-NO" sz="1600" dirty="0" err="1">
                <a:latin typeface="+mj-lt"/>
              </a:rPr>
              <a:t>innan</a:t>
            </a:r>
            <a:r>
              <a:rPr lang="nb-NO" sz="1600" dirty="0">
                <a:latin typeface="+mj-lt"/>
              </a:rPr>
              <a:t> huset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>
              <a:latin typeface="+mj-lt"/>
            </a:endParaRPr>
          </a:p>
        </p:txBody>
      </p:sp>
      <p:sp>
        <p:nvSpPr>
          <p:cNvPr id="22" name="Oval Callout 21"/>
          <p:cNvSpPr/>
          <p:nvPr/>
        </p:nvSpPr>
        <p:spPr bwMode="auto">
          <a:xfrm>
            <a:off x="5139971" y="4805536"/>
            <a:ext cx="3608493" cy="1872208"/>
          </a:xfrm>
          <a:prstGeom prst="wedgeEllipseCallout">
            <a:avLst>
              <a:gd name="adj1" fmla="val -13798"/>
              <a:gd name="adj2" fmla="val -972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Storcelle (4G/5G)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</a:rPr>
              <a:t>Rekkevidde: avhengig av </a:t>
            </a:r>
            <a:r>
              <a:rPr lang="nb-NO" sz="1600" dirty="0" err="1">
                <a:latin typeface="+mj-lt"/>
              </a:rPr>
              <a:t>teneste</a:t>
            </a:r>
            <a:r>
              <a:rPr lang="nb-NO" sz="1600" dirty="0">
                <a:latin typeface="+mj-lt"/>
              </a:rPr>
              <a:t>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</a:rPr>
              <a:t>Maks. 35 km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600" dirty="0">
              <a:latin typeface="+mj-lt"/>
            </a:endParaRPr>
          </a:p>
        </p:txBody>
      </p:sp>
      <p:sp>
        <p:nvSpPr>
          <p:cNvPr id="27" name="Oval Callout 26"/>
          <p:cNvSpPr/>
          <p:nvPr/>
        </p:nvSpPr>
        <p:spPr bwMode="auto">
          <a:xfrm>
            <a:off x="4895434" y="0"/>
            <a:ext cx="3709013" cy="1872208"/>
          </a:xfrm>
          <a:prstGeom prst="wedgeEllipseCallout">
            <a:avLst>
              <a:gd name="adj1" fmla="val 18783"/>
              <a:gd name="adj2" fmla="val 7327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Satellitt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>
                <a:latin typeface="+mj-lt"/>
              </a:rPr>
              <a:t>Rekkevidde: store landområde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tellite pho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237"/>
            <a:ext cx="60198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364088" y="1124744"/>
            <a:ext cx="3600400" cy="1584176"/>
          </a:xfrm>
          <a:prstGeom prst="wedgeEllipseCallout">
            <a:avLst>
              <a:gd name="adj1" fmla="val -50171"/>
              <a:gd name="adj2" fmla="val 26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Eksempel: Satellittkommunikasjon krev </a:t>
            </a:r>
            <a:r>
              <a:rPr lang="nb-NO" dirty="0" err="1"/>
              <a:t>meir</a:t>
            </a:r>
            <a:r>
              <a:rPr lang="nb-NO" dirty="0"/>
              <a:t> energi og må ha større batteri</a:t>
            </a:r>
          </a:p>
        </p:txBody>
      </p:sp>
    </p:spTree>
    <p:extLst>
      <p:ext uri="{BB962C8B-B14F-4D97-AF65-F5344CB8AC3E}">
        <p14:creationId xmlns:p14="http://schemas.microsoft.com/office/powerpoint/2010/main" val="42700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5364088" y="1124744"/>
            <a:ext cx="3960440" cy="1584176"/>
          </a:xfrm>
          <a:prstGeom prst="wedgeEllipseCallout">
            <a:avLst>
              <a:gd name="adj1" fmla="val -50171"/>
              <a:gd name="adj2" fmla="val 26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 skal vi se på eksempler på smarte plagg.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328" y="0"/>
            <a:ext cx="9742581" cy="6858000"/>
            <a:chOff x="-2328" y="0"/>
            <a:chExt cx="9742581" cy="6858000"/>
          </a:xfrm>
        </p:grpSpPr>
        <p:pic>
          <p:nvPicPr>
            <p:cNvPr id="4099" name="Picture 3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93" t="10167" r="18191" b="7421"/>
            <a:stretch/>
          </p:blipFill>
          <p:spPr bwMode="auto">
            <a:xfrm>
              <a:off x="-2328" y="0"/>
              <a:ext cx="974258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Handlingsknapp: gå framover eller til neste 5">
              <a:hlinkClick r:id="rId2" highlightClick="1"/>
              <a:extLst>
                <a:ext uri="{FF2B5EF4-FFF2-40B4-BE49-F238E27FC236}">
                  <a16:creationId xmlns:a16="http://schemas.microsoft.com/office/drawing/2014/main" id="{A187DFD1-D330-49E5-96C1-489AC522ED29}"/>
                </a:ext>
              </a:extLst>
            </p:cNvPr>
            <p:cNvSpPr/>
            <p:nvPr/>
          </p:nvSpPr>
          <p:spPr>
            <a:xfrm>
              <a:off x="3491880" y="2060848"/>
              <a:ext cx="1512168" cy="1008112"/>
            </a:xfrm>
            <a:prstGeom prst="actionButtonForwardNext">
              <a:avLst/>
            </a:prstGeom>
            <a:solidFill>
              <a:schemeClr val="bg1">
                <a:lumMod val="95000"/>
                <a:alpha val="47843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67535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/>
              <a:t>Oppdrag snakketøy</a:t>
            </a:r>
            <a:endParaRPr lang="nb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446856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>
                <a:solidFill>
                  <a:srgbClr val="FF0000"/>
                </a:solidFill>
              </a:rPr>
              <a:t>Bruk 5 minutt på å diskutere 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3466408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143815" y="3641013"/>
            <a:ext cx="3096344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221088"/>
            <a:ext cx="2232248" cy="208823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54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3" t="10167" r="25678" b="7421"/>
          <a:stretch/>
        </p:blipFill>
        <p:spPr bwMode="auto">
          <a:xfrm>
            <a:off x="-2328" y="0"/>
            <a:ext cx="859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51520" y="548680"/>
            <a:ext cx="2088232" cy="2016224"/>
          </a:xfrm>
          <a:prstGeom prst="wedgeRoundRectCallout">
            <a:avLst>
              <a:gd name="adj1" fmla="val 68007"/>
              <a:gd name="adj2" fmla="val 23689"/>
              <a:gd name="adj3" fmla="val 16667"/>
            </a:avLst>
          </a:prstGeom>
          <a:solidFill>
            <a:srgbClr val="08080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b="1" dirty="0">
                <a:solidFill>
                  <a:schemeClr val="bg1"/>
                </a:solidFill>
              </a:rPr>
              <a:t>I filmen såg vi at eit elektronisk plagg vart bruka for å behandle sjukdomsplager.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012160" y="764704"/>
            <a:ext cx="2448272" cy="2016224"/>
          </a:xfrm>
          <a:prstGeom prst="wedgeRoundRectCallout">
            <a:avLst>
              <a:gd name="adj1" fmla="val -59482"/>
              <a:gd name="adj2" fmla="val 29358"/>
              <a:gd name="adj3" fmla="val 16667"/>
            </a:avLst>
          </a:prstGeom>
          <a:solidFill>
            <a:srgbClr val="08080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b="1" dirty="0">
                <a:solidFill>
                  <a:schemeClr val="bg1"/>
                </a:solidFill>
              </a:rPr>
              <a:t>Helseopplysningar er sensitiv informasjon som ikkje framande skal ha tak i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3429000"/>
            <a:ext cx="2448272" cy="1440160"/>
          </a:xfrm>
          <a:prstGeom prst="wedgeRoundRectCallout">
            <a:avLst>
              <a:gd name="adj1" fmla="val 19166"/>
              <a:gd name="adj2" fmla="val 65465"/>
              <a:gd name="adj3" fmla="val 16667"/>
            </a:avLst>
          </a:prstGeom>
          <a:solidFill>
            <a:srgbClr val="080808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b="1" dirty="0"/>
              <a:t>Slik informasjon må derfor bli kryptert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lobal Security, Hacker, Cyber Crime,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081" y="0"/>
            <a:ext cx="11756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683568" y="350100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>
                <a:solidFill>
                  <a:schemeClr val="bg1"/>
                </a:solidFill>
              </a:rPr>
              <a:t>Kryptering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364088" y="1124744"/>
            <a:ext cx="3960440" cy="1584176"/>
          </a:xfrm>
          <a:prstGeom prst="wedgeEllipseCallout">
            <a:avLst>
              <a:gd name="adj1" fmla="val -50171"/>
              <a:gd name="adj2" fmla="val 26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De får no ein </a:t>
            </a:r>
            <a:r>
              <a:rPr lang="nn-NO" dirty="0" err="1"/>
              <a:t>kryptert</a:t>
            </a:r>
            <a:r>
              <a:rPr lang="nn-NO" dirty="0"/>
              <a:t> streng. Noter i elevarket </a:t>
            </a:r>
            <a:r>
              <a:rPr lang="nn-NO" i="1" dirty="0" err="1"/>
              <a:t>Kryptert</a:t>
            </a:r>
            <a:r>
              <a:rPr lang="nn-NO" i="1" dirty="0"/>
              <a:t> kode</a:t>
            </a:r>
            <a:r>
              <a:rPr lang="nb-NO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290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8168" y="116632"/>
            <a:ext cx="4963608" cy="662770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183560" y="1196752"/>
            <a:ext cx="3960440" cy="1584176"/>
          </a:xfrm>
          <a:prstGeom prst="wedgeEllipseCallout">
            <a:avLst>
              <a:gd name="adj1" fmla="val -29081"/>
              <a:gd name="adj2" fmla="val -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For å </a:t>
            </a:r>
            <a:r>
              <a:rPr lang="nb-NO" dirty="0" err="1"/>
              <a:t>dekryptere</a:t>
            </a:r>
            <a:r>
              <a:rPr lang="nb-NO" dirty="0"/>
              <a:t> må vi ha </a:t>
            </a:r>
            <a:r>
              <a:rPr lang="nb-NO" dirty="0" err="1"/>
              <a:t>ein</a:t>
            </a:r>
            <a:r>
              <a:rPr lang="nb-NO" dirty="0"/>
              <a:t> krypteringsnøkkel.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17920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736x/19/b9/45/19b9458be7eb0aa406506a049f0bce5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2901" r="18417" b="2652"/>
          <a:stretch/>
        </p:blipFill>
        <p:spPr bwMode="auto">
          <a:xfrm rot="5400000">
            <a:off x="3278227" y="-1169697"/>
            <a:ext cx="2880320" cy="70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1862" y="44624"/>
            <a:ext cx="354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dirty="0"/>
              <a:t>Krypteringsnøkkel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582" y="2025714"/>
            <a:ext cx="625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dirty="0" err="1"/>
              <a:t>Byt</a:t>
            </a:r>
            <a:r>
              <a:rPr lang="nb-NO" sz="3600" dirty="0"/>
              <a:t> om </a:t>
            </a:r>
            <a:r>
              <a:rPr lang="nb-NO" sz="3600" dirty="0" err="1"/>
              <a:t>rekkefølga</a:t>
            </a:r>
            <a:r>
              <a:rPr lang="nb-NO" sz="3600" dirty="0"/>
              <a:t> til to og to 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1140" y="5148481"/>
            <a:ext cx="3661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800" b="0" dirty="0">
                <a:solidFill>
                  <a:schemeClr val="tx1"/>
                </a:solidFill>
                <a:effectLst/>
              </a:rPr>
              <a:t>0 1 0 0 0 0 0 1</a:t>
            </a:r>
            <a:endParaRPr lang="nb-NO" sz="4800" dirty="0"/>
          </a:p>
        </p:txBody>
      </p:sp>
      <p:sp>
        <p:nvSpPr>
          <p:cNvPr id="6" name="Rectangle 5"/>
          <p:cNvSpPr/>
          <p:nvPr/>
        </p:nvSpPr>
        <p:spPr>
          <a:xfrm>
            <a:off x="2881140" y="4221088"/>
            <a:ext cx="3661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800" b="0" dirty="0">
                <a:solidFill>
                  <a:schemeClr val="tx1"/>
                </a:solidFill>
                <a:effectLst/>
              </a:rPr>
              <a:t>1 0 0 0 0 0 1 0</a:t>
            </a:r>
            <a:endParaRPr lang="nb-NO" sz="4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31840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04482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60032" y="49416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96136" y="494160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31840" y="494116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04482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32040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832552" y="495015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5"/>
          <p:cNvSpPr/>
          <p:nvPr/>
        </p:nvSpPr>
        <p:spPr>
          <a:xfrm>
            <a:off x="5183560" y="2780928"/>
            <a:ext cx="3960440" cy="1584176"/>
          </a:xfrm>
          <a:prstGeom prst="wedgeEllipseCallout">
            <a:avLst>
              <a:gd name="adj1" fmla="val -29081"/>
              <a:gd name="adj2" fmla="val -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Bruk krypteringsnøkkelen for å </a:t>
            </a:r>
            <a:r>
              <a:rPr lang="nb-NO" dirty="0" err="1"/>
              <a:t>dekryptere</a:t>
            </a:r>
            <a:r>
              <a:rPr lang="nb-NO" dirty="0"/>
              <a:t> ordet.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04869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63" y="333027"/>
            <a:ext cx="3125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Kva er dekning?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648" y="3037104"/>
            <a:ext cx="192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Ein</a:t>
            </a:r>
            <a:r>
              <a:rPr lang="nb-NO" dirty="0"/>
              <a:t> basestasjon sender og mottar mikrobølger.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3960434"/>
            <a:ext cx="422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Mikrobølger stråler ut på samme måte som lys, men </a:t>
            </a:r>
            <a:r>
              <a:rPr lang="nb-NO" dirty="0" err="1"/>
              <a:t>dei</a:t>
            </a:r>
            <a:r>
              <a:rPr lang="nb-NO" dirty="0"/>
              <a:t> er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synlege</a:t>
            </a:r>
            <a:r>
              <a:rPr lang="nb-NO" dirty="0"/>
              <a:t> for </a:t>
            </a:r>
            <a:r>
              <a:rPr lang="nb-NO" dirty="0" err="1"/>
              <a:t>auget</a:t>
            </a:r>
            <a:r>
              <a:rPr lang="nb-NO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6539" y="5085184"/>
            <a:ext cx="182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Lysstråler må treffe </a:t>
            </a:r>
            <a:r>
              <a:rPr lang="nb-NO" dirty="0" err="1"/>
              <a:t>auget</a:t>
            </a:r>
            <a:r>
              <a:rPr lang="nb-NO" dirty="0"/>
              <a:t> ditt for at du skal sjå.</a:t>
            </a:r>
          </a:p>
        </p:txBody>
      </p:sp>
      <p:pic>
        <p:nvPicPr>
          <p:cNvPr id="2050" name="Picture 2" descr="Bilderesultat for lyspæ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4" y="908720"/>
            <a:ext cx="3240360" cy="19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2967" y="2864110"/>
            <a:ext cx="192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Ei lyspære sender ut lys.</a:t>
            </a:r>
          </a:p>
        </p:txBody>
      </p:sp>
      <p:pic>
        <p:nvPicPr>
          <p:cNvPr id="2052" name="Picture 4" descr="Bilderesultat for mobiltelefon iphon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4" y="4799479"/>
            <a:ext cx="1653210" cy="16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5192133"/>
            <a:ext cx="302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Mikrobølger må treffe antenna på telefonen for at det skal </a:t>
            </a:r>
            <a:r>
              <a:rPr lang="nb-NO" dirty="0" err="1"/>
              <a:t>vere</a:t>
            </a:r>
            <a:r>
              <a:rPr lang="nb-NO" dirty="0"/>
              <a:t> dekning.</a:t>
            </a:r>
          </a:p>
        </p:txBody>
      </p:sp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8" name="Picture 10" descr="Bilderesultat for tegnet øy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2" y="5085184"/>
            <a:ext cx="1424142" cy="8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970" y="1590376"/>
            <a:ext cx="2036846" cy="135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736x/19/b9/45/19b9458be7eb0aa406506a049f0bce5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2901" r="18417" b="2652"/>
          <a:stretch/>
        </p:blipFill>
        <p:spPr bwMode="auto">
          <a:xfrm rot="5400000">
            <a:off x="3278227" y="-1169697"/>
            <a:ext cx="2880320" cy="703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3301" y="44624"/>
            <a:ext cx="617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dirty="0"/>
              <a:t>Lag din eigen krypteringsnøkkel 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4644008" y="3212976"/>
            <a:ext cx="3960440" cy="1584176"/>
          </a:xfrm>
          <a:prstGeom prst="wedgeEllipseCallout">
            <a:avLst>
              <a:gd name="adj1" fmla="val -29081"/>
              <a:gd name="adj2" fmla="val -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 par: Lag </a:t>
            </a:r>
            <a:r>
              <a:rPr lang="nb-NO" dirty="0" err="1"/>
              <a:t>ein</a:t>
            </a:r>
            <a:r>
              <a:rPr lang="nb-NO" dirty="0"/>
              <a:t> eigen krypteringsnøkkel og krypter </a:t>
            </a:r>
            <a:r>
              <a:rPr lang="nb-NO" dirty="0" err="1"/>
              <a:t>eit</a:t>
            </a:r>
            <a:r>
              <a:rPr lang="nb-NO" dirty="0"/>
              <a:t> ord på tre bokstavar.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395536" y="4221088"/>
            <a:ext cx="3960440" cy="1584176"/>
          </a:xfrm>
          <a:prstGeom prst="wedgeEllipseCallout">
            <a:avLst>
              <a:gd name="adj1" fmla="val -29081"/>
              <a:gd name="adj2" fmla="val -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Gi krypteringsnøkkel og kryptert streng til ei anna gruppe. </a:t>
            </a:r>
          </a:p>
        </p:txBody>
      </p:sp>
    </p:spTree>
    <p:extLst>
      <p:ext uri="{BB962C8B-B14F-4D97-AF65-F5344CB8AC3E}">
        <p14:creationId xmlns:p14="http://schemas.microsoft.com/office/powerpoint/2010/main" val="343659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6" name="Group 86015"/>
          <p:cNvGrpSpPr/>
          <p:nvPr/>
        </p:nvGrpSpPr>
        <p:grpSpPr>
          <a:xfrm>
            <a:off x="437908" y="1124744"/>
            <a:ext cx="6927652" cy="4032448"/>
            <a:chOff x="437908" y="1124744"/>
            <a:chExt cx="6927652" cy="4032448"/>
          </a:xfrm>
        </p:grpSpPr>
        <p:pic>
          <p:nvPicPr>
            <p:cNvPr id="9" name="Picture 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53953" y="2753255"/>
              <a:ext cx="1411607" cy="9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37908" y="1124744"/>
              <a:ext cx="6904385" cy="4032448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6338807" y="2161333"/>
              <a:ext cx="4488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b-NO" altLang="nb-NO" sz="1400">
                  <a:latin typeface="+mj-lt"/>
                </a:rPr>
                <a:t>Ute</a:t>
              </a:r>
              <a:endParaRPr lang="en-GB" altLang="nb-NO" sz="1400"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149" y="175450"/>
            <a:ext cx="4482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latin typeface="+mj-lt"/>
              </a:rPr>
              <a:t>Fire </a:t>
            </a:r>
            <a:r>
              <a:rPr lang="nb-NO" sz="2000" b="1" dirty="0" err="1">
                <a:latin typeface="+mj-lt"/>
              </a:rPr>
              <a:t>kategoriar</a:t>
            </a:r>
            <a:r>
              <a:rPr lang="nb-NO" sz="2000" b="1" dirty="0">
                <a:latin typeface="+mj-lt"/>
              </a:rPr>
              <a:t> trådlaus kommunikasjon:</a:t>
            </a:r>
          </a:p>
        </p:txBody>
      </p:sp>
      <p:grpSp>
        <p:nvGrpSpPr>
          <p:cNvPr id="86017" name="Group 86016"/>
          <p:cNvGrpSpPr/>
          <p:nvPr/>
        </p:nvGrpSpPr>
        <p:grpSpPr>
          <a:xfrm>
            <a:off x="414989" y="548680"/>
            <a:ext cx="8621507" cy="5192960"/>
            <a:chOff x="414989" y="548680"/>
            <a:chExt cx="8621507" cy="5192960"/>
          </a:xfrm>
        </p:grpSpPr>
        <p:pic>
          <p:nvPicPr>
            <p:cNvPr id="86020" name="Picture 4" descr="Image result for satelit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793" y="2294411"/>
              <a:ext cx="1277634" cy="154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 bwMode="auto">
            <a:xfrm>
              <a:off x="414989" y="548680"/>
              <a:ext cx="8621507" cy="5192960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4989" y="2103450"/>
            <a:ext cx="4032448" cy="2088232"/>
            <a:chOff x="414989" y="2103450"/>
            <a:chExt cx="4032448" cy="2088232"/>
          </a:xfrm>
        </p:grpSpPr>
        <p:pic>
          <p:nvPicPr>
            <p:cNvPr id="5" name="Picture 30" descr="http://t1.gstatic.com/images?q=tbn:ANd9GcQtrrewDJgXnmBhrNuryIshXyFQ4s7LUpWKSjcnm3PPTmoqjHNjVK7FrOpRaQ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293" y="255720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9" descr="Se bildet i full størrels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9" y="2749359"/>
              <a:ext cx="42068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73"/>
            <p:cNvGrpSpPr>
              <a:grpSpLocks/>
            </p:cNvGrpSpPr>
            <p:nvPr/>
          </p:nvGrpSpPr>
          <p:grpSpPr bwMode="auto">
            <a:xfrm rot="11929974" flipH="1" flipV="1">
              <a:off x="1240183" y="2900245"/>
              <a:ext cx="229708" cy="294348"/>
              <a:chOff x="432" y="624"/>
              <a:chExt cx="672" cy="624"/>
            </a:xfrm>
          </p:grpSpPr>
          <p:sp>
            <p:nvSpPr>
              <p:cNvPr id="13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4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5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 rot="5151437" flipH="1" flipV="1">
              <a:off x="2857200" y="2858518"/>
              <a:ext cx="252908" cy="291588"/>
              <a:chOff x="432" y="624"/>
              <a:chExt cx="672" cy="624"/>
            </a:xfrm>
            <a:noFill/>
          </p:grpSpPr>
          <p:sp>
            <p:nvSpPr>
              <p:cNvPr id="17" name="Arc 74"/>
              <p:cNvSpPr>
                <a:spLocks/>
              </p:cNvSpPr>
              <p:nvPr/>
            </p:nvSpPr>
            <p:spPr bwMode="auto">
              <a:xfrm>
                <a:off x="480" y="1008"/>
                <a:ext cx="192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8" name="Arc 75"/>
              <p:cNvSpPr>
                <a:spLocks/>
              </p:cNvSpPr>
              <p:nvPr/>
            </p:nvSpPr>
            <p:spPr bwMode="auto">
              <a:xfrm>
                <a:off x="480" y="816"/>
                <a:ext cx="384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  <p:sp>
            <p:nvSpPr>
              <p:cNvPr id="19" name="Arc 76"/>
              <p:cNvSpPr>
                <a:spLocks/>
              </p:cNvSpPr>
              <p:nvPr/>
            </p:nvSpPr>
            <p:spPr bwMode="auto">
              <a:xfrm>
                <a:off x="432" y="624"/>
                <a:ext cx="672" cy="624"/>
              </a:xfrm>
              <a:custGeom>
                <a:avLst/>
                <a:gdLst>
                  <a:gd name="T0" fmla="*/ 0 w 21600"/>
                  <a:gd name="T1" fmla="*/ 0 h 22606"/>
                  <a:gd name="T2" fmla="*/ 0 w 21600"/>
                  <a:gd name="T3" fmla="*/ 0 h 22606"/>
                  <a:gd name="T4" fmla="*/ 0 w 21600"/>
                  <a:gd name="T5" fmla="*/ 0 h 2260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6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</a:path>
                  <a:path w="21600" h="226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935"/>
                      <a:pt x="21592" y="22270"/>
                      <a:pt x="21576" y="2260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>
                  <a:latin typeface="+mj-lt"/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 bwMode="auto">
            <a:xfrm>
              <a:off x="414989" y="2103450"/>
              <a:ext cx="4032448" cy="208823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4989" y="1603892"/>
            <a:ext cx="5303209" cy="3150972"/>
            <a:chOff x="414989" y="1603892"/>
            <a:chExt cx="5303209" cy="3150972"/>
          </a:xfrm>
        </p:grpSpPr>
        <p:pic>
          <p:nvPicPr>
            <p:cNvPr id="86018" name="Picture 2" descr="Image result for trådløs rute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662" y="2866292"/>
              <a:ext cx="764423" cy="705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 bwMode="auto">
            <a:xfrm>
              <a:off x="414989" y="1603892"/>
              <a:ext cx="5303209" cy="3150972"/>
            </a:xfrm>
            <a:prstGeom prst="ellipse">
              <a:avLst/>
            </a:prstGeom>
            <a:noFill/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0" name="Oval Callout 19"/>
          <p:cNvSpPr/>
          <p:nvPr/>
        </p:nvSpPr>
        <p:spPr bwMode="auto">
          <a:xfrm>
            <a:off x="0" y="4551722"/>
            <a:ext cx="3608493" cy="1872208"/>
          </a:xfrm>
          <a:prstGeom prst="wedgeEllipseCallout">
            <a:avLst>
              <a:gd name="adj1" fmla="val 8639"/>
              <a:gd name="adj2" fmla="val -12861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Direkte</a:t>
            </a:r>
            <a:r>
              <a:rPr kumimoji="0" lang="nb-NO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kommunikasjon</a:t>
            </a:r>
            <a:endParaRPr kumimoji="0" lang="nb-NO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</a:rPr>
              <a:t>Rekkevidde: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 Bluetooth: ca.</a:t>
            </a:r>
            <a:r>
              <a:rPr kumimoji="0" lang="nb-NO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100 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</a:rPr>
              <a:t>  NFC: ca. 20 cm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2466677" y="4907264"/>
            <a:ext cx="3608493" cy="1872208"/>
          </a:xfrm>
          <a:prstGeom prst="wedgeEllipseCallout">
            <a:avLst>
              <a:gd name="adj1" fmla="val 2069"/>
              <a:gd name="adj2" fmla="val -90393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Småcelle (</a:t>
            </a:r>
            <a:r>
              <a:rPr kumimoji="0" lang="nb-NO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wifi</a:t>
            </a:r>
            <a:r>
              <a:rPr kumimoji="0" lang="nb-N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</a:rPr>
              <a:t>Rekkevidde: </a:t>
            </a:r>
            <a:r>
              <a:rPr lang="nb-NO" sz="1600" dirty="0" err="1">
                <a:latin typeface="+mj-lt"/>
              </a:rPr>
              <a:t>innan</a:t>
            </a:r>
            <a:r>
              <a:rPr lang="nb-NO" sz="1600" dirty="0">
                <a:latin typeface="+mj-lt"/>
              </a:rPr>
              <a:t> huset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>
              <a:latin typeface="+mj-lt"/>
            </a:endParaRPr>
          </a:p>
        </p:txBody>
      </p:sp>
      <p:sp>
        <p:nvSpPr>
          <p:cNvPr id="22" name="Oval Callout 21"/>
          <p:cNvSpPr/>
          <p:nvPr/>
        </p:nvSpPr>
        <p:spPr bwMode="auto">
          <a:xfrm>
            <a:off x="5139971" y="4805536"/>
            <a:ext cx="3608493" cy="1872208"/>
          </a:xfrm>
          <a:prstGeom prst="wedgeEllipseCallout">
            <a:avLst>
              <a:gd name="adj1" fmla="val -13798"/>
              <a:gd name="adj2" fmla="val -9724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Storcelle (4G/5G)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</a:rPr>
              <a:t>Rekkevidde: avhengig av </a:t>
            </a:r>
            <a:r>
              <a:rPr lang="nb-NO" sz="1600" dirty="0" err="1">
                <a:latin typeface="+mj-lt"/>
              </a:rPr>
              <a:t>teneste</a:t>
            </a:r>
            <a:r>
              <a:rPr lang="nb-NO" sz="1600" dirty="0">
                <a:latin typeface="+mj-lt"/>
              </a:rPr>
              <a:t>.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</a:rPr>
              <a:t>Maks. 35 km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600" dirty="0">
              <a:latin typeface="+mj-lt"/>
            </a:endParaRPr>
          </a:p>
        </p:txBody>
      </p:sp>
      <p:sp>
        <p:nvSpPr>
          <p:cNvPr id="27" name="Oval Callout 26"/>
          <p:cNvSpPr/>
          <p:nvPr/>
        </p:nvSpPr>
        <p:spPr bwMode="auto">
          <a:xfrm>
            <a:off x="4895434" y="0"/>
            <a:ext cx="3709013" cy="1872208"/>
          </a:xfrm>
          <a:prstGeom prst="wedgeEllipseCallout">
            <a:avLst>
              <a:gd name="adj1" fmla="val 18783"/>
              <a:gd name="adj2" fmla="val 7327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Satellitt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Tilgang til internett.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>
                <a:latin typeface="+mj-lt"/>
              </a:rPr>
              <a:t>Rekkevidde: store landområde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2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 makes a smartphone successful? | carsten knoc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386715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Korleis sendast informasjon på internett?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07504" y="1916832"/>
            <a:ext cx="3240360" cy="1440160"/>
          </a:xfrm>
          <a:prstGeom prst="wedgeEllipseCallout">
            <a:avLst>
              <a:gd name="adj1" fmla="val 39254"/>
              <a:gd name="adj2" fmla="val 6311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>
                <a:latin typeface="+mj-lt"/>
              </a:rPr>
              <a:t>K</a:t>
            </a:r>
            <a:r>
              <a:rPr lang="nb-NO" sz="1600" b="1" dirty="0">
                <a:solidFill>
                  <a:schemeClr val="tx1"/>
                </a:solidFill>
                <a:latin typeface="+mj-lt"/>
              </a:rPr>
              <a:t>orleis blir informasjon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>
                <a:solidFill>
                  <a:schemeClr val="tx1"/>
                </a:solidFill>
                <a:latin typeface="+mj-lt"/>
              </a:rPr>
              <a:t>send frå min telefon til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>
                <a:solidFill>
                  <a:schemeClr val="tx1"/>
                </a:solidFill>
                <a:latin typeface="+mj-lt"/>
              </a:rPr>
              <a:t>din telefon?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220072" y="1772816"/>
            <a:ext cx="3672408" cy="187220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sz="1600" b="1" dirty="0">
                <a:solidFill>
                  <a:schemeClr val="tx1"/>
                </a:solidFill>
                <a:latin typeface="+mj-lt"/>
              </a:rPr>
              <a:t>Vi kan sende bilete, tekst, tal,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sz="1600" b="1" dirty="0">
                <a:solidFill>
                  <a:schemeClr val="tx1"/>
                </a:solidFill>
                <a:latin typeface="+mj-lt"/>
              </a:rPr>
              <a:t>lyd eller video, men det er ikkje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sz="1600" b="1" dirty="0">
                <a:solidFill>
                  <a:schemeClr val="tx1"/>
                </a:solidFill>
                <a:latin typeface="+mj-lt"/>
              </a:rPr>
              <a:t>sjølve biletet eller teksten som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sz="1600" b="1" dirty="0">
                <a:solidFill>
                  <a:schemeClr val="tx1"/>
                </a:solidFill>
                <a:latin typeface="+mj-lt"/>
              </a:rPr>
              <a:t>blir send.</a:t>
            </a:r>
            <a:endParaRPr lang="nb-N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kstSylinder 1"/>
          <p:cNvSpPr txBox="1"/>
          <p:nvPr/>
        </p:nvSpPr>
        <p:spPr>
          <a:xfrm>
            <a:off x="2627784" y="5589240"/>
            <a:ext cx="388843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1" i="0" u="none" strike="noStrike" cap="none" normalizeH="0" baseline="0">
                <a:ln>
                  <a:noFill/>
                </a:ln>
                <a:effectLst/>
                <a:latin typeface="+mj-lt"/>
              </a:defRPr>
            </a:lvl1pPr>
          </a:lstStyle>
          <a:p>
            <a:r>
              <a:rPr lang="nb-NO" dirty="0"/>
              <a:t>Informasjon må bli omsett til </a:t>
            </a:r>
            <a:r>
              <a:rPr lang="nb-NO" dirty="0" err="1"/>
              <a:t>ein</a:t>
            </a:r>
            <a:r>
              <a:rPr lang="nb-NO" dirty="0"/>
              <a:t> binær kode </a:t>
            </a:r>
          </a:p>
          <a:p>
            <a:r>
              <a:rPr lang="nb-NO" dirty="0"/>
              <a:t>for å bli send trådlaust eller med kabel.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571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ary, Code, Privacy Policy, Woman, Face,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1"/>
          <p:cNvSpPr txBox="1"/>
          <p:nvPr/>
        </p:nvSpPr>
        <p:spPr>
          <a:xfrm>
            <a:off x="4355976" y="1988840"/>
            <a:ext cx="403244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n-NO" dirty="0"/>
              <a:t>All informasjon som datamaskiner handterer er bygde opp av to tal, 0 og 1</a:t>
            </a:r>
            <a:endParaRPr lang="nn-NO" sz="2400" dirty="0"/>
          </a:p>
        </p:txBody>
      </p:sp>
      <p:sp>
        <p:nvSpPr>
          <p:cNvPr id="7" name="TekstSylinder 1"/>
          <p:cNvSpPr txBox="1"/>
          <p:nvPr/>
        </p:nvSpPr>
        <p:spPr>
          <a:xfrm>
            <a:off x="4499992" y="3356992"/>
            <a:ext cx="403244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n-NO" dirty="0"/>
              <a:t>0-ere og 1-ere kan overførast trådlaust eller med kabel.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183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95070" y="637305"/>
          <a:ext cx="2530350" cy="584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Binært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Desimal</a:t>
                      </a:r>
                      <a:endParaRPr lang="nb-NO" sz="1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Grafisk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65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01000011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01000100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01000110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Æ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01011101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93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Å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46263"/>
              </p:ext>
            </p:extLst>
          </p:nvPr>
        </p:nvGraphicFramePr>
        <p:xfrm>
          <a:off x="583865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12057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40249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64331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992523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736492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259802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98799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73196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64727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292919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021111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64727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292919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4021111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245194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973386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717355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8860" y="836713"/>
            <a:ext cx="385047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frå lærar med bruk av ASCII-kode: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6202" y="2915842"/>
            <a:ext cx="178863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Bokstavar du skal </a:t>
            </a:r>
            <a:r>
              <a:rPr lang="nb-NO" sz="1292" b="1" dirty="0"/>
              <a:t>sende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927" y="3522494"/>
            <a:ext cx="199522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som binær streng: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0269" y="4909542"/>
            <a:ext cx="146033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du </a:t>
            </a:r>
            <a:r>
              <a:rPr lang="nb-NO" sz="1292" b="1" dirty="0"/>
              <a:t>mottar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5488" y="5528166"/>
            <a:ext cx="207486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Bokstavar send frå mottakar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5489" y="2431966"/>
            <a:ext cx="51664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5488" y="4487062"/>
            <a:ext cx="5166484" cy="54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6097" y="1128965"/>
            <a:ext cx="140692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binær streng: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1019" y="1718393"/>
            <a:ext cx="120475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bokstavar: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8511" y="2583713"/>
            <a:ext cx="152214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til elev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7303" y="4562324"/>
            <a:ext cx="158832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frå elev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3695" y="371430"/>
            <a:ext cx="93019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b="1" dirty="0"/>
              <a:t>ASCII-kode</a:t>
            </a:r>
          </a:p>
        </p:txBody>
      </p:sp>
      <p:sp>
        <p:nvSpPr>
          <p:cNvPr id="54" name="Oval Callout 53"/>
          <p:cNvSpPr/>
          <p:nvPr/>
        </p:nvSpPr>
        <p:spPr>
          <a:xfrm>
            <a:off x="4716016" y="1484784"/>
            <a:ext cx="2736304" cy="2160240"/>
          </a:xfrm>
          <a:prstGeom prst="wedgeEllipseCallout">
            <a:avLst>
              <a:gd name="adj1" fmla="val -33044"/>
              <a:gd name="adj2" fmla="val -102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Finn fram elevarka med ASCII-kodeark. Ha blyant/penn klar.</a:t>
            </a:r>
            <a:endParaRPr lang="nb-NO" dirty="0"/>
          </a:p>
        </p:txBody>
      </p:sp>
      <p:sp>
        <p:nvSpPr>
          <p:cNvPr id="53" name="Oval Callout 52"/>
          <p:cNvSpPr/>
          <p:nvPr/>
        </p:nvSpPr>
        <p:spPr>
          <a:xfrm>
            <a:off x="395536" y="2276872"/>
            <a:ext cx="2736304" cy="2160240"/>
          </a:xfrm>
          <a:prstGeom prst="wedgeEllipseCallout">
            <a:avLst>
              <a:gd name="adj1" fmla="val -38828"/>
              <a:gd name="adj2" fmla="val -83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Noter den binære strengen som lærer sender.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159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95070" y="637305"/>
          <a:ext cx="2530350" cy="584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Binært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Desimal</a:t>
                      </a:r>
                      <a:endParaRPr lang="nb-NO" sz="1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Grafisk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65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01000011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01000100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01000110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Æ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01011101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93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Å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94706"/>
              </p:ext>
            </p:extLst>
          </p:nvPr>
        </p:nvGraphicFramePr>
        <p:xfrm>
          <a:off x="583865" y="1368463"/>
          <a:ext cx="1595256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45724"/>
              </p:ext>
            </p:extLst>
          </p:nvPr>
        </p:nvGraphicFramePr>
        <p:xfrm>
          <a:off x="2312057" y="1368463"/>
          <a:ext cx="1595256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85156"/>
              </p:ext>
            </p:extLst>
          </p:nvPr>
        </p:nvGraphicFramePr>
        <p:xfrm>
          <a:off x="4040249" y="1368463"/>
          <a:ext cx="1595256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55517"/>
              </p:ext>
            </p:extLst>
          </p:nvPr>
        </p:nvGraphicFramePr>
        <p:xfrm>
          <a:off x="1264331" y="1966684"/>
          <a:ext cx="199407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77814"/>
              </p:ext>
            </p:extLst>
          </p:nvPr>
        </p:nvGraphicFramePr>
        <p:xfrm>
          <a:off x="2992523" y="1966684"/>
          <a:ext cx="199407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2842"/>
              </p:ext>
            </p:extLst>
          </p:nvPr>
        </p:nvGraphicFramePr>
        <p:xfrm>
          <a:off x="4736492" y="1966684"/>
          <a:ext cx="199407" cy="3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259802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98799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73196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64727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292919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021111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64727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292919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4021111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245194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973386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717355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8860" y="836713"/>
            <a:ext cx="385047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frå lærar med bruk av ASCII-kode: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6202" y="2915842"/>
            <a:ext cx="178863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Bokstavar du skal </a:t>
            </a:r>
            <a:r>
              <a:rPr lang="nb-NO" sz="1292" b="1" dirty="0"/>
              <a:t>sende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927" y="3522494"/>
            <a:ext cx="199522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som binær streng: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0269" y="4909542"/>
            <a:ext cx="146033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du </a:t>
            </a:r>
            <a:r>
              <a:rPr lang="nb-NO" sz="1292" b="1" dirty="0"/>
              <a:t>mottar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6704" y="5550565"/>
            <a:ext cx="207486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Bokstavar send frå mottakar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5489" y="2431966"/>
            <a:ext cx="51664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5488" y="4487062"/>
            <a:ext cx="5166484" cy="54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6097" y="1128965"/>
            <a:ext cx="140692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binær streng: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1019" y="1718393"/>
            <a:ext cx="120475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bokstavar: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8511" y="2583713"/>
            <a:ext cx="152214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til elev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7303" y="4562324"/>
            <a:ext cx="158832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frå elev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3695" y="371430"/>
            <a:ext cx="93019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b="1" dirty="0"/>
              <a:t>ASCII-kode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6660232" y="1196752"/>
            <a:ext cx="2483768" cy="1800200"/>
          </a:xfrm>
          <a:prstGeom prst="wedgeEllipseCallout">
            <a:avLst>
              <a:gd name="adj1" fmla="val -54567"/>
              <a:gd name="adj2" fmla="val -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Vi har nå send </a:t>
            </a:r>
            <a:r>
              <a:rPr lang="nb-NO" dirty="0" err="1"/>
              <a:t>eit</a:t>
            </a:r>
            <a:r>
              <a:rPr lang="nb-NO" dirty="0"/>
              <a:t> ord som alle </a:t>
            </a:r>
            <a:r>
              <a:rPr lang="nb-NO" dirty="0" err="1"/>
              <a:t>dei</a:t>
            </a:r>
            <a:r>
              <a:rPr lang="nb-NO" dirty="0"/>
              <a:t> med ASCII-koden kan lese. </a:t>
            </a:r>
          </a:p>
        </p:txBody>
      </p:sp>
    </p:spTree>
    <p:extLst>
      <p:ext uri="{BB962C8B-B14F-4D97-AF65-F5344CB8AC3E}">
        <p14:creationId xmlns:p14="http://schemas.microsoft.com/office/powerpoint/2010/main" val="28662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95070" y="637305"/>
          <a:ext cx="2530350" cy="584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Binært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Desimal</a:t>
                      </a:r>
                      <a:endParaRPr lang="nb-NO" sz="10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1" dirty="0">
                          <a:solidFill>
                            <a:schemeClr val="tx1"/>
                          </a:solidFill>
                          <a:effectLst/>
                        </a:rPr>
                        <a:t>Grafisk</a:t>
                      </a:r>
                      <a:endParaRPr lang="nb-N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65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01000011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01000100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69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01000110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01001111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79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83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84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85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86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01010111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87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88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01011001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89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90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01011011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91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Æ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01011100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92</a:t>
                      </a:r>
                      <a:endParaRPr lang="nb-NO" sz="10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>
                          <a:solidFill>
                            <a:schemeClr val="tx1"/>
                          </a:solidFill>
                          <a:effectLst/>
                        </a:rPr>
                        <a:t>Ø</a:t>
                      </a:r>
                      <a:endParaRPr lang="nb-NO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4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01011101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93</a:t>
                      </a:r>
                      <a:endParaRPr lang="nb-NO" sz="10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="0" dirty="0">
                          <a:solidFill>
                            <a:schemeClr val="tx1"/>
                          </a:solidFill>
                          <a:effectLst/>
                        </a:rPr>
                        <a:t>Å</a:t>
                      </a:r>
                      <a:endParaRPr lang="nb-NO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783" marR="5783" marT="5783" marB="57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46263"/>
              </p:ext>
            </p:extLst>
          </p:nvPr>
        </p:nvGraphicFramePr>
        <p:xfrm>
          <a:off x="583865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12057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40249" y="1368463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64331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992523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736492" y="1966684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259802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98799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731964" y="5811912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64727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292919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021111" y="3745935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64727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292919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4021111" y="5151751"/>
          <a:ext cx="1595256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245194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973386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717355" y="3181718"/>
          <a:ext cx="199407" cy="34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314">
                <a:tc>
                  <a:txBody>
                    <a:bodyPr/>
                    <a:lstStyle/>
                    <a:p>
                      <a:endParaRPr lang="nb-NO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88860" y="836713"/>
            <a:ext cx="385047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frå lærar med bruk av ASCII-kode: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6202" y="2915842"/>
            <a:ext cx="178863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Bokstavar du skal </a:t>
            </a:r>
            <a:r>
              <a:rPr lang="nb-NO" sz="1292" b="1" dirty="0"/>
              <a:t>sende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0927" y="3522494"/>
            <a:ext cx="199522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som binær streng: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0269" y="4909542"/>
            <a:ext cx="1460336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Melding du </a:t>
            </a:r>
            <a:r>
              <a:rPr lang="nb-NO" sz="1292" b="1" dirty="0"/>
              <a:t>mottar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6704" y="5550565"/>
            <a:ext cx="207486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Bokstavar send frå mottakar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535489" y="2431966"/>
            <a:ext cx="51664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5488" y="4487062"/>
            <a:ext cx="5166484" cy="54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6097" y="1128965"/>
            <a:ext cx="140692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binær streng: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1019" y="1718393"/>
            <a:ext cx="1204753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dirty="0"/>
              <a:t>som bokstavar: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8511" y="2583713"/>
            <a:ext cx="152214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til elev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7303" y="4562324"/>
            <a:ext cx="158832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62" dirty="0"/>
              <a:t>Melding frå elev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3695" y="371430"/>
            <a:ext cx="93019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92" b="1" dirty="0"/>
              <a:t>ASCII-kode</a:t>
            </a:r>
          </a:p>
        </p:txBody>
      </p:sp>
      <p:sp>
        <p:nvSpPr>
          <p:cNvPr id="45" name="Oval Callout 44"/>
          <p:cNvSpPr/>
          <p:nvPr/>
        </p:nvSpPr>
        <p:spPr>
          <a:xfrm>
            <a:off x="5436096" y="1700808"/>
            <a:ext cx="2483768" cy="1800200"/>
          </a:xfrm>
          <a:prstGeom prst="wedgeEllipseCallout">
            <a:avLst>
              <a:gd name="adj1" fmla="val -54567"/>
              <a:gd name="adj2" fmla="val -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Kvar for dykk: Finn </a:t>
            </a:r>
            <a:r>
              <a:rPr lang="nb-NO" dirty="0" err="1"/>
              <a:t>eit</a:t>
            </a:r>
            <a:r>
              <a:rPr lang="nb-NO" dirty="0"/>
              <a:t> ord på tre bokstavar og gjør om til </a:t>
            </a:r>
            <a:r>
              <a:rPr lang="nb-NO" dirty="0" err="1"/>
              <a:t>ein</a:t>
            </a:r>
            <a:r>
              <a:rPr lang="nb-NO" dirty="0"/>
              <a:t> binær streng.</a:t>
            </a:r>
          </a:p>
        </p:txBody>
      </p:sp>
      <p:sp>
        <p:nvSpPr>
          <p:cNvPr id="53" name="Oval Callout 52"/>
          <p:cNvSpPr/>
          <p:nvPr/>
        </p:nvSpPr>
        <p:spPr>
          <a:xfrm>
            <a:off x="4644008" y="4221088"/>
            <a:ext cx="2520280" cy="1584176"/>
          </a:xfrm>
          <a:prstGeom prst="wedgeEllipseCallout">
            <a:avLst>
              <a:gd name="adj1" fmla="val -54567"/>
              <a:gd name="adj2" fmla="val -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Jobb </a:t>
            </a:r>
            <a:r>
              <a:rPr lang="nb-NO" dirty="0" err="1"/>
              <a:t>saman</a:t>
            </a:r>
            <a:r>
              <a:rPr lang="nb-NO" dirty="0"/>
              <a:t> i par: Bruk </a:t>
            </a:r>
            <a:r>
              <a:rPr lang="nb-NO" dirty="0" err="1"/>
              <a:t>lappane</a:t>
            </a:r>
            <a:r>
              <a:rPr lang="nb-NO" dirty="0"/>
              <a:t> til å sende ordet.</a:t>
            </a:r>
          </a:p>
        </p:txBody>
      </p:sp>
    </p:spTree>
    <p:extLst>
      <p:ext uri="{BB962C8B-B14F-4D97-AF65-F5344CB8AC3E}">
        <p14:creationId xmlns:p14="http://schemas.microsoft.com/office/powerpoint/2010/main" val="236560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nary, Code, Privacy Policy, Woman, Face,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Den binære koden vi sende </a:t>
            </a:r>
            <a:r>
              <a:rPr lang="nb-NO" sz="2400" b="1" dirty="0" err="1">
                <a:solidFill>
                  <a:schemeClr val="bg1"/>
                </a:solidFill>
              </a:rPr>
              <a:t>no</a:t>
            </a:r>
            <a:r>
              <a:rPr lang="nb-NO" sz="2400" b="1" dirty="0">
                <a:solidFill>
                  <a:schemeClr val="bg1"/>
                </a:solidFill>
              </a:rPr>
              <a:t> hadde kanskje </a:t>
            </a:r>
            <a:r>
              <a:rPr lang="nb-NO" sz="2400" b="1" dirty="0" err="1">
                <a:solidFill>
                  <a:schemeClr val="bg1"/>
                </a:solidFill>
              </a:rPr>
              <a:t>ein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hastigheit</a:t>
            </a:r>
            <a:r>
              <a:rPr lang="nb-NO" sz="2400" b="1" dirty="0">
                <a:solidFill>
                  <a:schemeClr val="bg1"/>
                </a:solidFill>
              </a:rPr>
              <a:t> på </a:t>
            </a:r>
            <a:br>
              <a:rPr lang="nb-NO" sz="2400" b="1" dirty="0">
                <a:solidFill>
                  <a:schemeClr val="bg1"/>
                </a:solidFill>
              </a:rPr>
            </a:br>
            <a:r>
              <a:rPr lang="nb-NO" sz="2400" b="1" dirty="0">
                <a:solidFill>
                  <a:schemeClr val="bg1"/>
                </a:solidFill>
              </a:rPr>
              <a:t>1 bit i sekundet.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06" y="3717032"/>
            <a:ext cx="2829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Bit er ei </a:t>
            </a:r>
            <a:r>
              <a:rPr lang="nb-NO" sz="2400" b="1" dirty="0" err="1">
                <a:solidFill>
                  <a:schemeClr val="bg1"/>
                </a:solidFill>
              </a:rPr>
              <a:t>grunnleggande</a:t>
            </a:r>
            <a:r>
              <a:rPr lang="nb-NO" sz="2400" b="1" dirty="0">
                <a:solidFill>
                  <a:schemeClr val="bg1"/>
                </a:solidFill>
              </a:rPr>
              <a:t> eining for digital informasjon. Eininga har to </a:t>
            </a:r>
            <a:r>
              <a:rPr lang="nb-NO" sz="2400" b="1" dirty="0" err="1">
                <a:solidFill>
                  <a:schemeClr val="bg1"/>
                </a:solidFill>
              </a:rPr>
              <a:t>mulege</a:t>
            </a:r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err="1">
                <a:solidFill>
                  <a:schemeClr val="bg1"/>
                </a:solidFill>
              </a:rPr>
              <a:t>verdiar</a:t>
            </a:r>
            <a:r>
              <a:rPr lang="nb-NO" sz="2400" b="1" dirty="0">
                <a:solidFill>
                  <a:schemeClr val="bg1"/>
                </a:solidFill>
              </a:rPr>
              <a:t>, 0 eller 1. </a:t>
            </a:r>
          </a:p>
        </p:txBody>
      </p:sp>
    </p:spTree>
    <p:extLst>
      <p:ext uri="{BB962C8B-B14F-4D97-AF65-F5344CB8AC3E}">
        <p14:creationId xmlns:p14="http://schemas.microsoft.com/office/powerpoint/2010/main" val="425019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986</Words>
  <Application>Microsoft Office PowerPoint</Application>
  <PresentationFormat>Skjermfremvisning (4:3)</PresentationFormat>
  <Paragraphs>408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PowerPoint-presentasjon</vt:lpstr>
      <vt:lpstr>PowerPoint-presentasjon</vt:lpstr>
      <vt:lpstr>PowerPoint-presentasjon</vt:lpstr>
      <vt:lpstr>Korleis sendast informasjon på internett?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Tilbake til oppdraget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Øystein Sørborg</dc:creator>
  <cp:lastModifiedBy>Berit Reitan</cp:lastModifiedBy>
  <cp:revision>86</cp:revision>
  <dcterms:created xsi:type="dcterms:W3CDTF">2017-02-27T14:06:58Z</dcterms:created>
  <dcterms:modified xsi:type="dcterms:W3CDTF">2025-07-02T06:51:56Z</dcterms:modified>
</cp:coreProperties>
</file>